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65" r:id="rId2"/>
    <p:sldId id="267" r:id="rId3"/>
    <p:sldId id="268" r:id="rId4"/>
    <p:sldId id="269" r:id="rId5"/>
    <p:sldId id="292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1"/>
    <p:restoredTop sz="93106"/>
  </p:normalViewPr>
  <p:slideViewPr>
    <p:cSldViewPr>
      <p:cViewPr varScale="1">
        <p:scale>
          <a:sx n="97" d="100"/>
          <a:sy n="97" d="100"/>
        </p:scale>
        <p:origin x="1392" y="192"/>
      </p:cViewPr>
      <p:guideLst>
        <p:guide orient="horz" pos="244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34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CDA91-520F-6C42-9A8D-09FCF96DF214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4168F-4857-0A49-8431-A601FC87A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8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1/11/18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1/11/18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1/11/18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1/11/18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1/11/18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1/11/18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1/11/18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1/11/18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1/11/18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1/11/18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1/11/18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1/11/18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1/11/18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1/11/18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1/11/18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1/11/18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C5895-2521-41EC-B6B4-025FD40AC8DC}" type="datetimeFigureOut">
              <a:rPr lang="en-US" smtClean="0"/>
              <a:pPr/>
              <a:t>1/11/18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3F0C5895-2521-41EC-B6B4-025FD40AC8DC}" type="datetimeFigureOut">
              <a:rPr lang="en-US" smtClean="0"/>
              <a:pPr/>
              <a:t>1/11/18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064848E4-FBDB-43E5-8CBE-2655CD6A98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0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5" Type="http://schemas.openxmlformats.org/officeDocument/2006/relationships/image" Target="../media/image7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Nonparametric, Additive and Generalized Additive </a:t>
            </a:r>
            <a:r>
              <a:rPr lang="en-US" dirty="0" smtClean="0"/>
              <a:t>Models</a:t>
            </a:r>
            <a:endParaRPr lang="en-US" sz="32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914400" y="3962400"/>
            <a:ext cx="7799631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AR" dirty="0"/>
              <a:t>Extending linear models with 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8-12 de </a:t>
            </a:r>
            <a:r>
              <a:rPr lang="en-US" dirty="0" err="1"/>
              <a:t>enero</a:t>
            </a:r>
            <a:r>
              <a:rPr lang="en-US" dirty="0"/>
              <a:t> 2017</a:t>
            </a:r>
          </a:p>
          <a:p>
            <a:r>
              <a:rPr lang="en-US" dirty="0"/>
              <a:t>UCEC, Concepción, Chile</a:t>
            </a:r>
          </a:p>
          <a:p>
            <a:r>
              <a:rPr lang="en-US" dirty="0"/>
              <a:t>Dr. Noble Hendrix &amp; Dr. Cole </a:t>
            </a:r>
            <a:r>
              <a:rPr lang="en-US" dirty="0" err="1"/>
              <a:t>Monnahan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3419445"/>
            <a:ext cx="7967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 err="1" smtClean="0">
                <a:solidFill>
                  <a:srgbClr val="FF0000"/>
                </a:solidFill>
              </a:rPr>
              <a:t>Please</a:t>
            </a:r>
            <a:r>
              <a:rPr lang="es-ES_tradnl" sz="2000" dirty="0" smtClean="0">
                <a:solidFill>
                  <a:srgbClr val="FF0000"/>
                </a:solidFill>
              </a:rPr>
              <a:t> </a:t>
            </a:r>
            <a:r>
              <a:rPr lang="es-ES_tradnl" sz="2000" dirty="0" err="1" smtClean="0">
                <a:solidFill>
                  <a:srgbClr val="FF0000"/>
                </a:solidFill>
              </a:rPr>
              <a:t>install</a:t>
            </a:r>
            <a:r>
              <a:rPr lang="es-ES_tradnl" sz="2000" dirty="0" smtClean="0">
                <a:solidFill>
                  <a:srgbClr val="FF0000"/>
                </a:solidFill>
              </a:rPr>
              <a:t> </a:t>
            </a:r>
            <a:r>
              <a:rPr lang="es-ES_tradnl" sz="2000" dirty="0" err="1" smtClean="0">
                <a:solidFill>
                  <a:srgbClr val="FF0000"/>
                </a:solidFill>
              </a:rPr>
              <a:t>packages</a:t>
            </a:r>
            <a:r>
              <a:rPr lang="es-ES_tradnl" sz="2000" dirty="0" smtClean="0">
                <a:solidFill>
                  <a:srgbClr val="FF0000"/>
                </a:solidFill>
              </a:rPr>
              <a:t> “</a:t>
            </a:r>
            <a:r>
              <a:rPr lang="es-ES_tradnl" sz="2000" dirty="0" err="1" smtClean="0">
                <a:solidFill>
                  <a:srgbClr val="FF0000"/>
                </a:solidFill>
              </a:rPr>
              <a:t>mgcv</a:t>
            </a:r>
            <a:r>
              <a:rPr lang="es-ES_tradnl" sz="2000" dirty="0" smtClean="0">
                <a:solidFill>
                  <a:srgbClr val="FF0000"/>
                </a:solidFill>
              </a:rPr>
              <a:t>”, “</a:t>
            </a:r>
            <a:r>
              <a:rPr lang="es-ES_tradnl" sz="2000" dirty="0" err="1" smtClean="0">
                <a:solidFill>
                  <a:srgbClr val="FF0000"/>
                </a:solidFill>
              </a:rPr>
              <a:t>gam</a:t>
            </a:r>
            <a:r>
              <a:rPr lang="es-ES_tradnl" sz="2000" dirty="0" smtClean="0">
                <a:solidFill>
                  <a:srgbClr val="FF0000"/>
                </a:solidFill>
              </a:rPr>
              <a:t>”, and” </a:t>
            </a:r>
            <a:r>
              <a:rPr lang="es-ES_tradnl" sz="2000" dirty="0" err="1" smtClean="0">
                <a:solidFill>
                  <a:srgbClr val="FF0000"/>
                </a:solidFill>
              </a:rPr>
              <a:t>faraway</a:t>
            </a:r>
            <a:r>
              <a:rPr lang="es-ES_tradnl" sz="2000" dirty="0" smtClean="0">
                <a:solidFill>
                  <a:srgbClr val="FF0000"/>
                </a:solidFill>
              </a:rPr>
              <a:t>” </a:t>
            </a:r>
            <a:r>
              <a:rPr lang="es-ES_tradnl" sz="2000" dirty="0" err="1" smtClean="0">
                <a:solidFill>
                  <a:srgbClr val="FF0000"/>
                </a:solidFill>
              </a:rPr>
              <a:t>for</a:t>
            </a:r>
            <a:r>
              <a:rPr lang="es-ES_tradnl" sz="2000" dirty="0" smtClean="0">
                <a:solidFill>
                  <a:srgbClr val="FF0000"/>
                </a:solidFill>
              </a:rPr>
              <a:t> </a:t>
            </a:r>
            <a:r>
              <a:rPr lang="es-ES_tradnl" sz="2000" dirty="0" err="1" smtClean="0">
                <a:solidFill>
                  <a:srgbClr val="FF0000"/>
                </a:solidFill>
              </a:rPr>
              <a:t>today’s</a:t>
            </a:r>
            <a:r>
              <a:rPr lang="es-ES_tradnl" sz="2000" dirty="0" smtClean="0">
                <a:solidFill>
                  <a:srgbClr val="FF0000"/>
                </a:solidFill>
              </a:rPr>
              <a:t> </a:t>
            </a:r>
            <a:r>
              <a:rPr lang="es-ES_tradnl" sz="2000" dirty="0" err="1" smtClean="0">
                <a:solidFill>
                  <a:srgbClr val="FF0000"/>
                </a:solidFill>
              </a:rPr>
              <a:t>lab</a:t>
            </a:r>
            <a:r>
              <a:rPr lang="es-ES_tradnl" sz="2000" dirty="0" smtClean="0">
                <a:solidFill>
                  <a:srgbClr val="FF0000"/>
                </a:solidFill>
              </a:rPr>
              <a:t> </a:t>
            </a:r>
            <a:endParaRPr lang="es-ES_tradnl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23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of nonparametric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Flexibility. </a:t>
            </a:r>
            <a:r>
              <a:rPr lang="en-US" dirty="0" smtClean="0"/>
              <a:t>We can never try all combinations of parametric functions.</a:t>
            </a:r>
          </a:p>
          <a:p>
            <a:r>
              <a:rPr lang="en-US" b="1" dirty="0" smtClean="0"/>
              <a:t>No specification of form. </a:t>
            </a:r>
            <a:r>
              <a:rPr lang="en-US" dirty="0" smtClean="0"/>
              <a:t>Often we have no prior knowledge of the relationship between variables and are just guessing. This also means the analyst cannot </a:t>
            </a:r>
            <a:r>
              <a:rPr lang="en-US" dirty="0" err="1" smtClean="0"/>
              <a:t>mis</a:t>
            </a:r>
            <a:r>
              <a:rPr lang="en-US" dirty="0" smtClean="0"/>
              <a:t>-specify the model.</a:t>
            </a:r>
          </a:p>
          <a:p>
            <a:r>
              <a:rPr lang="en-US" b="1" dirty="0" smtClean="0"/>
              <a:t>Investigate forms. </a:t>
            </a:r>
            <a:r>
              <a:rPr lang="en-US" dirty="0" smtClean="0"/>
              <a:t>With more covariates, it can be difficult to know which combinations of forms to try. Partial fits (more on this later) can help find these.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084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82000" cy="1139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Disadvantages </a:t>
            </a:r>
            <a:r>
              <a:rPr lang="en-US" dirty="0"/>
              <a:t>of nonparametric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Efficiency. </a:t>
            </a:r>
            <a:r>
              <a:rPr lang="en-US" dirty="0" smtClean="0"/>
              <a:t>Require more data than a properly specified parametric model.</a:t>
            </a:r>
          </a:p>
          <a:p>
            <a:r>
              <a:rPr lang="en-US" b="1" dirty="0" smtClean="0"/>
              <a:t>Difficulty in interpretation. </a:t>
            </a:r>
            <a:r>
              <a:rPr lang="en-US" dirty="0" smtClean="0"/>
              <a:t>There is </a:t>
            </a:r>
            <a:r>
              <a:rPr lang="en-US" dirty="0" smtClean="0"/>
              <a:t>no explicit </a:t>
            </a:r>
            <a:r>
              <a:rPr lang="en-US" dirty="0" smtClean="0"/>
              <a:t>formula relating the </a:t>
            </a:r>
            <a:r>
              <a:rPr lang="en-US" dirty="0" smtClean="0"/>
              <a:t>dependen</a:t>
            </a:r>
            <a:r>
              <a:rPr lang="en-US" dirty="0" smtClean="0"/>
              <a:t>t and independent variables.</a:t>
            </a:r>
            <a:endParaRPr lang="en-US" dirty="0"/>
          </a:p>
          <a:p>
            <a:r>
              <a:rPr lang="en-US" b="1" dirty="0" smtClean="0"/>
              <a:t>Slower </a:t>
            </a:r>
            <a:r>
              <a:rPr lang="en-US" b="1" dirty="0" smtClean="0"/>
              <a:t>to fit.</a:t>
            </a:r>
            <a:r>
              <a:rPr lang="en-US" dirty="0" smtClean="0"/>
              <a:t> </a:t>
            </a:r>
            <a:r>
              <a:rPr lang="en-US" dirty="0" smtClean="0"/>
              <a:t>Iterative numerical solutions so no analytical mathematical solutions like LM.</a:t>
            </a:r>
            <a:endParaRPr lang="en-US" dirty="0" smtClean="0"/>
          </a:p>
          <a:p>
            <a:r>
              <a:rPr lang="en-US" b="1" dirty="0" smtClean="0"/>
              <a:t>Uses </a:t>
            </a:r>
            <a:r>
              <a:rPr lang="en-US" b="1" dirty="0" smtClean="0"/>
              <a:t>more degrees of freedom.</a:t>
            </a:r>
            <a:r>
              <a:rPr lang="en-US" dirty="0" smtClean="0"/>
              <a:t> If the relationship really is parametric, GLM will perform better.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185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Additive Models I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657738"/>
              </p:ext>
            </p:extLst>
          </p:nvPr>
        </p:nvGraphicFramePr>
        <p:xfrm>
          <a:off x="3124200" y="5155406"/>
          <a:ext cx="2625725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3" imgW="1041120" imgH="444240" progId="Equation.DSMT4">
                  <p:embed/>
                </p:oleObj>
              </mc:Choice>
              <mc:Fallback>
                <p:oleObj name="Equation" r:id="rId3" imgW="10411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55406"/>
                        <a:ext cx="2625725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914400"/>
            <a:ext cx="855345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What happens </a:t>
            </a:r>
            <a:r>
              <a:rPr lang="en-US" dirty="0" smtClean="0"/>
              <a:t>with more </a:t>
            </a:r>
            <a:r>
              <a:rPr lang="en-US" dirty="0"/>
              <a:t>than one covariate?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Parametric Linear: Always an option!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Multivariate </a:t>
            </a:r>
            <a:r>
              <a:rPr lang="en-US" dirty="0" smtClean="0"/>
              <a:t>Nonparametric: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High data requirements, but handles </a:t>
            </a:r>
            <a:r>
              <a:rPr lang="en-US" dirty="0" smtClean="0"/>
              <a:t>interactions</a:t>
            </a:r>
            <a:r>
              <a:rPr lang="en-US" sz="1200" dirty="0" smtClean="0"/>
              <a:t>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Additive Model</a:t>
            </a:r>
            <a:r>
              <a:rPr lang="en-US" dirty="0" smtClean="0"/>
              <a:t>: Linear combinations of </a:t>
            </a:r>
            <a:r>
              <a:rPr lang="en-US" u="sng" dirty="0" err="1" smtClean="0"/>
              <a:t>univariate</a:t>
            </a:r>
            <a:r>
              <a:rPr lang="en-US" dirty="0" smtClean="0"/>
              <a:t> nonparametric terms: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845291"/>
              </p:ext>
            </p:extLst>
          </p:nvPr>
        </p:nvGraphicFramePr>
        <p:xfrm>
          <a:off x="2362200" y="2054225"/>
          <a:ext cx="30749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5" imgW="1218960" imgH="253800" progId="Equation.DSMT4">
                  <p:embed/>
                </p:oleObj>
              </mc:Choice>
              <mc:Fallback>
                <p:oleObj name="Equation" r:id="rId5" imgW="1218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054225"/>
                        <a:ext cx="3074987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379749"/>
              </p:ext>
            </p:extLst>
          </p:nvPr>
        </p:nvGraphicFramePr>
        <p:xfrm>
          <a:off x="5943600" y="2692262"/>
          <a:ext cx="29146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7" imgW="1155600" imgH="241200" progId="Equation.DSMT4">
                  <p:embed/>
                </p:oleObj>
              </mc:Choice>
              <mc:Fallback>
                <p:oleObj name="Equation" r:id="rId7" imgW="1155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692262"/>
                        <a:ext cx="29146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009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Additive Models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799" cy="4530725"/>
          </a:xfrm>
        </p:spPr>
        <p:txBody>
          <a:bodyPr/>
          <a:lstStyle/>
          <a:p>
            <a:r>
              <a:rPr lang="en-US" dirty="0" smtClean="0"/>
              <a:t>More flexible than linear models, but less so than multivariate (MV) nonparametric.</a:t>
            </a:r>
          </a:p>
          <a:p>
            <a:r>
              <a:rPr lang="en-US" dirty="0" smtClean="0"/>
              <a:t>Marginal relationships (</a:t>
            </a:r>
            <a:r>
              <a:rPr lang="en-US" i="1" dirty="0" smtClean="0"/>
              <a:t>f</a:t>
            </a:r>
            <a:r>
              <a:rPr lang="en-US" i="1" baseline="-25000" dirty="0" smtClean="0"/>
              <a:t>j</a:t>
            </a:r>
            <a:r>
              <a:rPr lang="en-US" i="1" dirty="0" smtClean="0"/>
              <a:t>’s</a:t>
            </a:r>
            <a:r>
              <a:rPr lang="en-US" dirty="0" smtClean="0"/>
              <a:t>) can be plotted for interpretation, unlike </a:t>
            </a:r>
            <a:r>
              <a:rPr lang="en-US" dirty="0" smtClean="0"/>
              <a:t>multivariate</a:t>
            </a:r>
            <a:r>
              <a:rPr lang="en-US" dirty="0" smtClean="0"/>
              <a:t> </a:t>
            </a:r>
            <a:r>
              <a:rPr lang="en-US" dirty="0" smtClean="0"/>
              <a:t>nonparametric</a:t>
            </a:r>
          </a:p>
          <a:p>
            <a:r>
              <a:rPr lang="en-US" dirty="0" smtClean="0"/>
              <a:t>Will d</a:t>
            </a:r>
            <a:r>
              <a:rPr lang="en-US" dirty="0" smtClean="0"/>
              <a:t>o </a:t>
            </a:r>
            <a:r>
              <a:rPr lang="en-US" dirty="0" smtClean="0"/>
              <a:t>poorly when strong interactions exist</a:t>
            </a:r>
          </a:p>
          <a:p>
            <a:r>
              <a:rPr lang="en-US" dirty="0" smtClean="0"/>
              <a:t>Can be a mix of parametric and nonparametric terms: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456793"/>
              </p:ext>
            </p:extLst>
          </p:nvPr>
        </p:nvGraphicFramePr>
        <p:xfrm>
          <a:off x="2473325" y="4419600"/>
          <a:ext cx="3394075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3" imgW="1346040" imgH="444240" progId="Equation.DSMT4">
                  <p:embed/>
                </p:oleObj>
              </mc:Choice>
              <mc:Fallback>
                <p:oleObj name="Equation" r:id="rId3" imgW="1346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4419600"/>
                        <a:ext cx="3394075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3505200" y="52578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57400" y="5791200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Nonparametric terms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053717" y="5181600"/>
            <a:ext cx="585083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05400" y="58028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Parametric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2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Additive Models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R there are two main packages: </a:t>
            </a:r>
            <a:r>
              <a:rPr lang="en-US" dirty="0" smtClean="0">
                <a:latin typeface="Courier" pitchFamily="49" charset="0"/>
              </a:rPr>
              <a:t>gam</a:t>
            </a:r>
            <a:r>
              <a:rPr lang="en-US" dirty="0" smtClean="0"/>
              <a:t> and </a:t>
            </a:r>
            <a:r>
              <a:rPr lang="en-US" dirty="0" err="1" smtClean="0">
                <a:latin typeface="Courier" pitchFamily="49" charset="0"/>
              </a:rPr>
              <a:t>mgcv</a:t>
            </a:r>
            <a:endParaRPr lang="en-US" dirty="0" smtClean="0">
              <a:latin typeface="Courier" pitchFamily="49" charset="0"/>
            </a:endParaRPr>
          </a:p>
          <a:p>
            <a:r>
              <a:rPr lang="en-US" dirty="0" smtClean="0">
                <a:latin typeface="Courier" pitchFamily="49" charset="0"/>
              </a:rPr>
              <a:t>gam </a:t>
            </a:r>
            <a:r>
              <a:rPr lang="en-US" dirty="0" smtClean="0"/>
              <a:t>is the original based on Hastie and </a:t>
            </a:r>
            <a:r>
              <a:rPr lang="en-US" dirty="0" err="1" smtClean="0"/>
              <a:t>Tibshirani</a:t>
            </a:r>
            <a:r>
              <a:rPr lang="en-US" dirty="0" smtClean="0"/>
              <a:t> (1990). It allows more choices for smoothers and uses </a:t>
            </a:r>
            <a:r>
              <a:rPr lang="en-US" dirty="0" err="1" smtClean="0"/>
              <a:t>backfitting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>
                <a:latin typeface="Courier" pitchFamily="49" charset="0"/>
              </a:rPr>
              <a:t>mgcv</a:t>
            </a:r>
            <a:r>
              <a:rPr lang="en-US" dirty="0" smtClean="0">
                <a:latin typeface="Courier" pitchFamily="49" charset="0"/>
              </a:rPr>
              <a:t> </a:t>
            </a:r>
            <a:r>
              <a:rPr lang="en-US" dirty="0" smtClean="0"/>
              <a:t>of Wood (2000) is more common. It uses penalized smoothing splines and has an automatic selection of smoothing. </a:t>
            </a:r>
          </a:p>
          <a:p>
            <a:r>
              <a:rPr lang="en-US" dirty="0" smtClean="0"/>
              <a:t>Both packages use the function </a:t>
            </a:r>
            <a:r>
              <a:rPr lang="en-US" dirty="0" smtClean="0">
                <a:latin typeface="Courier" pitchFamily="49" charset="0"/>
              </a:rPr>
              <a:t>gam</a:t>
            </a:r>
            <a:r>
              <a:rPr lang="en-US" dirty="0" smtClean="0"/>
              <a:t>, which has the same syntax as </a:t>
            </a:r>
            <a:r>
              <a:rPr lang="en-US" dirty="0" err="1" smtClean="0">
                <a:latin typeface="Courier" pitchFamily="49" charset="0"/>
              </a:rPr>
              <a:t>glm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4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backfitting</a:t>
            </a:r>
            <a:r>
              <a:rPr lang="en-US" dirty="0" smtClean="0"/>
              <a:t> algorithm used in the </a:t>
            </a:r>
            <a:r>
              <a:rPr lang="en-US" dirty="0" smtClean="0">
                <a:latin typeface="Courier" pitchFamily="49" charset="0"/>
              </a:rPr>
              <a:t>gam</a:t>
            </a:r>
            <a:r>
              <a:rPr lang="en-US" dirty="0" smtClean="0"/>
              <a:t> package nicely introduces some important concepts with additive models:</a:t>
            </a:r>
          </a:p>
          <a:p>
            <a:pPr lvl="1"/>
            <a:r>
              <a:rPr lang="en-US" dirty="0" smtClean="0"/>
              <a:t>Fitting them is complicated</a:t>
            </a:r>
          </a:p>
          <a:p>
            <a:pPr lvl="1"/>
            <a:r>
              <a:rPr lang="en-US" dirty="0" smtClean="0"/>
              <a:t>“Partial residuals” are integral to thinking about these models. These are the residuals when everything but a predictor </a:t>
            </a:r>
            <a:r>
              <a:rPr lang="en-US" i="1" dirty="0" smtClean="0"/>
              <a:t>j</a:t>
            </a:r>
            <a:r>
              <a:rPr lang="en-US" dirty="0" smtClean="0"/>
              <a:t> is included in the model.</a:t>
            </a:r>
            <a:endParaRPr lang="en-US" dirty="0"/>
          </a:p>
          <a:p>
            <a:r>
              <a:rPr lang="en-US" dirty="0" smtClean="0"/>
              <a:t>The algorithm fits a single predictor to the partial residuals, then moves on to the next </a:t>
            </a:r>
            <a:r>
              <a:rPr lang="en-US" dirty="0" smtClean="0"/>
              <a:t>predictor. </a:t>
            </a:r>
            <a:r>
              <a:rPr lang="en-US" dirty="0" smtClean="0"/>
              <a:t>This process is repeated until it converges.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following </a:t>
            </a:r>
            <a:r>
              <a:rPr lang="en-US" dirty="0" smtClean="0"/>
              <a:t>slides show </a:t>
            </a:r>
            <a:r>
              <a:rPr lang="en-US" dirty="0" smtClean="0"/>
              <a:t>the </a:t>
            </a:r>
            <a:r>
              <a:rPr lang="en-US" dirty="0" smtClean="0"/>
              <a:t>iterative </a:t>
            </a:r>
            <a:r>
              <a:rPr lang="en-US" dirty="0" smtClean="0"/>
              <a:t>process.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61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</a:t>
            </a:r>
            <a:r>
              <a:rPr lang="en-US" dirty="0" err="1" smtClean="0"/>
              <a:t>Backfitting</a:t>
            </a:r>
            <a:endParaRPr lang="en-US" dirty="0"/>
          </a:p>
        </p:txBody>
      </p:sp>
      <p:pic>
        <p:nvPicPr>
          <p:cNvPr id="7170" name="Picture 2" descr="C:\Users\Cole\Dropbox\School\GAM Lectures\backfit_dat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286000"/>
            <a:ext cx="822960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95400" y="1688068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Contrived, randomly generated data. Do you see the relationships?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</a:t>
            </a:r>
            <a:r>
              <a:rPr lang="en-US" dirty="0" err="1" smtClean="0"/>
              <a:t>Backfitting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199" y="2286000"/>
            <a:ext cx="8229601" cy="365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95400" y="1688068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Initialize with zero slopes. Could also start from a linear model.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5029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Truth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 flipV="1">
            <a:off x="914400" y="5029200"/>
            <a:ext cx="2286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900" y="32766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Smoother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028700" y="3673733"/>
            <a:ext cx="152400" cy="212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2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</a:t>
            </a:r>
            <a:r>
              <a:rPr lang="en-US" dirty="0" err="1" smtClean="0"/>
              <a:t>Backfitting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86000"/>
            <a:ext cx="8229598" cy="365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95400" y="1688068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iteration: Fit smoother to partial residuals for X1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</a:t>
            </a:r>
            <a:r>
              <a:rPr lang="en-US" dirty="0" err="1" smtClean="0"/>
              <a:t>Backfitting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86000"/>
            <a:ext cx="8229598" cy="365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95400" y="1688068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iteration: Fit smoother to partial residuals for X2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0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Caveat: This is a crash course in a complex topic. Hopefully you will learn the basics of these models and how to interpret work presented by others. Bottom line: Don’t be afraid of GAMs!</a:t>
            </a:r>
            <a:br>
              <a:rPr lang="en-US" dirty="0" smtClean="0"/>
            </a:br>
            <a:r>
              <a:rPr lang="en-US" sz="1200" dirty="0" smtClean="0"/>
              <a:t> </a:t>
            </a:r>
            <a:endParaRPr lang="en-US" dirty="0"/>
          </a:p>
          <a:p>
            <a:r>
              <a:rPr lang="en-US" dirty="0" smtClean="0"/>
              <a:t>Nonparametric models</a:t>
            </a:r>
          </a:p>
          <a:p>
            <a:pPr lvl="1"/>
            <a:r>
              <a:rPr lang="en-US" dirty="0" smtClean="0"/>
              <a:t> What are they and why use them?</a:t>
            </a:r>
          </a:p>
          <a:p>
            <a:r>
              <a:rPr lang="en-US" dirty="0" smtClean="0"/>
              <a:t>Intro to smoothers</a:t>
            </a:r>
          </a:p>
          <a:p>
            <a:r>
              <a:rPr lang="en-US" dirty="0" smtClean="0"/>
              <a:t>Additive models:</a:t>
            </a:r>
          </a:p>
          <a:p>
            <a:pPr lvl="1"/>
            <a:r>
              <a:rPr lang="en-US" dirty="0" smtClean="0"/>
              <a:t>How they work</a:t>
            </a:r>
          </a:p>
          <a:p>
            <a:pPr lvl="1"/>
            <a:r>
              <a:rPr lang="en-US" dirty="0" smtClean="0"/>
              <a:t>How to fit them in R</a:t>
            </a:r>
          </a:p>
          <a:p>
            <a:pPr lvl="1"/>
            <a:r>
              <a:rPr lang="en-US" dirty="0" smtClean="0"/>
              <a:t>Interpretation </a:t>
            </a:r>
          </a:p>
          <a:p>
            <a:pPr lvl="1"/>
            <a:r>
              <a:rPr lang="en-US" dirty="0" smtClean="0"/>
              <a:t>Selection &amp; Inference</a:t>
            </a:r>
          </a:p>
          <a:p>
            <a:r>
              <a:rPr lang="en-US" dirty="0" smtClean="0"/>
              <a:t>Extensions of Additive models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7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</a:t>
            </a:r>
            <a:r>
              <a:rPr lang="en-US" dirty="0" err="1" smtClean="0"/>
              <a:t>Backfitting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1" y="2286000"/>
            <a:ext cx="8229596" cy="365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95400" y="1688068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Third iteration: Fit smoother to partial residuals for X3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6248400"/>
            <a:ext cx="6934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algorithm then comes back to X1 and repeats until converged.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Residuals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2800" dirty="0" smtClean="0"/>
              <a:t>Remember: the smoothers fit to the partial residuals. This is also how to inspect an additive model: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pt-BR" sz="2000" dirty="0">
                <a:latin typeface="Courier" pitchFamily="49" charset="0"/>
              </a:rPr>
              <a:t>mod.gam &lt;- gam(Y~s(X1)+s(X2)+s(X3))</a:t>
            </a:r>
          </a:p>
          <a:p>
            <a:pPr marL="0" indent="0">
              <a:buNone/>
            </a:pPr>
            <a:r>
              <a:rPr lang="pt-BR" sz="2000" dirty="0">
                <a:latin typeface="Courier" pitchFamily="49" charset="0"/>
              </a:rPr>
              <a:t>plot.gam(mod.gam, se=T, ylim=c(-2,2</a:t>
            </a:r>
            <a:r>
              <a:rPr lang="pt-BR" sz="2000" dirty="0" smtClean="0">
                <a:latin typeface="Courier" pitchFamily="49" charset="0"/>
              </a:rPr>
              <a:t>))</a:t>
            </a:r>
            <a:endParaRPr lang="pt-BR" sz="2000" dirty="0">
              <a:latin typeface="Courier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6"/>
          <a:stretch/>
        </p:blipFill>
        <p:spPr bwMode="auto">
          <a:xfrm>
            <a:off x="152400" y="3172570"/>
            <a:ext cx="8915400" cy="360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9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Residuals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absolute</a:t>
            </a:r>
            <a:r>
              <a:rPr lang="en-US" dirty="0" smtClean="0"/>
              <a:t> value of the smoothers are arbitrary: add a constant to one and subtract it from another and the fit is identical</a:t>
            </a:r>
          </a:p>
          <a:p>
            <a:r>
              <a:rPr lang="en-US" dirty="0" smtClean="0"/>
              <a:t>So we care about the </a:t>
            </a:r>
            <a:r>
              <a:rPr lang="en-US" b="1" dirty="0" smtClean="0"/>
              <a:t>relative</a:t>
            </a:r>
            <a:r>
              <a:rPr lang="en-US" dirty="0" smtClean="0"/>
              <a:t> values: how much does it span the </a:t>
            </a:r>
            <a:r>
              <a:rPr lang="en-US" i="1" dirty="0" smtClean="0"/>
              <a:t>y-</a:t>
            </a:r>
            <a:r>
              <a:rPr lang="en-US" dirty="0" smtClean="0"/>
              <a:t>axis?</a:t>
            </a:r>
          </a:p>
          <a:p>
            <a:r>
              <a:rPr lang="en-US" dirty="0" smtClean="0"/>
              <a:t>For this reason, partial fits should always be plotted on the same </a:t>
            </a:r>
            <a:r>
              <a:rPr lang="en-US" i="1" dirty="0" smtClean="0"/>
              <a:t>y</a:t>
            </a:r>
            <a:r>
              <a:rPr lang="en-US" dirty="0" smtClean="0"/>
              <a:t>-axis scale (as in previous plot).</a:t>
            </a:r>
          </a:p>
          <a:p>
            <a:r>
              <a:rPr lang="en-US" dirty="0" smtClean="0"/>
              <a:t>Bottom line: Fits that span more of the </a:t>
            </a:r>
            <a:r>
              <a:rPr lang="en-US" i="1" dirty="0" smtClean="0"/>
              <a:t>y</a:t>
            </a:r>
            <a:r>
              <a:rPr lang="en-US" dirty="0" smtClean="0"/>
              <a:t>-axis have more influence.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8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Model Selection &amp;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3163"/>
          </a:xfrm>
        </p:spPr>
        <p:txBody>
          <a:bodyPr>
            <a:noAutofit/>
          </a:bodyPr>
          <a:lstStyle/>
          <a:p>
            <a:r>
              <a:rPr lang="en-US" sz="2100" i="1" dirty="0" err="1" smtClean="0"/>
              <a:t>df</a:t>
            </a:r>
            <a:r>
              <a:rPr lang="en-US" sz="2100" i="1" dirty="0" smtClean="0"/>
              <a:t> </a:t>
            </a:r>
            <a:r>
              <a:rPr lang="en-US" sz="2100" dirty="0" smtClean="0"/>
              <a:t>are approximated by analogy to LMs, and may not be whole numbers!</a:t>
            </a:r>
          </a:p>
          <a:p>
            <a:r>
              <a:rPr lang="en-US" sz="2100" dirty="0" smtClean="0"/>
              <a:t>Faraway states: </a:t>
            </a:r>
            <a:r>
              <a:rPr lang="en-US" sz="2100" i="1" dirty="0" smtClean="0"/>
              <a:t>“[predictor] </a:t>
            </a:r>
            <a:r>
              <a:rPr lang="en-US" sz="2100" dirty="0" smtClean="0"/>
              <a:t>p</a:t>
            </a:r>
            <a:r>
              <a:rPr lang="en-US" sz="2100" i="1" dirty="0" smtClean="0"/>
              <a:t>-values are only approximate at best and should be viewed with some skepticism</a:t>
            </a:r>
            <a:r>
              <a:rPr lang="en-US" sz="2100" dirty="0" smtClean="0"/>
              <a:t>” (p.234) –i.e. the </a:t>
            </a:r>
            <a:r>
              <a:rPr lang="en-US" sz="2100" i="1" dirty="0" smtClean="0"/>
              <a:t>p-</a:t>
            </a:r>
            <a:r>
              <a:rPr lang="en-US" sz="2100" dirty="0" smtClean="0"/>
              <a:t>values in the </a:t>
            </a:r>
            <a:r>
              <a:rPr lang="en-US" sz="2100" dirty="0" smtClean="0">
                <a:latin typeface="Courier" pitchFamily="49" charset="0"/>
              </a:rPr>
              <a:t>summary</a:t>
            </a:r>
            <a:r>
              <a:rPr lang="en-US" sz="2100" dirty="0" smtClean="0"/>
              <a:t>() command aren’t reliable</a:t>
            </a:r>
          </a:p>
          <a:p>
            <a:r>
              <a:rPr lang="en-US" sz="2100" dirty="0" smtClean="0"/>
              <a:t>Instead he recommends using </a:t>
            </a:r>
            <a:r>
              <a:rPr lang="en-US" sz="2100" i="1" dirty="0" smtClean="0"/>
              <a:t>F</a:t>
            </a:r>
            <a:r>
              <a:rPr lang="en-US" sz="2100" dirty="0" smtClean="0"/>
              <a:t>-tests like with GLMs:	</a:t>
            </a:r>
            <a:r>
              <a:rPr lang="en-US" sz="2100" dirty="0" err="1" smtClean="0">
                <a:latin typeface="Courier" pitchFamily="49" charset="0"/>
              </a:rPr>
              <a:t>anova</a:t>
            </a:r>
            <a:r>
              <a:rPr lang="en-US" sz="2100" dirty="0" smtClean="0">
                <a:latin typeface="Courier" pitchFamily="49" charset="0"/>
              </a:rPr>
              <a:t>(gam1,gam2, test=“F”)</a:t>
            </a:r>
          </a:p>
          <a:p>
            <a:r>
              <a:rPr lang="en-US" sz="2100" dirty="0" smtClean="0"/>
              <a:t>These tests are also approximate, but ‘better’ than the predictor tests. </a:t>
            </a:r>
          </a:p>
          <a:p>
            <a:r>
              <a:rPr lang="en-US" sz="2100" dirty="0" smtClean="0"/>
              <a:t>Can test whether to include predictor variable, or whether it should be additive*</a:t>
            </a:r>
          </a:p>
          <a:p>
            <a:r>
              <a:rPr lang="en-US" sz="2100" dirty="0" smtClean="0"/>
              <a:t>Predictions can be made, but SEs are approximate and extrapolation is unreliable (</a:t>
            </a:r>
            <a:r>
              <a:rPr lang="en-US" sz="2100" b="1" dirty="0" smtClean="0"/>
              <a:t>why?</a:t>
            </a:r>
            <a:r>
              <a:rPr lang="en-US" sz="2100" dirty="0" smtClean="0"/>
              <a:t>)</a:t>
            </a:r>
          </a:p>
          <a:p>
            <a:r>
              <a:rPr lang="en-US" sz="2100" dirty="0"/>
              <a:t>AIC can be used </a:t>
            </a:r>
            <a:r>
              <a:rPr lang="en-US" sz="2100" dirty="0" smtClean="0"/>
              <a:t>for </a:t>
            </a:r>
            <a:r>
              <a:rPr lang="en-US" sz="2100" dirty="0"/>
              <a:t>non-nested models</a:t>
            </a:r>
            <a:r>
              <a:rPr lang="en-US" sz="21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62484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*Sometimes an additive fit gives clues about a parametric form to 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Additive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Naturally these models can be extended.</a:t>
            </a:r>
          </a:p>
          <a:p>
            <a:pPr lvl="1"/>
            <a:r>
              <a:rPr lang="en-US" dirty="0" smtClean="0"/>
              <a:t>GLM : LM as GAM : additive </a:t>
            </a:r>
          </a:p>
          <a:p>
            <a:r>
              <a:rPr lang="en-US" dirty="0" smtClean="0"/>
              <a:t>The same packages and commands are used for GAMs.</a:t>
            </a:r>
          </a:p>
          <a:p>
            <a:r>
              <a:rPr lang="en-US" dirty="0" smtClean="0"/>
              <a:t>The same tools/ideas from GLMs apply to GAMs (e.g. link functions, </a:t>
            </a:r>
            <a:r>
              <a:rPr lang="en-US" dirty="0" err="1" smtClean="0"/>
              <a:t>overdispersion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GLM is a special case of a GAM where none of the terms are nonparametric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1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of GAMs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Multivariate smoothers</a:t>
            </a:r>
          </a:p>
          <a:p>
            <a:pPr lvl="1"/>
            <a:r>
              <a:rPr lang="en-US" dirty="0" smtClean="0"/>
              <a:t>I.e. instead of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)</a:t>
            </a:r>
            <a:r>
              <a:rPr lang="en-US" dirty="0" smtClean="0"/>
              <a:t> +</a:t>
            </a:r>
            <a:r>
              <a:rPr lang="en-US" i="1" dirty="0"/>
              <a:t> </a:t>
            </a:r>
            <a:r>
              <a:rPr lang="en-US" i="1" dirty="0" err="1" smtClean="0"/>
              <a:t>f</a:t>
            </a:r>
            <a:r>
              <a:rPr lang="en-US" i="1" baseline="-25000" dirty="0" err="1"/>
              <a:t>k</a:t>
            </a:r>
            <a:r>
              <a:rPr lang="en-US" i="1" dirty="0" smtClean="0"/>
              <a:t>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) </a:t>
            </a:r>
            <a:r>
              <a:rPr lang="en-US" dirty="0" smtClean="0"/>
              <a:t>we could model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jk</a:t>
            </a:r>
            <a:r>
              <a:rPr lang="en-US" i="1" dirty="0" smtClean="0"/>
              <a:t>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k</a:t>
            </a:r>
            <a:r>
              <a:rPr lang="en-US" i="1" dirty="0" err="1" smtClean="0"/>
              <a:t>,X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) </a:t>
            </a:r>
            <a:r>
              <a:rPr lang="en-US" dirty="0" smtClean="0"/>
              <a:t>directly. This will capture interactions better.</a:t>
            </a:r>
            <a:endParaRPr lang="en-US" baseline="-25000" dirty="0" smtClean="0"/>
          </a:p>
          <a:p>
            <a:r>
              <a:rPr lang="en-US" dirty="0" smtClean="0"/>
              <a:t>GAMLSS</a:t>
            </a:r>
            <a:r>
              <a:rPr lang="en-US" baseline="30000" dirty="0" smtClean="0"/>
              <a:t>1</a:t>
            </a:r>
            <a:r>
              <a:rPr lang="en-US" dirty="0" smtClean="0"/>
              <a:t>:GAM for location, scale and shape</a:t>
            </a:r>
          </a:p>
          <a:p>
            <a:pPr lvl="1"/>
            <a:r>
              <a:rPr lang="en-US" dirty="0" smtClean="0"/>
              <a:t>Allows for wider family of distributions and to model each parameter additively (e.g. beta-binomial)</a:t>
            </a:r>
          </a:p>
          <a:p>
            <a:pPr lvl="1"/>
            <a:r>
              <a:rPr lang="en-US" dirty="0" smtClean="0"/>
              <a:t>Allows for zero-inflated models</a:t>
            </a:r>
          </a:p>
          <a:p>
            <a:r>
              <a:rPr lang="en-US" dirty="0" smtClean="0"/>
              <a:t>GAMM: Generalized Additive Mixed Model (</a:t>
            </a:r>
            <a:r>
              <a:rPr lang="en-US" dirty="0" err="1" smtClean="0">
                <a:latin typeface="Courier" pitchFamily="49" charset="0"/>
              </a:rPr>
              <a:t>mgcv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Allows mixed (random + fixed) effects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0960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/>
              <a:t>1</a:t>
            </a:r>
            <a:r>
              <a:rPr lang="en-US" sz="1200" dirty="0" smtClean="0"/>
              <a:t>Stasinopoulos</a:t>
            </a:r>
            <a:r>
              <a:rPr lang="en-US" sz="1200" dirty="0"/>
              <a:t>, D. </a:t>
            </a:r>
            <a:r>
              <a:rPr lang="en-US" sz="1200" dirty="0" err="1"/>
              <a:t>Mikis</a:t>
            </a:r>
            <a:r>
              <a:rPr lang="en-US" sz="1200" dirty="0"/>
              <a:t>, and Robert A. Rigby. "Generalized additive models for location scale and shape (GAMLSS) in R." </a:t>
            </a:r>
            <a:r>
              <a:rPr lang="en-US" sz="1200" i="1" dirty="0"/>
              <a:t>Journal of Statistical Software</a:t>
            </a:r>
            <a:r>
              <a:rPr lang="en-US" sz="1200" dirty="0"/>
              <a:t> 23.7 (2007): 1-46.</a:t>
            </a:r>
          </a:p>
        </p:txBody>
      </p:sp>
    </p:spTree>
    <p:extLst>
      <p:ext uri="{BB962C8B-B14F-4D97-AF65-F5344CB8AC3E}">
        <p14:creationId xmlns:p14="http://schemas.microsoft.com/office/powerpoint/2010/main" val="107472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139825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685800"/>
            <a:ext cx="8610600" cy="5105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GAMs are extremely flexible models that are indispensable in some scenarios, but they come with disadvantages and should be used judiciously</a:t>
            </a:r>
            <a:r>
              <a:rPr lang="en-US" sz="2400" dirty="0"/>
              <a:t>. Use a parametric model </a:t>
            </a:r>
            <a:r>
              <a:rPr lang="en-US" sz="2400" dirty="0" smtClean="0"/>
              <a:t>when possible!</a:t>
            </a:r>
            <a:endParaRPr lang="en-US" sz="2400" dirty="0"/>
          </a:p>
          <a:p>
            <a:r>
              <a:rPr lang="en-US" sz="2400" dirty="0" smtClean="0"/>
              <a:t>The same modeling philosophy applies: analysts should use their biological knowledge to guide model building and selection (see Burnham &amp; Anderson 2002). </a:t>
            </a:r>
          </a:p>
          <a:p>
            <a:r>
              <a:rPr lang="en-US" sz="2400" dirty="0" smtClean="0"/>
              <a:t>Examine partial fits: that is the only way to interpret these models – there is no formula! </a:t>
            </a:r>
          </a:p>
          <a:p>
            <a:r>
              <a:rPr lang="en-US" sz="2400" dirty="0" smtClean="0"/>
              <a:t>Plot partial fits on the same scale, and be wary of extrapolating.</a:t>
            </a:r>
          </a:p>
          <a:p>
            <a:r>
              <a:rPr lang="en-US" sz="2400" dirty="0" smtClean="0"/>
              <a:t>Side note: Be careful of overloading functions when using both </a:t>
            </a:r>
            <a:r>
              <a:rPr lang="en-US" sz="2400" dirty="0" smtClean="0">
                <a:latin typeface="Courier" pitchFamily="49" charset="0"/>
              </a:rPr>
              <a:t>gam</a:t>
            </a:r>
            <a:r>
              <a:rPr lang="en-US" sz="2400" dirty="0" smtClean="0"/>
              <a:t> and </a:t>
            </a:r>
            <a:r>
              <a:rPr lang="en-US" sz="2400" dirty="0" err="1" smtClean="0">
                <a:latin typeface="Courier" pitchFamily="49" charset="0"/>
              </a:rPr>
              <a:t>mgcv</a:t>
            </a:r>
            <a:r>
              <a:rPr lang="en-US" sz="2400" dirty="0" smtClean="0"/>
              <a:t>. I.e., they both have functions with the same names but that are different, e.g. the </a:t>
            </a:r>
            <a:r>
              <a:rPr lang="en-US" sz="2400" dirty="0" smtClean="0">
                <a:latin typeface="Courier" pitchFamily="49" charset="0"/>
              </a:rPr>
              <a:t>gam</a:t>
            </a:r>
            <a:r>
              <a:rPr lang="en-US" sz="2400" dirty="0" smtClean="0"/>
              <a:t>() function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934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notes were based on </a:t>
            </a:r>
            <a:r>
              <a:rPr lang="en-US" dirty="0" err="1" smtClean="0"/>
              <a:t>Faraway’s</a:t>
            </a:r>
            <a:r>
              <a:rPr lang="en-US" dirty="0" smtClean="0"/>
              <a:t> </a:t>
            </a:r>
            <a:r>
              <a:rPr lang="en-US" i="1" dirty="0" smtClean="0"/>
              <a:t>Extending the Linear Model with R</a:t>
            </a:r>
            <a:r>
              <a:rPr lang="en-US" dirty="0" smtClean="0"/>
              <a:t>’s nice introduction (chapters 11-12)</a:t>
            </a:r>
          </a:p>
          <a:p>
            <a:r>
              <a:rPr lang="en-US" dirty="0"/>
              <a:t>Wood, Simon N. </a:t>
            </a:r>
            <a:r>
              <a:rPr lang="en-US" i="1" dirty="0"/>
              <a:t>Generalized additive models: an introduction with R</a:t>
            </a:r>
            <a:r>
              <a:rPr lang="en-US" dirty="0"/>
              <a:t>. Vol. 66. Chapman &amp; Hall, 2006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Good background on how splines work with examples in R using </a:t>
            </a:r>
            <a:r>
              <a:rPr lang="en-US" dirty="0" err="1" smtClean="0">
                <a:latin typeface="Courier" pitchFamily="49" charset="0"/>
              </a:rPr>
              <a:t>mgcv</a:t>
            </a:r>
            <a:endParaRPr lang="en-US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5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“Big Picture”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914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Nonparametric Models (smoothers)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4114800" y="1524000"/>
            <a:ext cx="304800" cy="87766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09800" y="2667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Additive Models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267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Generalized Additive Models (GAM)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4114800" y="3200400"/>
            <a:ext cx="304800" cy="87766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09800" y="580286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GAMLSS, GAMM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4114800" y="4800600"/>
            <a:ext cx="304800" cy="877669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48200" y="1752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 Multiple predictors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8200" y="34545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 Non-normal response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8200" y="5054768"/>
            <a:ext cx="3049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 &gt;1 parameter, mixed effects</a:t>
            </a:r>
          </a:p>
        </p:txBody>
      </p:sp>
    </p:spTree>
    <p:extLst>
      <p:ext uri="{BB962C8B-B14F-4D97-AF65-F5344CB8AC3E}">
        <p14:creationId xmlns:p14="http://schemas.microsoft.com/office/powerpoint/2010/main" val="16111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Nonparametric regression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Recall the big assumptions in a linear regression: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Normality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Constant variance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Independence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Explicit parametric forms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What do we do if these are violated?</a:t>
            </a:r>
            <a:endParaRPr lang="en-US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572000" y="2895600"/>
          <a:ext cx="2895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1206360" imgH="444240" progId="Equation.DSMT4">
                  <p:embed/>
                </p:oleObj>
              </mc:Choice>
              <mc:Fallback>
                <p:oleObj name="Equation" r:id="rId3" imgW="1206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2895600"/>
                        <a:ext cx="289560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282503" y="3657600"/>
            <a:ext cx="1651697" cy="1219200"/>
            <a:chOff x="5282503" y="3657600"/>
            <a:chExt cx="1651697" cy="1219200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5282503" y="4294188"/>
            <a:ext cx="1651697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Equation" r:id="rId5" imgW="863280" imgH="304560" progId="Equation.DSMT4">
                    <p:embed/>
                  </p:oleObj>
                </mc:Choice>
                <mc:Fallback>
                  <p:oleObj name="Equation" r:id="rId5" imgW="86328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82503" y="4294188"/>
                          <a:ext cx="1651697" cy="582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" name="Straight Arrow Connector 6"/>
            <p:cNvCxnSpPr/>
            <p:nvPr/>
          </p:nvCxnSpPr>
          <p:spPr>
            <a:xfrm flipV="1">
              <a:off x="6400800" y="3657600"/>
              <a:ext cx="304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748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Nonparametric regression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8229600" cy="417512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Parametric</a:t>
            </a:r>
            <a:r>
              <a:rPr lang="en-US" dirty="0" smtClean="0"/>
              <a:t> Approach:</a:t>
            </a:r>
          </a:p>
          <a:p>
            <a:pPr lvl="1"/>
            <a:r>
              <a:rPr lang="en-US" dirty="0" smtClean="0"/>
              <a:t>Assume </a:t>
            </a:r>
            <a:r>
              <a:rPr lang="en-US" i="1" dirty="0" smtClean="0"/>
              <a:t>f</a:t>
            </a:r>
            <a:r>
              <a:rPr lang="en-US" dirty="0" smtClean="0"/>
              <a:t> is a linear function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Or </a:t>
            </a:r>
            <a:r>
              <a:rPr lang="en-US" dirty="0" smtClean="0"/>
              <a:t>a non-linear function, e.g</a:t>
            </a:r>
            <a:r>
              <a:rPr lang="en-US" dirty="0" smtClean="0"/>
              <a:t>.:</a:t>
            </a:r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For both of these we have to specify the mathematical form.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941380"/>
              </p:ext>
            </p:extLst>
          </p:nvPr>
        </p:nvGraphicFramePr>
        <p:xfrm>
          <a:off x="3270859" y="1286497"/>
          <a:ext cx="42926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3" imgW="1701720" imgH="253800" progId="Equation.DSMT4">
                  <p:embed/>
                </p:oleObj>
              </mc:Choice>
              <mc:Fallback>
                <p:oleObj name="Equation" r:id="rId3" imgW="1701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0859" y="1286497"/>
                        <a:ext cx="4292600" cy="639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575831"/>
              </p:ext>
            </p:extLst>
          </p:nvPr>
        </p:nvGraphicFramePr>
        <p:xfrm>
          <a:off x="1864334" y="3048000"/>
          <a:ext cx="2813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5" imgW="1562040" imgH="253800" progId="Equation.DSMT4">
                  <p:embed/>
                </p:oleObj>
              </mc:Choice>
              <mc:Fallback>
                <p:oleObj name="Equation" r:id="rId5" imgW="1562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4334" y="3048000"/>
                        <a:ext cx="281305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1249363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Simple example model:</a:t>
            </a:r>
            <a:endParaRPr 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661180"/>
              </p:ext>
            </p:extLst>
          </p:nvPr>
        </p:nvGraphicFramePr>
        <p:xfrm>
          <a:off x="1905000" y="4222750"/>
          <a:ext cx="24463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7" imgW="1358640" imgH="279360" progId="Equation.DSMT4">
                  <p:embed/>
                </p:oleObj>
              </mc:Choice>
              <mc:Fallback>
                <p:oleObj name="Equation" r:id="rId7" imgW="1358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22750"/>
                        <a:ext cx="24463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53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Nonparametric regression </a:t>
            </a:r>
            <a:r>
              <a:rPr lang="en-US" dirty="0" smtClean="0"/>
              <a:t>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11363"/>
            <a:ext cx="8229600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Nonparametric</a:t>
            </a:r>
            <a:r>
              <a:rPr lang="en-US" dirty="0" smtClean="0"/>
              <a:t> </a:t>
            </a:r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Estimate </a:t>
            </a:r>
            <a:r>
              <a:rPr lang="en-US" i="1" dirty="0" smtClean="0"/>
              <a:t>f </a:t>
            </a:r>
            <a:r>
              <a:rPr lang="en-US" dirty="0" smtClean="0"/>
              <a:t>from </a:t>
            </a:r>
            <a:r>
              <a:rPr lang="en-US" b="1" dirty="0" smtClean="0"/>
              <a:t>the data </a:t>
            </a:r>
            <a:r>
              <a:rPr lang="en-US" dirty="0" smtClean="0"/>
              <a:t>using a smoothing </a:t>
            </a:r>
            <a:r>
              <a:rPr lang="en-US" dirty="0"/>
              <a:t>function (</a:t>
            </a:r>
            <a:r>
              <a:rPr lang="en-US" b="1" dirty="0"/>
              <a:t>smoother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Many smoothers exist; you already know the moving average.</a:t>
            </a:r>
          </a:p>
          <a:p>
            <a:pPr lvl="1"/>
            <a:r>
              <a:rPr lang="en-US" dirty="0" smtClean="0"/>
              <a:t>Others: kernel estimators, splines, local polynomials, wavelets, etc.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618805"/>
              </p:ext>
            </p:extLst>
          </p:nvPr>
        </p:nvGraphicFramePr>
        <p:xfrm>
          <a:off x="3048000" y="1466943"/>
          <a:ext cx="42926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3" imgW="1701720" imgH="253800" progId="Equation.DSMT4">
                  <p:embed/>
                </p:oleObj>
              </mc:Choice>
              <mc:Fallback>
                <p:oleObj name="Equation" r:id="rId3" imgW="1701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1466943"/>
                        <a:ext cx="4292600" cy="639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1249363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Simple example model: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smoothers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/>
              <a:t>We will skip the (interesting) math behind these and focus on </a:t>
            </a:r>
            <a:r>
              <a:rPr lang="en-US" dirty="0" smtClean="0"/>
              <a:t>intuition</a:t>
            </a:r>
          </a:p>
          <a:p>
            <a:r>
              <a:rPr lang="en-US" dirty="0" smtClean="0"/>
              <a:t>Different smoothers have pros/cons but all: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Strive to estimate </a:t>
            </a:r>
            <a:r>
              <a:rPr lang="en-US" i="1" dirty="0" smtClean="0"/>
              <a:t>f </a:t>
            </a:r>
            <a:r>
              <a:rPr lang="en-US" dirty="0" smtClean="0"/>
              <a:t>using the data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Have different parameters that control their behavior (amount of ‘</a:t>
            </a:r>
            <a:r>
              <a:rPr lang="en-US" dirty="0" err="1" smtClean="0"/>
              <a:t>wiggliness</a:t>
            </a:r>
            <a:r>
              <a:rPr lang="en-US" dirty="0" smtClean="0"/>
              <a:t>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the ‘</a:t>
            </a:r>
            <a:r>
              <a:rPr lang="en-US" dirty="0" err="1" smtClean="0"/>
              <a:t>wiggliness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65791"/>
            <a:ext cx="8229600" cy="4530725"/>
          </a:xfrm>
        </p:spPr>
        <p:txBody>
          <a:bodyPr/>
          <a:lstStyle/>
          <a:p>
            <a:r>
              <a:rPr lang="en-US" dirty="0" smtClean="0"/>
              <a:t>Don</a:t>
            </a:r>
            <a:r>
              <a:rPr lang="mr-IN" dirty="0" smtClean="0"/>
              <a:t>’</a:t>
            </a:r>
            <a:r>
              <a:rPr lang="en-US" dirty="0" smtClean="0"/>
              <a:t>t </a:t>
            </a:r>
            <a:r>
              <a:rPr lang="en-US" dirty="0" smtClean="0"/>
              <a:t>want to over- </a:t>
            </a:r>
            <a:r>
              <a:rPr lang="en-US" dirty="0" smtClean="0"/>
              <a:t>or under-fit the smoother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13859" y="1890660"/>
            <a:ext cx="3124200" cy="1575376"/>
            <a:chOff x="2133600" y="5111704"/>
            <a:chExt cx="3893574" cy="193858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9785596"/>
                </p:ext>
              </p:extLst>
            </p:nvPr>
          </p:nvGraphicFramePr>
          <p:xfrm>
            <a:off x="2133600" y="5111704"/>
            <a:ext cx="3893574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Equation" r:id="rId3" imgW="1828800" imgH="393480" progId="Equation.DSMT4">
                    <p:embed/>
                  </p:oleObj>
                </mc:Choice>
                <mc:Fallback>
                  <p:oleObj name="Equation" r:id="rId3" imgW="182880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33600" y="5111704"/>
                          <a:ext cx="3893574" cy="838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Straight Arrow Connector 5"/>
            <p:cNvCxnSpPr>
              <a:stCxn id="10" idx="0"/>
            </p:cNvCxnSpPr>
            <p:nvPr/>
          </p:nvCxnSpPr>
          <p:spPr>
            <a:xfrm flipV="1">
              <a:off x="4241829" y="5785729"/>
              <a:ext cx="807204" cy="3934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49729" y="6179199"/>
              <a:ext cx="2184200" cy="87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Smoother fit without point </a:t>
              </a:r>
              <a:r>
                <a:rPr lang="en-US" sz="2000" i="1" dirty="0"/>
                <a:t>j</a:t>
              </a:r>
              <a:endParaRPr lang="en-US" sz="2000" dirty="0"/>
            </a:p>
          </p:txBody>
        </p:sp>
      </p:grpSp>
      <p:pic>
        <p:nvPicPr>
          <p:cNvPr id="4098" name="Picture 2" descr="C:\Users\Cole\Dropbox\School\GAM Lectures\cv_exampl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" r="1141"/>
          <a:stretch/>
        </p:blipFill>
        <p:spPr bwMode="auto">
          <a:xfrm>
            <a:off x="1379219" y="3627437"/>
            <a:ext cx="5669281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500963" y="5819122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3.9 from Wood (2000)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5868" y="2117785"/>
            <a:ext cx="3175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smtClean="0"/>
              <a:t>Use Cross </a:t>
            </a:r>
            <a:r>
              <a:rPr lang="es-ES_tradnl" sz="2000" dirty="0" err="1" smtClean="0"/>
              <a:t>Validation</a:t>
            </a:r>
            <a:r>
              <a:rPr lang="es-ES_tradnl" sz="2000" dirty="0" smtClean="0"/>
              <a:t> (CV) to </a:t>
            </a:r>
            <a:r>
              <a:rPr lang="es-ES_tradnl" sz="2000" dirty="0" err="1" smtClean="0"/>
              <a:t>evaluate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the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degree</a:t>
            </a:r>
            <a:r>
              <a:rPr lang="es-ES_tradnl" sz="2000" dirty="0" smtClean="0"/>
              <a:t> of </a:t>
            </a:r>
            <a:r>
              <a:rPr lang="es-ES_tradnl" sz="2000" dirty="0" err="1" smtClean="0"/>
              <a:t>flexibilityin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the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smoother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137816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644"/>
            <a:ext cx="8229600" cy="1143000"/>
          </a:xfrm>
        </p:spPr>
        <p:txBody>
          <a:bodyPr/>
          <a:lstStyle/>
          <a:p>
            <a:r>
              <a:rPr lang="en-US" dirty="0" smtClean="0"/>
              <a:t>Comparing Optimal Smoother Fits</a:t>
            </a:r>
            <a:endParaRPr lang="en-US" dirty="0"/>
          </a:p>
        </p:txBody>
      </p:sp>
      <p:pic>
        <p:nvPicPr>
          <p:cNvPr id="2052" name="Picture 4" descr="C:\Users\Cole\Dropbox\School\GAM Lectures\smoother_fit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4" b="2472"/>
          <a:stretch/>
        </p:blipFill>
        <p:spPr bwMode="auto">
          <a:xfrm>
            <a:off x="76200" y="990600"/>
            <a:ext cx="8839200" cy="487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0879" y="575386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Point: The smoothers fits are (often) very similar, despite their different foundations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1682</TotalTime>
  <Words>1263</Words>
  <Application>Microsoft Macintosh PowerPoint</Application>
  <PresentationFormat>On-screen Show (4:3)</PresentationFormat>
  <Paragraphs>151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Calibri</vt:lpstr>
      <vt:lpstr>Courier</vt:lpstr>
      <vt:lpstr>Garamond</vt:lpstr>
      <vt:lpstr>ＭＳ Ｐゴシック</vt:lpstr>
      <vt:lpstr>Wingdings</vt:lpstr>
      <vt:lpstr>Arial</vt:lpstr>
      <vt:lpstr>BlueEdge</vt:lpstr>
      <vt:lpstr>Equation</vt:lpstr>
      <vt:lpstr>Nonparametric, Additive and Generalized Additive Models</vt:lpstr>
      <vt:lpstr>Outline</vt:lpstr>
      <vt:lpstr>“Big Picture”</vt:lpstr>
      <vt:lpstr>Nonparametric regression I</vt:lpstr>
      <vt:lpstr>Nonparametric regression II</vt:lpstr>
      <vt:lpstr>Nonparametric regression III</vt:lpstr>
      <vt:lpstr>Intro to smoothers</vt:lpstr>
      <vt:lpstr>Selecting the ‘wiggliness’</vt:lpstr>
      <vt:lpstr>Comparing Optimal Smoother Fits</vt:lpstr>
      <vt:lpstr>Advantages of nonparametric regression</vt:lpstr>
      <vt:lpstr>Disadvantages of nonparametric regression</vt:lpstr>
      <vt:lpstr>Additive Models I</vt:lpstr>
      <vt:lpstr>Additive Models II</vt:lpstr>
      <vt:lpstr>Additive Models III</vt:lpstr>
      <vt:lpstr>Backfitting</vt:lpstr>
      <vt:lpstr>Demonstration of Backfitting</vt:lpstr>
      <vt:lpstr>Demonstration of Backfitting</vt:lpstr>
      <vt:lpstr>Demonstration of Backfitting</vt:lpstr>
      <vt:lpstr>Demonstration of Backfitting</vt:lpstr>
      <vt:lpstr>Demonstration of Backfitting</vt:lpstr>
      <vt:lpstr>Partial Residuals</vt:lpstr>
      <vt:lpstr>Partial Residuals II</vt:lpstr>
      <vt:lpstr>Model Selection &amp; Inference</vt:lpstr>
      <vt:lpstr>Generalized Additive Models</vt:lpstr>
      <vt:lpstr>Extensions of GAMs</vt:lpstr>
      <vt:lpstr>Summary</vt:lpstr>
      <vt:lpstr>Further Reading </vt:lpstr>
    </vt:vector>
  </TitlesOfParts>
  <Company>Microsoft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Noble’s background</dc:title>
  <dc:creator>Noble Hendrix</dc:creator>
  <cp:lastModifiedBy>ALBERT N. HENDRIX</cp:lastModifiedBy>
  <cp:revision>80</cp:revision>
  <cp:lastPrinted>2015-09-21T13:37:34Z</cp:lastPrinted>
  <dcterms:created xsi:type="dcterms:W3CDTF">2012-01-16T03:19:22Z</dcterms:created>
  <dcterms:modified xsi:type="dcterms:W3CDTF">2018-01-12T02:26:12Z</dcterms:modified>
</cp:coreProperties>
</file>