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65" r:id="rId2"/>
    <p:sldId id="275" r:id="rId3"/>
    <p:sldId id="276" r:id="rId4"/>
    <p:sldId id="277" r:id="rId5"/>
    <p:sldId id="279" r:id="rId6"/>
    <p:sldId id="256" r:id="rId7"/>
    <p:sldId id="258" r:id="rId8"/>
    <p:sldId id="257" r:id="rId9"/>
    <p:sldId id="259" r:id="rId10"/>
    <p:sldId id="261" r:id="rId11"/>
    <p:sldId id="262" r:id="rId12"/>
    <p:sldId id="263" r:id="rId13"/>
    <p:sldId id="260" r:id="rId14"/>
    <p:sldId id="264" r:id="rId15"/>
    <p:sldId id="267" r:id="rId16"/>
    <p:sldId id="266" r:id="rId17"/>
    <p:sldId id="271" r:id="rId18"/>
    <p:sldId id="274" r:id="rId19"/>
    <p:sldId id="269" r:id="rId20"/>
    <p:sldId id="268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/>
    <p:restoredTop sz="93112"/>
  </p:normalViewPr>
  <p:slideViewPr>
    <p:cSldViewPr>
      <p:cViewPr varScale="1">
        <p:scale>
          <a:sx n="60" d="100"/>
          <a:sy n="60" d="100"/>
        </p:scale>
        <p:origin x="2024" y="168"/>
      </p:cViewPr>
      <p:guideLst>
        <p:guide orient="horz" pos="244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CDA91-520F-6C42-9A8D-09FCF96DF214}" type="datetimeFigureOut">
              <a:rPr lang="en-US" smtClean="0"/>
              <a:t>1/8/18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4168F-4857-0A49-8431-A601FC87A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8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EA848-7FA2-49B9-BE46-C122F9E86EDE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0C5895-2521-41EC-B6B4-025FD40AC8DC}" type="datetimeFigureOut">
              <a:rPr lang="en-US" smtClean="0"/>
              <a:pPr/>
              <a:t>1/8/18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848E4-FBDB-43E5-8CBE-2655CD6A98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0C5895-2521-41EC-B6B4-025FD40AC8DC}" type="datetimeFigureOut">
              <a:rPr lang="en-US" smtClean="0"/>
              <a:pPr/>
              <a:t>1/8/18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848E4-FBDB-43E5-8CBE-2655CD6A98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0C5895-2521-41EC-B6B4-025FD40AC8DC}" type="datetimeFigureOut">
              <a:rPr lang="en-US" smtClean="0"/>
              <a:pPr/>
              <a:t>1/8/18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848E4-FBDB-43E5-8CBE-2655CD6A98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0C5895-2521-41EC-B6B4-025FD40AC8DC}" type="datetimeFigureOut">
              <a:rPr lang="en-US" smtClean="0"/>
              <a:pPr/>
              <a:t>1/8/18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848E4-FBDB-43E5-8CBE-2655CD6A98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0C5895-2521-41EC-B6B4-025FD40AC8DC}" type="datetimeFigureOut">
              <a:rPr lang="en-US" smtClean="0"/>
              <a:pPr/>
              <a:t>1/8/18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848E4-FBDB-43E5-8CBE-2655CD6A98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0C5895-2521-41EC-B6B4-025FD40AC8DC}" type="datetimeFigureOut">
              <a:rPr lang="en-US" smtClean="0"/>
              <a:pPr/>
              <a:t>1/8/18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848E4-FBDB-43E5-8CBE-2655CD6A98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0C5895-2521-41EC-B6B4-025FD40AC8DC}" type="datetimeFigureOut">
              <a:rPr lang="en-US" smtClean="0"/>
              <a:pPr/>
              <a:t>1/8/18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848E4-FBDB-43E5-8CBE-2655CD6A98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0C5895-2521-41EC-B6B4-025FD40AC8DC}" type="datetimeFigureOut">
              <a:rPr lang="en-US" smtClean="0"/>
              <a:pPr/>
              <a:t>1/8/18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848E4-FBDB-43E5-8CBE-2655CD6A98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0C5895-2521-41EC-B6B4-025FD40AC8DC}" type="datetimeFigureOut">
              <a:rPr lang="en-US" smtClean="0"/>
              <a:pPr/>
              <a:t>1/8/18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848E4-FBDB-43E5-8CBE-2655CD6A98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0C5895-2521-41EC-B6B4-025FD40AC8DC}" type="datetimeFigureOut">
              <a:rPr lang="en-US" smtClean="0"/>
              <a:pPr/>
              <a:t>1/8/18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848E4-FBDB-43E5-8CBE-2655CD6A98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0C5895-2521-41EC-B6B4-025FD40AC8DC}" type="datetimeFigureOut">
              <a:rPr lang="en-US" smtClean="0"/>
              <a:pPr/>
              <a:t>1/8/18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848E4-FBDB-43E5-8CBE-2655CD6A98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0C5895-2521-41EC-B6B4-025FD40AC8DC}" type="datetimeFigureOut">
              <a:rPr lang="en-US" smtClean="0"/>
              <a:pPr/>
              <a:t>1/8/18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848E4-FBDB-43E5-8CBE-2655CD6A98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0C5895-2521-41EC-B6B4-025FD40AC8DC}" type="datetimeFigureOut">
              <a:rPr lang="en-US" smtClean="0"/>
              <a:pPr/>
              <a:t>1/8/18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848E4-FBDB-43E5-8CBE-2655CD6A98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0C5895-2521-41EC-B6B4-025FD40AC8DC}" type="datetimeFigureOut">
              <a:rPr lang="en-US" smtClean="0"/>
              <a:pPr/>
              <a:t>1/8/18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848E4-FBDB-43E5-8CBE-2655CD6A98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0C5895-2521-41EC-B6B4-025FD40AC8DC}" type="datetimeFigureOut">
              <a:rPr lang="en-US" smtClean="0"/>
              <a:pPr/>
              <a:t>1/8/18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848E4-FBDB-43E5-8CBE-2655CD6A98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0C5895-2521-41EC-B6B4-025FD40AC8DC}" type="datetimeFigureOut">
              <a:rPr lang="en-US" smtClean="0"/>
              <a:pPr/>
              <a:t>1/8/18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848E4-FBDB-43E5-8CBE-2655CD6A98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0C5895-2521-41EC-B6B4-025FD40AC8DC}" type="datetimeFigureOut">
              <a:rPr lang="en-US" smtClean="0"/>
              <a:pPr/>
              <a:t>1/8/18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848E4-FBDB-43E5-8CBE-2655CD6A98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3F0C5895-2521-41EC-B6B4-025FD40AC8DC}" type="datetimeFigureOut">
              <a:rPr lang="en-US" smtClean="0"/>
              <a:pPr/>
              <a:t>1/8/18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064848E4-FBDB-43E5-8CBE-2655CD6A98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Introducción</a:t>
            </a:r>
            <a:r>
              <a:rPr lang="en-US" dirty="0"/>
              <a:t>  y </a:t>
            </a:r>
            <a:r>
              <a:rPr lang="en-US" dirty="0" err="1"/>
              <a:t>esquema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8 </a:t>
            </a:r>
            <a:r>
              <a:rPr lang="en-US" sz="3200" dirty="0" err="1"/>
              <a:t>enero</a:t>
            </a:r>
            <a:r>
              <a:rPr lang="en-US" sz="3200" dirty="0"/>
              <a:t> 2018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914400" y="3962400"/>
            <a:ext cx="7799631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AR" dirty="0"/>
              <a:t>Extending linear models with 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8-12 de </a:t>
            </a:r>
            <a:r>
              <a:rPr lang="en-US" dirty="0" err="1"/>
              <a:t>enero</a:t>
            </a:r>
            <a:r>
              <a:rPr lang="en-US" dirty="0"/>
              <a:t> 2017</a:t>
            </a:r>
          </a:p>
          <a:p>
            <a:r>
              <a:rPr lang="en-US" dirty="0"/>
              <a:t>UCEC, Concepción, Chile</a:t>
            </a:r>
          </a:p>
          <a:p>
            <a:r>
              <a:rPr lang="en-US" dirty="0"/>
              <a:t>Dr. Noble Hendrix &amp; Dr. Cole </a:t>
            </a:r>
            <a:r>
              <a:rPr lang="en-US" dirty="0" err="1"/>
              <a:t>Monnahan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323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Ballenas</a:t>
            </a:r>
            <a:r>
              <a:rPr lang="en-US" dirty="0"/>
              <a:t> </a:t>
            </a:r>
            <a:r>
              <a:rPr lang="en-US" dirty="0" err="1"/>
              <a:t>jorobadas</a:t>
            </a:r>
            <a:r>
              <a:rPr lang="en-US" dirty="0"/>
              <a:t> en</a:t>
            </a:r>
            <a:br>
              <a:rPr lang="en-US" dirty="0"/>
            </a:br>
            <a:r>
              <a:rPr lang="en-US" dirty="0"/>
              <a:t>Glacier Bay, Alaska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2209800" cy="222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1295400" y="1752600"/>
            <a:ext cx="3835876" cy="2068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Glacier Bay Landsat Imag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286" y="3811433"/>
            <a:ext cx="3453990" cy="267252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309587" y="1809750"/>
            <a:ext cx="367699" cy="4674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Slide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268" y="1600200"/>
            <a:ext cx="3581400" cy="26860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410200" y="420767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Scott </a:t>
            </a:r>
            <a:r>
              <a:rPr lang="en-US" dirty="0" err="1"/>
              <a:t>Gende</a:t>
            </a:r>
            <a:r>
              <a:rPr lang="en-US" dirty="0"/>
              <a:t>, NPS</a:t>
            </a:r>
          </a:p>
        </p:txBody>
      </p:sp>
    </p:spTree>
    <p:extLst>
      <p:ext uri="{BB962C8B-B14F-4D97-AF65-F5344CB8AC3E}">
        <p14:creationId xmlns:p14="http://schemas.microsoft.com/office/powerpoint/2010/main" val="47609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Ballenas</a:t>
            </a:r>
            <a:r>
              <a:rPr lang="en-US" dirty="0"/>
              <a:t> </a:t>
            </a:r>
            <a:r>
              <a:rPr lang="en-US" dirty="0" err="1"/>
              <a:t>jorobadas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Estrecho</a:t>
            </a:r>
            <a:r>
              <a:rPr lang="en-US" dirty="0"/>
              <a:t> de </a:t>
            </a:r>
            <a:r>
              <a:rPr lang="en-US" dirty="0" err="1"/>
              <a:t>Magallanes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2209800" cy="222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419600"/>
            <a:ext cx="3962400" cy="20574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404493" y="3761642"/>
            <a:ext cx="195707" cy="2715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58000" y="42026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Crédito</a:t>
            </a:r>
            <a:r>
              <a:rPr lang="en-US" dirty="0"/>
              <a:t>: Luis </a:t>
            </a:r>
            <a:r>
              <a:rPr lang="en-US" dirty="0" err="1"/>
              <a:t>Bertea</a:t>
            </a:r>
            <a:endParaRPr lang="en-US" dirty="0"/>
          </a:p>
        </p:txBody>
      </p:sp>
      <p:pic>
        <p:nvPicPr>
          <p:cNvPr id="24" name="Picture 23" descr="Avistamiento-ballenas_Luis-Bertea-1024x56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600200"/>
            <a:ext cx="4800600" cy="266283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404493" y="3756260"/>
            <a:ext cx="4158107" cy="663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90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3429000"/>
            <a:ext cx="16002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barcos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3276600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53000" y="2971800"/>
            <a:ext cx="3579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modelo de dinámica de la población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04800" y="304800"/>
            <a:ext cx="1828800" cy="990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mortalidad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362200" y="990600"/>
            <a:ext cx="1905000" cy="1066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No. de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individuos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marcados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33400" y="6553200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87183" y="6183868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modelo de riesgo 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586345" y="4412670"/>
            <a:ext cx="1828800" cy="9906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cambio</a:t>
            </a:r>
            <a:r>
              <a:rPr lang="en-US" dirty="0">
                <a:solidFill>
                  <a:schemeClr val="tx1"/>
                </a:solidFill>
              </a:rPr>
              <a:t> en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mortalidad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648200" y="1025235"/>
            <a:ext cx="1981200" cy="990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abundancia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" y="5562600"/>
            <a:ext cx="16002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probabilidad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de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golpeando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38600" y="5181600"/>
            <a:ext cx="2133600" cy="9906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abundancia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1905000" cy="1066800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nacimiento</a:t>
            </a:r>
            <a:r>
              <a:rPr lang="en-US" dirty="0">
                <a:solidFill>
                  <a:schemeClr val="tx1"/>
                </a:solidFill>
              </a:rPr>
              <a:t> y </a:t>
            </a:r>
            <a:r>
              <a:rPr lang="en-US" dirty="0" err="1">
                <a:solidFill>
                  <a:schemeClr val="tx1"/>
                </a:solidFill>
              </a:rPr>
              <a:t>mortalidad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010400" y="1018305"/>
            <a:ext cx="1828800" cy="990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tendencia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04800" y="1752600"/>
            <a:ext cx="1828800" cy="990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nacimiento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9" idx="6"/>
            <a:endCxn id="10" idx="1"/>
          </p:cNvCxnSpPr>
          <p:nvPr/>
        </p:nvCxnSpPr>
        <p:spPr>
          <a:xfrm>
            <a:off x="2133600" y="800100"/>
            <a:ext cx="507581" cy="346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0" idx="3"/>
            <a:endCxn id="28" idx="6"/>
          </p:cNvCxnSpPr>
          <p:nvPr/>
        </p:nvCxnSpPr>
        <p:spPr>
          <a:xfrm flipH="1">
            <a:off x="2133600" y="1901171"/>
            <a:ext cx="507581" cy="346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8" idx="0"/>
            <a:endCxn id="9" idx="4"/>
          </p:cNvCxnSpPr>
          <p:nvPr/>
        </p:nvCxnSpPr>
        <p:spPr>
          <a:xfrm flipV="1">
            <a:off x="1219200" y="1295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0" idx="6"/>
            <a:endCxn id="18" idx="2"/>
          </p:cNvCxnSpPr>
          <p:nvPr/>
        </p:nvCxnSpPr>
        <p:spPr>
          <a:xfrm flipV="1">
            <a:off x="4267200" y="1520535"/>
            <a:ext cx="381000" cy="3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8" idx="6"/>
            <a:endCxn id="27" idx="2"/>
          </p:cNvCxnSpPr>
          <p:nvPr/>
        </p:nvCxnSpPr>
        <p:spPr>
          <a:xfrm flipV="1">
            <a:off x="6629400" y="1513605"/>
            <a:ext cx="381000" cy="6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162800" y="4572000"/>
            <a:ext cx="1828800" cy="9906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tendencia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73"/>
          <p:cNvGrpSpPr/>
          <p:nvPr/>
        </p:nvGrpSpPr>
        <p:grpSpPr>
          <a:xfrm>
            <a:off x="1219200" y="1371600"/>
            <a:ext cx="3022181" cy="2518429"/>
            <a:chOff x="1219200" y="1219200"/>
            <a:chExt cx="3022181" cy="2518429"/>
          </a:xfrm>
        </p:grpSpPr>
        <p:cxnSp>
          <p:nvCxnSpPr>
            <p:cNvPr id="70" name="Straight Arrow Connector 69"/>
            <p:cNvCxnSpPr>
              <a:stCxn id="28" idx="5"/>
              <a:endCxn id="21" idx="1"/>
            </p:cNvCxnSpPr>
            <p:nvPr/>
          </p:nvCxnSpPr>
          <p:spPr>
            <a:xfrm>
              <a:off x="1865778" y="2521930"/>
              <a:ext cx="2375603" cy="121569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9" idx="4"/>
              <a:endCxn id="21" idx="1"/>
            </p:cNvCxnSpPr>
            <p:nvPr/>
          </p:nvCxnSpPr>
          <p:spPr>
            <a:xfrm>
              <a:off x="1219200" y="1219200"/>
              <a:ext cx="3022181" cy="251842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>
            <a:stCxn id="5" idx="2"/>
            <a:endCxn id="15" idx="2"/>
          </p:cNvCxnSpPr>
          <p:nvPr/>
        </p:nvCxnSpPr>
        <p:spPr>
          <a:xfrm>
            <a:off x="1181100" y="4267200"/>
            <a:ext cx="405245" cy="640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9" idx="0"/>
            <a:endCxn id="15" idx="2"/>
          </p:cNvCxnSpPr>
          <p:nvPr/>
        </p:nvCxnSpPr>
        <p:spPr>
          <a:xfrm flipV="1">
            <a:off x="1104900" y="4907970"/>
            <a:ext cx="481445" cy="65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5" idx="7"/>
            <a:endCxn id="21" idx="2"/>
          </p:cNvCxnSpPr>
          <p:nvPr/>
        </p:nvCxnSpPr>
        <p:spPr>
          <a:xfrm flipV="1">
            <a:off x="3147323" y="4191000"/>
            <a:ext cx="815077" cy="366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20" idx="6"/>
            <a:endCxn id="68" idx="2"/>
          </p:cNvCxnSpPr>
          <p:nvPr/>
        </p:nvCxnSpPr>
        <p:spPr>
          <a:xfrm flipV="1">
            <a:off x="6172200" y="5067300"/>
            <a:ext cx="990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>
            <a:stCxn id="21" idx="6"/>
            <a:endCxn id="20" idx="6"/>
          </p:cNvCxnSpPr>
          <p:nvPr/>
        </p:nvCxnSpPr>
        <p:spPr>
          <a:xfrm>
            <a:off x="5867400" y="4191000"/>
            <a:ext cx="304800" cy="1485900"/>
          </a:xfrm>
          <a:prstGeom prst="curvedConnector3">
            <a:avLst>
              <a:gd name="adj1" fmla="val 175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hape 147"/>
          <p:cNvCxnSpPr>
            <a:stCxn id="20" idx="2"/>
            <a:endCxn id="21" idx="2"/>
          </p:cNvCxnSpPr>
          <p:nvPr/>
        </p:nvCxnSpPr>
        <p:spPr>
          <a:xfrm rot="10800000">
            <a:off x="3962400" y="4191000"/>
            <a:ext cx="76200" cy="1485900"/>
          </a:xfrm>
          <a:prstGeom prst="curvedConnector3">
            <a:avLst>
              <a:gd name="adj1" fmla="val 4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1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1534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/>
              <a:t>Estadisticas</a:t>
            </a:r>
            <a:r>
              <a:rPr lang="en-US" dirty="0"/>
              <a:t> –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Bayesiano</a:t>
            </a:r>
            <a:endParaRPr lang="en-US" sz="3200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4416425" cy="4495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s-ES_tradnl"/>
              <a:t>Se utiliza en los modelos de ecologia y pesca</a:t>
            </a:r>
          </a:p>
          <a:p>
            <a:pPr eaLnBrk="1" hangingPunct="1"/>
            <a:r>
              <a:rPr lang="es-ES_tradnl"/>
              <a:t>Estimar los parametros usando probabilidad</a:t>
            </a:r>
          </a:p>
          <a:p>
            <a:pPr eaLnBrk="1" hangingPunct="1"/>
            <a:r>
              <a:rPr lang="es-ES_tradnl"/>
              <a:t>Incorporar incertidumbre</a:t>
            </a:r>
          </a:p>
          <a:p>
            <a:pPr lvl="1"/>
            <a:r>
              <a:rPr lang="es-ES_tradnl"/>
              <a:t>Parametros</a:t>
            </a:r>
          </a:p>
          <a:p>
            <a:pPr lvl="1"/>
            <a:r>
              <a:rPr lang="es-ES_tradnl"/>
              <a:t>Errores de medidas</a:t>
            </a:r>
          </a:p>
          <a:p>
            <a:pPr lvl="1"/>
            <a:r>
              <a:rPr lang="es-ES_tradnl"/>
              <a:t>Errores del proceso</a:t>
            </a:r>
          </a:p>
          <a:p>
            <a:pPr lvl="1"/>
            <a:r>
              <a:rPr lang="es-ES_tradnl"/>
              <a:t>Estructura del modelo</a:t>
            </a:r>
          </a:p>
          <a:p>
            <a:pPr eaLnBrk="1" hangingPunct="1">
              <a:buFont typeface="Wingdings" pitchFamily="2" charset="2"/>
              <a:buNone/>
            </a:pPr>
            <a:endParaRPr lang="es-ES_tradnl"/>
          </a:p>
          <a:p>
            <a:pPr lvl="1" eaLnBrk="1" hangingPunct="1"/>
            <a:endParaRPr lang="es-ES_tradnl"/>
          </a:p>
          <a:p>
            <a:pPr eaLnBrk="1" hangingPunct="1"/>
            <a:endParaRPr lang="es-ES_tradnl"/>
          </a:p>
        </p:txBody>
      </p:sp>
      <p:pic>
        <p:nvPicPr>
          <p:cNvPr id="2662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697038"/>
            <a:ext cx="3121025" cy="2341562"/>
          </a:xfrm>
          <a:prstGeom prst="rect">
            <a:avLst/>
          </a:prstGeom>
          <a:noFill/>
          <a:ln w="76200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969000" y="4002088"/>
            <a:ext cx="2020888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The Good Reverend</a:t>
            </a:r>
          </a:p>
          <a:p>
            <a:pPr>
              <a:defRPr/>
            </a:pPr>
            <a:r>
              <a:rPr lang="en-US" dirty="0">
                <a:latin typeface="+mn-lt"/>
              </a:rPr>
              <a:t>Thomas </a:t>
            </a:r>
            <a:r>
              <a:rPr lang="en-US" dirty="0" err="1">
                <a:latin typeface="+mn-lt"/>
              </a:rPr>
              <a:t>Bayes</a:t>
            </a:r>
            <a:endParaRPr lang="en-US" dirty="0">
              <a:latin typeface="+mn-lt"/>
            </a:endParaRPr>
          </a:p>
        </p:txBody>
      </p:sp>
      <p:pic>
        <p:nvPicPr>
          <p:cNvPr id="2663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4932363"/>
            <a:ext cx="3121025" cy="10255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Agradecimientos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060272"/>
            <a:ext cx="2286000" cy="304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4133672"/>
            <a:ext cx="4114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Jim Thorson </a:t>
            </a:r>
          </a:p>
          <a:p>
            <a:r>
              <a:rPr lang="en-US" sz="2400" dirty="0"/>
              <a:t>National Marine Fisheries </a:t>
            </a:r>
          </a:p>
          <a:p>
            <a:r>
              <a:rPr lang="en-US" sz="2400" dirty="0"/>
              <a:t>Service, NOAA, </a:t>
            </a:r>
            <a:r>
              <a:rPr lang="en-US" sz="2400" dirty="0" err="1"/>
              <a:t>Seatte</a:t>
            </a:r>
            <a:r>
              <a:rPr lang="en-US" sz="2400" dirty="0"/>
              <a:t>, WA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4209872"/>
            <a:ext cx="2133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Juan Valero</a:t>
            </a:r>
          </a:p>
          <a:p>
            <a:r>
              <a:rPr lang="en-US" sz="2400" dirty="0" err="1"/>
              <a:t>Consultor</a:t>
            </a:r>
            <a:endParaRPr lang="en-US" sz="2400" dirty="0"/>
          </a:p>
          <a:p>
            <a:r>
              <a:rPr lang="en-US" sz="2400" dirty="0" err="1"/>
              <a:t>Seatte</a:t>
            </a:r>
            <a:r>
              <a:rPr lang="en-US" sz="2400" dirty="0"/>
              <a:t>, WA</a:t>
            </a:r>
          </a:p>
        </p:txBody>
      </p:sp>
      <p:pic>
        <p:nvPicPr>
          <p:cNvPr id="8" name="Picture 7" descr="1WhiteSeabass_JLV_050910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66800"/>
            <a:ext cx="2514600" cy="323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5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 </a:t>
            </a: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turno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Experiencia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Interés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espera</a:t>
            </a:r>
            <a:r>
              <a:rPr lang="en-US" dirty="0"/>
              <a:t> a </a:t>
            </a:r>
            <a:r>
              <a:rPr lang="en-US" dirty="0" err="1"/>
              <a:t>realizar</a:t>
            </a:r>
            <a:r>
              <a:rPr lang="en-US" dirty="0"/>
              <a:t> del </a:t>
            </a:r>
            <a:r>
              <a:rPr lang="en-US" dirty="0" err="1"/>
              <a:t>curso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experiencia</a:t>
            </a:r>
            <a:r>
              <a:rPr lang="en-US" dirty="0"/>
              <a:t> con el </a:t>
            </a:r>
            <a:r>
              <a:rPr lang="en-US" dirty="0" err="1"/>
              <a:t>idioma</a:t>
            </a:r>
            <a:r>
              <a:rPr lang="en-US" dirty="0"/>
              <a:t> R?</a:t>
            </a:r>
          </a:p>
        </p:txBody>
      </p:sp>
    </p:spTree>
    <p:extLst>
      <p:ext uri="{BB962C8B-B14F-4D97-AF65-F5344CB8AC3E}">
        <p14:creationId xmlns:p14="http://schemas.microsoft.com/office/powerpoint/2010/main" val="318458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dirty="0"/>
              <a:t>Mejorar sus habilidades con construir modelos para los datos ecológicos</a:t>
            </a:r>
          </a:p>
          <a:p>
            <a:pPr lvl="0"/>
            <a:r>
              <a:rPr lang="es-ES_tradnl" dirty="0"/>
              <a:t>Mostrar métodos estadísticas como verisimilitud</a:t>
            </a:r>
          </a:p>
          <a:p>
            <a:pPr lvl="0"/>
            <a:r>
              <a:rPr lang="es-ES_tradnl" dirty="0"/>
              <a:t>Mostrar cómo podemos usar modelos jerárquicos para incorporar efectos aleatorios</a:t>
            </a:r>
          </a:p>
          <a:p>
            <a:pPr lvl="0"/>
            <a:r>
              <a:rPr lang="es-ES_tradnl" dirty="0"/>
              <a:t>Dar ejemplos de código en R</a:t>
            </a:r>
          </a:p>
        </p:txBody>
      </p:sp>
    </p:spTree>
    <p:extLst>
      <p:ext uri="{BB962C8B-B14F-4D97-AF65-F5344CB8AC3E}">
        <p14:creationId xmlns:p14="http://schemas.microsoft.com/office/powerpoint/2010/main" val="147423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La motivación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675"/>
            <a:ext cx="8229600" cy="4530725"/>
          </a:xfrm>
        </p:spPr>
        <p:txBody>
          <a:bodyPr/>
          <a:lstStyle/>
          <a:p>
            <a:r>
              <a:rPr lang="es-ES_tradnl" dirty="0"/>
              <a:t>Las obras de </a:t>
            </a:r>
            <a:r>
              <a:rPr lang="es-ES_tradnl" dirty="0" err="1"/>
              <a:t>Zuur</a:t>
            </a:r>
            <a:r>
              <a:rPr lang="es-ES_tradnl" dirty="0"/>
              <a:t> et al y de M. </a:t>
            </a:r>
            <a:r>
              <a:rPr lang="es-ES_tradnl" dirty="0" err="1"/>
              <a:t>Kéry</a:t>
            </a:r>
            <a:r>
              <a:rPr lang="es-ES_tradnl" dirty="0"/>
              <a:t> y M. </a:t>
            </a:r>
            <a:r>
              <a:rPr lang="es-ES_tradnl" dirty="0" err="1"/>
              <a:t>Schaub</a:t>
            </a:r>
            <a:r>
              <a:rPr lang="es-ES_tradnl" dirty="0"/>
              <a:t> dicen que muchos </a:t>
            </a:r>
            <a:r>
              <a:rPr lang="es-ES_tradnl" dirty="0" err="1"/>
              <a:t>processos</a:t>
            </a:r>
            <a:r>
              <a:rPr lang="es-ES_tradnl" dirty="0"/>
              <a:t> pueden caber in el tema de modelos jerárquicos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679284"/>
            <a:ext cx="2324377" cy="3492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714651"/>
            <a:ext cx="2171977" cy="344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7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La importancia de simulación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El modelo para simular los datos es lo mismo que el modelo para analizar los datos en reversa </a:t>
            </a:r>
          </a:p>
          <a:p>
            <a:r>
              <a:rPr lang="es-ES_tradnl" dirty="0"/>
              <a:t>Si no entendimos como simular los datos, no entendimos el proceso de análisis</a:t>
            </a:r>
          </a:p>
          <a:p>
            <a:r>
              <a:rPr lang="es-ES_tradnl" dirty="0"/>
              <a:t>Otras ventajas de simulación </a:t>
            </a:r>
          </a:p>
          <a:p>
            <a:pPr lvl="1"/>
            <a:r>
              <a:rPr lang="es-ES_tradnl" dirty="0"/>
              <a:t>Verificar que el código para el análisis funciona</a:t>
            </a:r>
          </a:p>
          <a:p>
            <a:pPr lvl="1"/>
            <a:r>
              <a:rPr lang="es-ES_tradnl" dirty="0"/>
              <a:t> Identificar preciso, sesgo, y exactitud</a:t>
            </a:r>
          </a:p>
          <a:p>
            <a:pPr lvl="1"/>
            <a:r>
              <a:rPr lang="es-ES_tradnl" dirty="0"/>
              <a:t>Construir análisis de poder y diseño de muestro</a:t>
            </a:r>
          </a:p>
        </p:txBody>
      </p:sp>
    </p:spTree>
    <p:extLst>
      <p:ext uri="{BB962C8B-B14F-4D97-AF65-F5344CB8AC3E}">
        <p14:creationId xmlns:p14="http://schemas.microsoft.com/office/powerpoint/2010/main" val="313198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horario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315200" cy="3844925"/>
          </a:xfrm>
        </p:spPr>
        <p:txBody>
          <a:bodyPr/>
          <a:lstStyle/>
          <a:p>
            <a:r>
              <a:rPr lang="es-ES" sz="2800" dirty="0"/>
              <a:t>Día 1</a:t>
            </a:r>
          </a:p>
          <a:p>
            <a:pPr lvl="1"/>
            <a:r>
              <a:rPr lang="es-ES" dirty="0"/>
              <a:t>Introducciones, inferencia clásica y Bayesiana, verosimilitud</a:t>
            </a:r>
          </a:p>
          <a:p>
            <a:r>
              <a:rPr lang="es-ES" sz="2800" dirty="0"/>
              <a:t>Día 2</a:t>
            </a:r>
          </a:p>
          <a:p>
            <a:pPr lvl="1"/>
            <a:r>
              <a:rPr lang="es-ES" dirty="0"/>
              <a:t>Modelos lineales en R  </a:t>
            </a:r>
          </a:p>
          <a:p>
            <a:r>
              <a:rPr lang="es-ES" sz="2800" dirty="0"/>
              <a:t>Día 3</a:t>
            </a:r>
          </a:p>
          <a:p>
            <a:pPr lvl="1"/>
            <a:r>
              <a:rPr lang="es-ES" dirty="0"/>
              <a:t>Modelos lineales generalizados</a:t>
            </a:r>
          </a:p>
          <a:p>
            <a:r>
              <a:rPr lang="es-ES" sz="2800" dirty="0"/>
              <a:t>Día 4</a:t>
            </a:r>
          </a:p>
          <a:p>
            <a:pPr lvl="1"/>
            <a:r>
              <a:rPr lang="es-ES" dirty="0"/>
              <a:t>Modelos jerárquicos y efectos aleatorios</a:t>
            </a:r>
          </a:p>
          <a:p>
            <a:r>
              <a:rPr lang="es-ES" sz="2800" dirty="0"/>
              <a:t>Día 5</a:t>
            </a:r>
          </a:p>
          <a:p>
            <a:pPr lvl="1"/>
            <a:r>
              <a:rPr lang="es-ES" dirty="0"/>
              <a:t>Modelos aditivo generales </a:t>
            </a:r>
          </a:p>
          <a:p>
            <a:pPr lvl="1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083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Dr. Cole </a:t>
            </a:r>
            <a:r>
              <a:rPr lang="en-US" dirty="0" err="1"/>
              <a:t>Monnahan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u="sng" dirty="0" err="1"/>
              <a:t>Formación</a:t>
            </a:r>
            <a:r>
              <a:rPr lang="en-US" sz="2400" u="sng" dirty="0"/>
              <a:t> </a:t>
            </a:r>
            <a:r>
              <a:rPr lang="en-US" sz="2400" u="sng" dirty="0" err="1"/>
              <a:t>Académica</a:t>
            </a:r>
            <a:endParaRPr lang="en-US" sz="2400" u="sng" dirty="0"/>
          </a:p>
          <a:p>
            <a:pPr>
              <a:buNone/>
            </a:pPr>
            <a:r>
              <a:rPr lang="en-US" sz="2400" dirty="0"/>
              <a:t>University of Washington, M.S.&amp; PhD</a:t>
            </a:r>
          </a:p>
          <a:p>
            <a:pPr>
              <a:buNone/>
            </a:pPr>
            <a:r>
              <a:rPr lang="en-US" sz="2400" dirty="0"/>
              <a:t>Quantitative Ecology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u="sng" dirty="0" err="1"/>
              <a:t>Actividades</a:t>
            </a:r>
            <a:r>
              <a:rPr lang="en-US" sz="2400" u="sng" dirty="0"/>
              <a:t> </a:t>
            </a:r>
            <a:r>
              <a:rPr lang="en-US" sz="2400" u="sng" dirty="0" err="1"/>
              <a:t>Laborales</a:t>
            </a:r>
            <a:endParaRPr lang="en-US" sz="2400" u="sng" dirty="0"/>
          </a:p>
          <a:p>
            <a:pPr>
              <a:buNone/>
            </a:pPr>
            <a:r>
              <a:rPr lang="en-US" sz="2400" dirty="0"/>
              <a:t>Post-doc con Billy Ernst (</a:t>
            </a:r>
            <a:r>
              <a:rPr lang="en-US" sz="2400" dirty="0" err="1"/>
              <a:t>UdeC</a:t>
            </a:r>
            <a:r>
              <a:rPr lang="en-US" sz="2400" dirty="0"/>
              <a:t> &amp; UW)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u="sng" dirty="0" err="1"/>
              <a:t>Conexión</a:t>
            </a:r>
            <a:r>
              <a:rPr lang="en-US" sz="2400" u="sng" dirty="0"/>
              <a:t> con Chile</a:t>
            </a:r>
          </a:p>
          <a:p>
            <a:pPr>
              <a:buNone/>
            </a:pPr>
            <a:r>
              <a:rPr lang="es-ES" sz="2400" dirty="0" err="1"/>
              <a:t>Quer</a:t>
            </a:r>
            <a:r>
              <a:rPr lang="en-US" sz="2400" dirty="0"/>
              <a:t>í</a:t>
            </a:r>
            <a:r>
              <a:rPr lang="es-ES" sz="2400" dirty="0"/>
              <a:t>a vivir en América Latina y aprender español.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0424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horario del día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s-ES" sz="2800" i="1" u="sng" dirty="0"/>
              <a:t>Mañana</a:t>
            </a:r>
            <a:endParaRPr lang="es-ES" sz="2800" u="sng" dirty="0"/>
          </a:p>
          <a:p>
            <a:r>
              <a:rPr lang="es-ES" sz="2800" dirty="0"/>
              <a:t>0900 – 1030 			Lectura</a:t>
            </a:r>
          </a:p>
          <a:p>
            <a:r>
              <a:rPr lang="es-ES" sz="2800" dirty="0"/>
              <a:t>1030 – 1100			Pausa</a:t>
            </a:r>
          </a:p>
          <a:p>
            <a:r>
              <a:rPr lang="es-ES" sz="2800" dirty="0"/>
              <a:t>1100 – 1200			Lectura/laboratorio</a:t>
            </a:r>
          </a:p>
          <a:p>
            <a:r>
              <a:rPr lang="es-ES" sz="2800" dirty="0"/>
              <a:t> </a:t>
            </a:r>
          </a:p>
          <a:p>
            <a:pPr marL="0" indent="0">
              <a:buNone/>
            </a:pPr>
            <a:r>
              <a:rPr lang="es-ES" sz="2800" i="1" u="sng" dirty="0"/>
              <a:t>Tarde</a:t>
            </a:r>
            <a:endParaRPr lang="es-ES" sz="2800" u="sng" dirty="0"/>
          </a:p>
          <a:p>
            <a:r>
              <a:rPr lang="es-ES" sz="2800" dirty="0"/>
              <a:t>1400 – 1530			Laboratorio </a:t>
            </a:r>
          </a:p>
          <a:p>
            <a:r>
              <a:rPr lang="es-ES" sz="2800" dirty="0"/>
              <a:t>1530 – 1600			Pausa</a:t>
            </a:r>
          </a:p>
          <a:p>
            <a:r>
              <a:rPr lang="es-ES" sz="2800" dirty="0"/>
              <a:t>1600 – 1700			Laboratorio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896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Lecturas y código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 smtClean="0"/>
              <a:t>Github.com</a:t>
            </a:r>
            <a:r>
              <a:rPr lang="es-ES_tradnl" dirty="0" smtClean="0"/>
              <a:t>/</a:t>
            </a:r>
            <a:r>
              <a:rPr lang="es-ES_tradnl" dirty="0" err="1" smtClean="0"/>
              <a:t>noblehendrix</a:t>
            </a:r>
            <a:r>
              <a:rPr lang="es-ES_tradnl" dirty="0" smtClean="0"/>
              <a:t>/</a:t>
            </a:r>
            <a:r>
              <a:rPr lang="es-ES_tradnl" dirty="0" err="1" smtClean="0"/>
              <a:t>extendingLMwithR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4496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90AC74-AA10-44E5-9AE2-55CBF2BF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California blue whale recovery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1C46DCB-CB1E-4B0A-9700-81BD751E3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1" y="1150932"/>
            <a:ext cx="7696200" cy="34513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3887027-52CB-4375-A600-4F711E49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981402"/>
            <a:ext cx="3910012" cy="257574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6EAE8C30-3901-4FCB-AA7A-EC3D93DB7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3774" y="4719201"/>
            <a:ext cx="4572000" cy="198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1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F2B640-BE73-42A6-924C-2E2187BD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fisheries stock assessments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D0FE82-5ACC-4BD4-AFCB-11570EF41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Hamiltonian Monte Carlo MCMC for ADMB assessments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89B31E6-9782-484F-B455-184B81BAA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19400"/>
            <a:ext cx="7162800" cy="335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6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Postdoc: Un </a:t>
            </a:r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Ballenas</a:t>
            </a:r>
            <a:r>
              <a:rPr lang="en-US" dirty="0"/>
              <a:t> </a:t>
            </a:r>
            <a:r>
              <a:rPr lang="en-US" dirty="0" err="1"/>
              <a:t>jorobadas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Estrecho</a:t>
            </a:r>
            <a:r>
              <a:rPr lang="en-US" dirty="0"/>
              <a:t> de Magallanes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2209800" cy="222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419600"/>
            <a:ext cx="3962400" cy="20574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404493" y="3761642"/>
            <a:ext cx="195707" cy="2715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58000" y="42026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Crédito</a:t>
            </a:r>
            <a:r>
              <a:rPr lang="en-US" dirty="0"/>
              <a:t>: Luis </a:t>
            </a:r>
            <a:r>
              <a:rPr lang="en-US" dirty="0" err="1"/>
              <a:t>Bertea</a:t>
            </a:r>
            <a:endParaRPr lang="en-US" dirty="0"/>
          </a:p>
        </p:txBody>
      </p:sp>
      <p:pic>
        <p:nvPicPr>
          <p:cNvPr id="24" name="Picture 23" descr="Avistamiento-ballenas_Luis-Bertea-1024x56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600200"/>
            <a:ext cx="4800600" cy="266283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404493" y="3756260"/>
            <a:ext cx="4158107" cy="663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65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Dr. Noble Hendrix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5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u="sng" dirty="0" err="1"/>
              <a:t>Formación</a:t>
            </a:r>
            <a:r>
              <a:rPr lang="en-US" sz="2400" u="sng" dirty="0"/>
              <a:t> </a:t>
            </a:r>
            <a:r>
              <a:rPr lang="en-US" sz="2400" u="sng" dirty="0" err="1"/>
              <a:t>Académica</a:t>
            </a:r>
            <a:endParaRPr lang="en-US" sz="2400" u="sng" dirty="0"/>
          </a:p>
          <a:p>
            <a:pPr>
              <a:buNone/>
            </a:pPr>
            <a:r>
              <a:rPr lang="en-US" sz="2400" dirty="0"/>
              <a:t>Duke University, MS Zoology</a:t>
            </a:r>
          </a:p>
          <a:p>
            <a:pPr>
              <a:buNone/>
            </a:pPr>
            <a:r>
              <a:rPr lang="en-US" sz="2400" dirty="0"/>
              <a:t>University of Washington, PhD Fisheries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u="sng" dirty="0" err="1"/>
              <a:t>Actividades</a:t>
            </a:r>
            <a:r>
              <a:rPr lang="en-US" sz="2400" u="sng" dirty="0"/>
              <a:t> </a:t>
            </a:r>
            <a:r>
              <a:rPr lang="en-US" sz="2400" u="sng" dirty="0" err="1"/>
              <a:t>Laborales</a:t>
            </a:r>
            <a:endParaRPr lang="en-US" sz="2400" u="sng" dirty="0"/>
          </a:p>
          <a:p>
            <a:pPr>
              <a:buNone/>
            </a:pPr>
            <a:r>
              <a:rPr lang="en-US" sz="2400" dirty="0" err="1"/>
              <a:t>Consultor</a:t>
            </a:r>
            <a:r>
              <a:rPr lang="en-US" sz="2400" dirty="0"/>
              <a:t> – QEDA Consulting, LLC</a:t>
            </a:r>
          </a:p>
          <a:p>
            <a:pPr>
              <a:buNone/>
            </a:pPr>
            <a:r>
              <a:rPr lang="en-US" sz="2400" dirty="0"/>
              <a:t>University of Washington – </a:t>
            </a:r>
            <a:r>
              <a:rPr lang="en-US" sz="2400" dirty="0" err="1"/>
              <a:t>facultad</a:t>
            </a:r>
            <a:r>
              <a:rPr lang="en-US" sz="2400" dirty="0"/>
              <a:t> </a:t>
            </a:r>
            <a:r>
              <a:rPr lang="en-US" sz="2400" dirty="0" err="1"/>
              <a:t>afiliada</a:t>
            </a:r>
            <a:r>
              <a:rPr lang="en-US" sz="2400" dirty="0"/>
              <a:t>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u="sng" dirty="0" err="1"/>
              <a:t>Conexión</a:t>
            </a:r>
            <a:r>
              <a:rPr lang="en-US" sz="2400" u="sng" dirty="0"/>
              <a:t> con Chile</a:t>
            </a:r>
          </a:p>
          <a:p>
            <a:pPr>
              <a:buNone/>
            </a:pPr>
            <a:r>
              <a:rPr lang="en-US" sz="2400" dirty="0"/>
              <a:t>Billy Ernst, UDEC </a:t>
            </a:r>
            <a:r>
              <a:rPr lang="en-US" sz="2400" dirty="0" err="1"/>
              <a:t>tuvimos</a:t>
            </a:r>
            <a:r>
              <a:rPr lang="en-US" sz="2400" dirty="0"/>
              <a:t> el </a:t>
            </a:r>
            <a:r>
              <a:rPr lang="en-US" sz="2400" dirty="0" err="1"/>
              <a:t>mismo</a:t>
            </a:r>
            <a:r>
              <a:rPr lang="en-US" sz="2400" dirty="0"/>
              <a:t> </a:t>
            </a:r>
            <a:r>
              <a:rPr lang="en-US" sz="2400" dirty="0" err="1"/>
              <a:t>profesor</a:t>
            </a:r>
            <a:r>
              <a:rPr lang="en-US" sz="2400" dirty="0"/>
              <a:t>, </a:t>
            </a:r>
          </a:p>
          <a:p>
            <a:pPr>
              <a:buNone/>
            </a:pPr>
            <a:r>
              <a:rPr lang="en-US" sz="2400" dirty="0"/>
              <a:t>Ray </a:t>
            </a:r>
            <a:r>
              <a:rPr lang="en-US" sz="2400" dirty="0" err="1"/>
              <a:t>HIlborn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7744" y="4038600"/>
            <a:ext cx="1524000" cy="1749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61544" y="57912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Ray Hilborn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Florida Everglades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2171700"/>
            <a:ext cx="26670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2209" y="3265211"/>
            <a:ext cx="1981200" cy="271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4495799"/>
            <a:ext cx="2667000" cy="202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914400"/>
            <a:ext cx="2209800" cy="222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1600200" y="1828800"/>
            <a:ext cx="457200" cy="411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00200" y="1828800"/>
            <a:ext cx="2463209" cy="1436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0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Salmón</a:t>
            </a:r>
            <a:r>
              <a:rPr lang="en-US" dirty="0"/>
              <a:t> en la Bahia de San Francisco y San Joaquin Delta, California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4335411"/>
            <a:ext cx="2895600" cy="2370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12991"/>
            <a:ext cx="2209800" cy="222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1066800" y="2049411"/>
            <a:ext cx="68580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66800" y="2049411"/>
            <a:ext cx="350520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932040"/>
            <a:ext cx="2971800" cy="2771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2400" y="1363611"/>
            <a:ext cx="3276600" cy="24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0772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err="1"/>
              <a:t>Hipótesis</a:t>
            </a:r>
            <a:r>
              <a:rPr lang="en-US" sz="3200" dirty="0"/>
              <a:t> de los </a:t>
            </a:r>
            <a:r>
              <a:rPr lang="en-US" sz="3200" dirty="0" err="1"/>
              <a:t>factores</a:t>
            </a:r>
            <a:r>
              <a:rPr lang="en-US" sz="3200" dirty="0"/>
              <a:t> </a:t>
            </a:r>
            <a:r>
              <a:rPr lang="en-US" sz="3200" dirty="0" err="1"/>
              <a:t>que</a:t>
            </a:r>
            <a:r>
              <a:rPr lang="en-US" sz="3200" dirty="0"/>
              <a:t> </a:t>
            </a:r>
            <a:r>
              <a:rPr lang="en-US" sz="3200" dirty="0" err="1"/>
              <a:t>afectan</a:t>
            </a:r>
            <a:r>
              <a:rPr lang="en-US" sz="3200" dirty="0"/>
              <a:t> </a:t>
            </a:r>
            <a:r>
              <a:rPr lang="en-US" sz="3200" dirty="0" err="1"/>
              <a:t>las</a:t>
            </a:r>
            <a:r>
              <a:rPr lang="en-US" sz="3200" dirty="0"/>
              <a:t> </a:t>
            </a:r>
            <a:r>
              <a:rPr lang="en-US" sz="3200" dirty="0" err="1"/>
              <a:t>poblaciones</a:t>
            </a:r>
            <a:r>
              <a:rPr lang="en-US" sz="3200" dirty="0"/>
              <a:t> de Chinook </a:t>
            </a:r>
            <a:r>
              <a:rPr lang="en-US" sz="3200" dirty="0" err="1"/>
              <a:t>salmón</a:t>
            </a:r>
            <a:endParaRPr lang="en-US" sz="3200" dirty="0"/>
          </a:p>
        </p:txBody>
      </p:sp>
      <p:pic>
        <p:nvPicPr>
          <p:cNvPr id="14339" name="Picture 37" descr="sacmap4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09675" y="1417638"/>
            <a:ext cx="5848350" cy="5334000"/>
          </a:xfrm>
        </p:spPr>
      </p:pic>
      <p:sp>
        <p:nvSpPr>
          <p:cNvPr id="14340" name="Text Box 12"/>
          <p:cNvSpPr txBox="1">
            <a:spLocks noChangeArrowheads="1"/>
          </p:cNvSpPr>
          <p:nvPr/>
        </p:nvSpPr>
        <p:spPr bwMode="auto">
          <a:xfrm>
            <a:off x="3429000" y="4876800"/>
            <a:ext cx="711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457200" eaLnBrk="1" hangingPunct="1"/>
            <a:r>
              <a:rPr lang="en-US" sz="2000">
                <a:solidFill>
                  <a:srgbClr val="4C4C4C"/>
                </a:solidFill>
                <a:latin typeface="Calibri" pitchFamily="34" charset="0"/>
                <a:ea typeface="MS PGothic" pitchFamily="34" charset="-128"/>
              </a:rPr>
              <a:t>SLH</a:t>
            </a:r>
          </a:p>
          <a:p>
            <a:pPr algn="l" defTabSz="457200" eaLnBrk="1" hangingPunct="1"/>
            <a:r>
              <a:rPr lang="en-US" sz="2000">
                <a:solidFill>
                  <a:srgbClr val="4C4C4C"/>
                </a:solidFill>
                <a:latin typeface="Calibri" pitchFamily="34" charset="0"/>
                <a:ea typeface="MS PGothic" pitchFamily="34" charset="-128"/>
              </a:rPr>
              <a:t>UPW</a:t>
            </a:r>
          </a:p>
        </p:txBody>
      </p:sp>
      <p:sp>
        <p:nvSpPr>
          <p:cNvPr id="14341" name="Text Box 13"/>
          <p:cNvSpPr txBox="1">
            <a:spLocks noChangeArrowheads="1"/>
          </p:cNvSpPr>
          <p:nvPr/>
        </p:nvSpPr>
        <p:spPr bwMode="auto">
          <a:xfrm>
            <a:off x="2819400" y="6143625"/>
            <a:ext cx="5445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457200" eaLnBrk="1" hangingPunct="1"/>
            <a:r>
              <a:rPr lang="en-US" sz="2000">
                <a:solidFill>
                  <a:srgbClr val="4C4C4C"/>
                </a:solidFill>
                <a:latin typeface="Calibri" pitchFamily="34" charset="0"/>
                <a:ea typeface="MS PGothic" pitchFamily="34" charset="-128"/>
              </a:rPr>
              <a:t>SST</a:t>
            </a:r>
          </a:p>
        </p:txBody>
      </p:sp>
      <p:sp>
        <p:nvSpPr>
          <p:cNvPr id="14342" name="Text Box 14"/>
          <p:cNvSpPr txBox="1">
            <a:spLocks noChangeArrowheads="1"/>
          </p:cNvSpPr>
          <p:nvPr/>
        </p:nvSpPr>
        <p:spPr bwMode="auto">
          <a:xfrm>
            <a:off x="1219200" y="5562600"/>
            <a:ext cx="644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457200" eaLnBrk="1" hangingPunct="1"/>
            <a:r>
              <a:rPr lang="en-US" sz="2000">
                <a:solidFill>
                  <a:srgbClr val="4C4C4C"/>
                </a:solidFill>
                <a:latin typeface="Calibri" pitchFamily="34" charset="0"/>
                <a:ea typeface="MS PGothic" pitchFamily="34" charset="-128"/>
              </a:rPr>
              <a:t>PDO</a:t>
            </a:r>
          </a:p>
        </p:txBody>
      </p:sp>
      <p:sp>
        <p:nvSpPr>
          <p:cNvPr id="14343" name="Text Box 15"/>
          <p:cNvSpPr txBox="1">
            <a:spLocks noChangeArrowheads="1"/>
          </p:cNvSpPr>
          <p:nvPr/>
        </p:nvSpPr>
        <p:spPr bwMode="auto">
          <a:xfrm>
            <a:off x="1524000" y="4724400"/>
            <a:ext cx="9826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457200" eaLnBrk="1" hangingPunct="1"/>
            <a:r>
              <a:rPr lang="en-US" sz="2000">
                <a:solidFill>
                  <a:srgbClr val="4C4C4C"/>
                </a:solidFill>
                <a:latin typeface="Calibri" pitchFamily="34" charset="0"/>
                <a:ea typeface="MS PGothic" pitchFamily="34" charset="-128"/>
              </a:rPr>
              <a:t>Harvest</a:t>
            </a:r>
          </a:p>
        </p:txBody>
      </p:sp>
      <p:sp>
        <p:nvSpPr>
          <p:cNvPr id="14344" name="Text Box 16"/>
          <p:cNvSpPr txBox="1">
            <a:spLocks noChangeArrowheads="1"/>
          </p:cNvSpPr>
          <p:nvPr/>
        </p:nvSpPr>
        <p:spPr bwMode="auto">
          <a:xfrm>
            <a:off x="2819400" y="2819400"/>
            <a:ext cx="11588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457200" eaLnBrk="1" hangingPunct="1"/>
            <a:r>
              <a:rPr lang="en-US" sz="2000" dirty="0">
                <a:solidFill>
                  <a:srgbClr val="4C4C4C"/>
                </a:solidFill>
                <a:latin typeface="Calibri" pitchFamily="34" charset="0"/>
                <a:ea typeface="MS PGothic" pitchFamily="34" charset="-128"/>
              </a:rPr>
              <a:t>In river</a:t>
            </a:r>
          </a:p>
          <a:p>
            <a:pPr algn="l" defTabSz="457200" eaLnBrk="1" hangingPunct="1"/>
            <a:r>
              <a:rPr lang="en-US" sz="2000" dirty="0">
                <a:solidFill>
                  <a:srgbClr val="4C4C4C"/>
                </a:solidFill>
                <a:latin typeface="Calibri" pitchFamily="34" charset="0"/>
                <a:ea typeface="MS PGothic" pitchFamily="34" charset="-128"/>
              </a:rPr>
              <a:t>Mortality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267200" y="1828800"/>
            <a:ext cx="1978025" cy="400050"/>
            <a:chOff x="2880" y="768"/>
            <a:chExt cx="1246" cy="252"/>
          </a:xfrm>
        </p:grpSpPr>
        <p:sp>
          <p:nvSpPr>
            <p:cNvPr id="14361" name="Text Box 7"/>
            <p:cNvSpPr txBox="1">
              <a:spLocks noChangeArrowheads="1"/>
            </p:cNvSpPr>
            <p:nvPr/>
          </p:nvSpPr>
          <p:spPr bwMode="auto">
            <a:xfrm>
              <a:off x="3168" y="768"/>
              <a:ext cx="95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defTabSz="457200" eaLnBrk="1" hangingPunct="1"/>
              <a:r>
                <a:rPr lang="en-US" sz="2000">
                  <a:solidFill>
                    <a:srgbClr val="4C4C4C"/>
                  </a:solidFill>
                  <a:latin typeface="Calibri" pitchFamily="34" charset="0"/>
                  <a:ea typeface="MS PGothic" pitchFamily="34" charset="-128"/>
                </a:rPr>
                <a:t>Temperature</a:t>
              </a:r>
            </a:p>
          </p:txBody>
        </p:sp>
        <p:sp>
          <p:nvSpPr>
            <p:cNvPr id="14362" name="Line 17"/>
            <p:cNvSpPr>
              <a:spLocks noChangeShapeType="1"/>
            </p:cNvSpPr>
            <p:nvPr/>
          </p:nvSpPr>
          <p:spPr bwMode="auto">
            <a:xfrm flipV="1">
              <a:off x="2880" y="912"/>
              <a:ext cx="288" cy="48"/>
            </a:xfrm>
            <a:prstGeom prst="line">
              <a:avLst/>
            </a:prstGeom>
            <a:noFill/>
            <a:ln w="28575">
              <a:solidFill>
                <a:srgbClr val="4C4C4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419600" y="2667000"/>
            <a:ext cx="3535363" cy="876300"/>
            <a:chOff x="2976" y="1296"/>
            <a:chExt cx="2227" cy="552"/>
          </a:xfrm>
        </p:grpSpPr>
        <p:sp>
          <p:nvSpPr>
            <p:cNvPr id="14356" name="Text Box 9"/>
            <p:cNvSpPr txBox="1">
              <a:spLocks noChangeArrowheads="1"/>
            </p:cNvSpPr>
            <p:nvPr/>
          </p:nvSpPr>
          <p:spPr bwMode="auto">
            <a:xfrm>
              <a:off x="4176" y="1402"/>
              <a:ext cx="1027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defTabSz="457200" eaLnBrk="1" hangingPunct="1"/>
              <a:r>
                <a:rPr lang="en-US" sz="2000" dirty="0">
                  <a:solidFill>
                    <a:srgbClr val="4C4C4C"/>
                  </a:solidFill>
                  <a:latin typeface="Calibri" pitchFamily="34" charset="0"/>
                  <a:ea typeface="MS PGothic" pitchFamily="34" charset="-128"/>
                </a:rPr>
                <a:t>Min Ave Flow</a:t>
              </a:r>
            </a:p>
            <a:p>
              <a:pPr algn="l" defTabSz="457200" eaLnBrk="1" hangingPunct="1"/>
              <a:r>
                <a:rPr lang="en-US" sz="2000" dirty="0">
                  <a:solidFill>
                    <a:srgbClr val="4C4C4C"/>
                  </a:solidFill>
                  <a:latin typeface="Calibri" pitchFamily="34" charset="0"/>
                  <a:ea typeface="MS PGothic" pitchFamily="34" charset="-128"/>
                </a:rPr>
                <a:t>Max Ave Flow</a:t>
              </a:r>
            </a:p>
          </p:txBody>
        </p:sp>
        <p:sp>
          <p:nvSpPr>
            <p:cNvPr id="14357" name="Line 20"/>
            <p:cNvSpPr>
              <a:spLocks noChangeShapeType="1"/>
            </p:cNvSpPr>
            <p:nvPr/>
          </p:nvSpPr>
          <p:spPr bwMode="auto">
            <a:xfrm>
              <a:off x="3456" y="1402"/>
              <a:ext cx="720" cy="240"/>
            </a:xfrm>
            <a:prstGeom prst="line">
              <a:avLst/>
            </a:prstGeom>
            <a:noFill/>
            <a:ln w="28575">
              <a:solidFill>
                <a:srgbClr val="4C4C4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Line 21"/>
            <p:cNvSpPr>
              <a:spLocks noChangeShapeType="1"/>
            </p:cNvSpPr>
            <p:nvPr/>
          </p:nvSpPr>
          <p:spPr bwMode="auto">
            <a:xfrm>
              <a:off x="2976" y="1296"/>
              <a:ext cx="480" cy="0"/>
            </a:xfrm>
            <a:prstGeom prst="line">
              <a:avLst/>
            </a:prstGeom>
            <a:noFill/>
            <a:ln w="28575">
              <a:solidFill>
                <a:srgbClr val="4C4C4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Line 22"/>
            <p:cNvSpPr>
              <a:spLocks noChangeShapeType="1"/>
            </p:cNvSpPr>
            <p:nvPr/>
          </p:nvSpPr>
          <p:spPr bwMode="auto">
            <a:xfrm>
              <a:off x="2976" y="1584"/>
              <a:ext cx="480" cy="0"/>
            </a:xfrm>
            <a:prstGeom prst="line">
              <a:avLst/>
            </a:prstGeom>
            <a:noFill/>
            <a:ln w="28575">
              <a:solidFill>
                <a:srgbClr val="4C4C4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Line 23"/>
            <p:cNvSpPr>
              <a:spLocks noChangeShapeType="1"/>
            </p:cNvSpPr>
            <p:nvPr/>
          </p:nvSpPr>
          <p:spPr bwMode="auto">
            <a:xfrm>
              <a:off x="3456" y="1296"/>
              <a:ext cx="0" cy="288"/>
            </a:xfrm>
            <a:prstGeom prst="line">
              <a:avLst/>
            </a:prstGeom>
            <a:noFill/>
            <a:ln w="28575">
              <a:solidFill>
                <a:srgbClr val="4C4C4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181600" y="3592513"/>
            <a:ext cx="2420938" cy="708025"/>
            <a:chOff x="3264" y="2417"/>
            <a:chExt cx="1525" cy="446"/>
          </a:xfrm>
        </p:grpSpPr>
        <p:sp>
          <p:nvSpPr>
            <p:cNvPr id="14354" name="Text Box 10"/>
            <p:cNvSpPr txBox="1">
              <a:spLocks noChangeArrowheads="1"/>
            </p:cNvSpPr>
            <p:nvPr/>
          </p:nvSpPr>
          <p:spPr bwMode="auto">
            <a:xfrm>
              <a:off x="3792" y="2417"/>
              <a:ext cx="997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defTabSz="457200" eaLnBrk="1" hangingPunct="1"/>
              <a:r>
                <a:rPr lang="en-US" sz="2000">
                  <a:solidFill>
                    <a:srgbClr val="4C4C4C"/>
                  </a:solidFill>
                  <a:latin typeface="Calibri" pitchFamily="34" charset="0"/>
                  <a:ea typeface="MS PGothic" pitchFamily="34" charset="-128"/>
                </a:rPr>
                <a:t>DCC % Open</a:t>
              </a:r>
            </a:p>
            <a:p>
              <a:pPr algn="l" defTabSz="457200" eaLnBrk="1" hangingPunct="1"/>
              <a:r>
                <a:rPr lang="en-US" sz="2000">
                  <a:solidFill>
                    <a:srgbClr val="4C4C4C"/>
                  </a:solidFill>
                  <a:latin typeface="Calibri" pitchFamily="34" charset="0"/>
                  <a:ea typeface="MS PGothic" pitchFamily="34" charset="-128"/>
                </a:rPr>
                <a:t>Yolo flow &gt;2K</a:t>
              </a:r>
            </a:p>
          </p:txBody>
        </p:sp>
        <p:sp>
          <p:nvSpPr>
            <p:cNvPr id="14355" name="Line 25"/>
            <p:cNvSpPr>
              <a:spLocks noChangeShapeType="1"/>
            </p:cNvSpPr>
            <p:nvPr/>
          </p:nvSpPr>
          <p:spPr bwMode="auto">
            <a:xfrm>
              <a:off x="3264" y="2496"/>
              <a:ext cx="528" cy="144"/>
            </a:xfrm>
            <a:prstGeom prst="line">
              <a:avLst/>
            </a:prstGeom>
            <a:noFill/>
            <a:ln w="28575">
              <a:solidFill>
                <a:srgbClr val="4C4C4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4267200" y="4648200"/>
            <a:ext cx="1417638" cy="781050"/>
            <a:chOff x="2880" y="2544"/>
            <a:chExt cx="893" cy="492"/>
          </a:xfrm>
        </p:grpSpPr>
        <p:sp>
          <p:nvSpPr>
            <p:cNvPr id="14352" name="Text Box 11"/>
            <p:cNvSpPr txBox="1">
              <a:spLocks noChangeArrowheads="1"/>
            </p:cNvSpPr>
            <p:nvPr/>
          </p:nvSpPr>
          <p:spPr bwMode="auto">
            <a:xfrm>
              <a:off x="2976" y="2784"/>
              <a:ext cx="7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defTabSz="457200" eaLnBrk="1" hangingPunct="1"/>
              <a:r>
                <a:rPr lang="en-US" sz="2000">
                  <a:solidFill>
                    <a:srgbClr val="4C4C4C"/>
                  </a:solidFill>
                  <a:latin typeface="Calibri" pitchFamily="34" charset="0"/>
                  <a:ea typeface="MS PGothic" pitchFamily="34" charset="-128"/>
                </a:rPr>
                <a:t>Bass CPUE</a:t>
              </a:r>
            </a:p>
          </p:txBody>
        </p:sp>
        <p:sp>
          <p:nvSpPr>
            <p:cNvPr id="14353" name="Line 27"/>
            <p:cNvSpPr>
              <a:spLocks noChangeShapeType="1"/>
            </p:cNvSpPr>
            <p:nvPr/>
          </p:nvSpPr>
          <p:spPr bwMode="auto">
            <a:xfrm>
              <a:off x="2880" y="2544"/>
              <a:ext cx="192" cy="240"/>
            </a:xfrm>
            <a:prstGeom prst="line">
              <a:avLst/>
            </a:prstGeom>
            <a:noFill/>
            <a:ln w="28575">
              <a:solidFill>
                <a:srgbClr val="4C4C4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49" name="Line 21"/>
          <p:cNvSpPr>
            <a:spLocks noChangeShapeType="1"/>
          </p:cNvSpPr>
          <p:nvPr/>
        </p:nvSpPr>
        <p:spPr bwMode="auto">
          <a:xfrm>
            <a:off x="4457700" y="3216275"/>
            <a:ext cx="723900" cy="0"/>
          </a:xfrm>
          <a:prstGeom prst="line">
            <a:avLst/>
          </a:prstGeom>
          <a:noFill/>
          <a:ln w="28575">
            <a:solidFill>
              <a:srgbClr val="4C4C4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22"/>
          <p:cNvSpPr>
            <a:spLocks noChangeShapeType="1"/>
          </p:cNvSpPr>
          <p:nvPr/>
        </p:nvSpPr>
        <p:spPr bwMode="auto">
          <a:xfrm>
            <a:off x="4800600" y="4419600"/>
            <a:ext cx="381000" cy="0"/>
          </a:xfrm>
          <a:prstGeom prst="line">
            <a:avLst/>
          </a:prstGeom>
          <a:noFill/>
          <a:ln w="28575">
            <a:solidFill>
              <a:srgbClr val="4C4C4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23"/>
          <p:cNvSpPr>
            <a:spLocks noChangeShapeType="1"/>
          </p:cNvSpPr>
          <p:nvPr/>
        </p:nvSpPr>
        <p:spPr bwMode="auto">
          <a:xfrm>
            <a:off x="5181600" y="3216275"/>
            <a:ext cx="0" cy="1203325"/>
          </a:xfrm>
          <a:prstGeom prst="line">
            <a:avLst/>
          </a:prstGeom>
          <a:noFill/>
          <a:ln w="28575">
            <a:solidFill>
              <a:srgbClr val="4C4C4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1503</TotalTime>
  <Words>469</Words>
  <Application>Microsoft Macintosh PowerPoint</Application>
  <PresentationFormat>On-screen Show (4:3)</PresentationFormat>
  <Paragraphs>133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Garamond</vt:lpstr>
      <vt:lpstr>MS PGothic</vt:lpstr>
      <vt:lpstr>ＭＳ Ｐゴシック</vt:lpstr>
      <vt:lpstr>Wingdings</vt:lpstr>
      <vt:lpstr>Arial</vt:lpstr>
      <vt:lpstr>BlueEdge</vt:lpstr>
      <vt:lpstr>Introducción  y esquema 8 enero 2018</vt:lpstr>
      <vt:lpstr>Dr. Cole Monnahan</vt:lpstr>
      <vt:lpstr>California blue whale recovery</vt:lpstr>
      <vt:lpstr>Bayesian fisheries stock assessments</vt:lpstr>
      <vt:lpstr>Postdoc: Un análisis de Ballenas jorobadas Estrecho de Magallanes</vt:lpstr>
      <vt:lpstr>Dr. Noble Hendrix</vt:lpstr>
      <vt:lpstr>Florida Everglades</vt:lpstr>
      <vt:lpstr>Salmón en la Bahia de San Francisco y San Joaquin Delta, California</vt:lpstr>
      <vt:lpstr>Hipótesis de los factores que afectan las poblaciones de Chinook salmón</vt:lpstr>
      <vt:lpstr>Ballenas jorobadas en Glacier Bay, Alaska</vt:lpstr>
      <vt:lpstr>Ballenas jorobadas Estrecho de Magallanes</vt:lpstr>
      <vt:lpstr>PowerPoint Presentation</vt:lpstr>
      <vt:lpstr>Estadisticas – análisis Bayesiano</vt:lpstr>
      <vt:lpstr>Agradecimientos</vt:lpstr>
      <vt:lpstr>Y ahora es su turno…</vt:lpstr>
      <vt:lpstr>Objetivos</vt:lpstr>
      <vt:lpstr>La motivación</vt:lpstr>
      <vt:lpstr>La importancia de simulación</vt:lpstr>
      <vt:lpstr>El horario</vt:lpstr>
      <vt:lpstr>El horario del día</vt:lpstr>
      <vt:lpstr>Lecturas y código</vt:lpstr>
    </vt:vector>
  </TitlesOfParts>
  <Company>Microsoft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Noble’s background</dc:title>
  <dc:creator>Noble Hendrix</dc:creator>
  <cp:lastModifiedBy>ALBERT N. HENDRIX</cp:lastModifiedBy>
  <cp:revision>69</cp:revision>
  <cp:lastPrinted>2015-09-21T13:37:34Z</cp:lastPrinted>
  <dcterms:created xsi:type="dcterms:W3CDTF">2012-01-16T03:19:22Z</dcterms:created>
  <dcterms:modified xsi:type="dcterms:W3CDTF">2018-01-08T13:34:01Z</dcterms:modified>
</cp:coreProperties>
</file>