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9"/>
  </p:notesMasterIdLst>
  <p:sldIdLst>
    <p:sldId id="382" r:id="rId2"/>
    <p:sldId id="359" r:id="rId3"/>
    <p:sldId id="464" r:id="rId4"/>
    <p:sldId id="476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7" r:id="rId16"/>
    <p:sldId id="478" r:id="rId17"/>
    <p:sldId id="479" r:id="rId18"/>
    <p:sldId id="480" r:id="rId19"/>
    <p:sldId id="481" r:id="rId20"/>
    <p:sldId id="482" r:id="rId21"/>
    <p:sldId id="462" r:id="rId22"/>
    <p:sldId id="425" r:id="rId23"/>
    <p:sldId id="426" r:id="rId24"/>
    <p:sldId id="429" r:id="rId25"/>
    <p:sldId id="428" r:id="rId26"/>
    <p:sldId id="430" r:id="rId27"/>
    <p:sldId id="483" r:id="rId28"/>
    <p:sldId id="484" r:id="rId29"/>
    <p:sldId id="485" r:id="rId30"/>
    <p:sldId id="449" r:id="rId31"/>
    <p:sldId id="450" r:id="rId32"/>
    <p:sldId id="451" r:id="rId33"/>
    <p:sldId id="452" r:id="rId34"/>
    <p:sldId id="453" r:id="rId35"/>
    <p:sldId id="455" r:id="rId36"/>
    <p:sldId id="456" r:id="rId37"/>
    <p:sldId id="45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31" autoAdjust="0"/>
    <p:restoredTop sz="50000" autoAdjust="0"/>
  </p:normalViewPr>
  <p:slideViewPr>
    <p:cSldViewPr snapToGrid="0" snapToObjects="1">
      <p:cViewPr>
        <p:scale>
          <a:sx n="83" d="100"/>
          <a:sy n="83" d="100"/>
        </p:scale>
        <p:origin x="160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9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10D71-68B7-B645-A20D-2BC2A64AB4DB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7DAC0-A5DF-FB43-9BA2-42E0644B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40E0A-209C-49B9-BB5A-5E2DFFFE47D0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31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451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63675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31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451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9782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31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451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556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32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65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3647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33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86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3305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33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86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092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34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06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1019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34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06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4884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31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451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9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31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451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9650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890" y="1382889"/>
            <a:ext cx="8184444" cy="1752600"/>
          </a:xfrm>
        </p:spPr>
        <p:txBody>
          <a:bodyPr/>
          <a:lstStyle/>
          <a:p>
            <a:r>
              <a:rPr lang="es-AR" dirty="0" smtClean="0"/>
              <a:t>Inferencia y verosimilitud</a:t>
            </a:r>
            <a:br>
              <a:rPr lang="es-AR" dirty="0" smtClean="0"/>
            </a:br>
            <a:r>
              <a:rPr lang="es-AR" sz="3200" dirty="0" smtClean="0"/>
              <a:t>8 de enero 2018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Extensión de modelos lineares con R</a:t>
            </a:r>
            <a:br>
              <a:rPr lang="es-AR" dirty="0" smtClean="0"/>
            </a:br>
            <a:r>
              <a:rPr lang="es-AR" dirty="0" smtClean="0"/>
              <a:t>8-12 de enero 2017</a:t>
            </a:r>
          </a:p>
          <a:p>
            <a:r>
              <a:rPr lang="es-AR" dirty="0" smtClean="0"/>
              <a:t>UCEC, Concepción, Chile</a:t>
            </a:r>
          </a:p>
          <a:p>
            <a:r>
              <a:rPr lang="es-AR" dirty="0" smtClean="0"/>
              <a:t>Dr. Noble Hendrix &amp; Dr. Cole </a:t>
            </a:r>
            <a:r>
              <a:rPr lang="es-AR" dirty="0" err="1" smtClean="0"/>
              <a:t>Monnahan</a:t>
            </a:r>
            <a:r>
              <a:rPr lang="es-AR" dirty="0" smtClean="0"/>
              <a:t>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10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 de máxima verosimilitud</a:t>
            </a:r>
            <a:br>
              <a:rPr lang="es-ES_tradnl" dirty="0" smtClean="0"/>
            </a:b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función de verosimilitud es la distribución conjunta usada como una función de </a:t>
            </a:r>
            <a:r>
              <a:rPr lang="es-ES_tradnl" i="1" dirty="0" smtClean="0">
                <a:latin typeface="Times New Roman"/>
                <a:cs typeface="Times New Roman"/>
              </a:rPr>
              <a:t>θ</a:t>
            </a:r>
          </a:p>
          <a:p>
            <a:r>
              <a:rPr lang="es-ES_tradnl" dirty="0" smtClean="0"/>
              <a:t> Notación nueva:</a:t>
            </a:r>
            <a:r>
              <a:rPr lang="es-ES_tradnl" i="1" dirty="0" smtClean="0"/>
              <a:t> </a:t>
            </a:r>
            <a:r>
              <a:rPr lang="es-ES_tradnl" i="1" dirty="0" smtClean="0">
                <a:latin typeface="Times New Roman"/>
                <a:cs typeface="Times New Roman"/>
              </a:rPr>
              <a:t>f</a:t>
            </a:r>
            <a:r>
              <a:rPr lang="es-ES_tradnl" dirty="0" smtClean="0">
                <a:latin typeface="Times New Roman"/>
                <a:cs typeface="Times New Roman"/>
              </a:rPr>
              <a:t>(</a:t>
            </a:r>
            <a:r>
              <a:rPr lang="es-ES_tradnl" i="1" dirty="0" err="1" smtClean="0">
                <a:latin typeface="Times New Roman"/>
                <a:cs typeface="Times New Roman"/>
              </a:rPr>
              <a:t>θ</a:t>
            </a:r>
            <a:r>
              <a:rPr lang="es-ES_tradnl" dirty="0" err="1" smtClean="0">
                <a:latin typeface="Times New Roman"/>
                <a:cs typeface="Times New Roman"/>
              </a:rPr>
              <a:t>|</a:t>
            </a:r>
            <a:r>
              <a:rPr lang="es-ES_tradnl" b="1" dirty="0" err="1" smtClean="0">
                <a:latin typeface="Times New Roman"/>
                <a:cs typeface="Times New Roman"/>
              </a:rPr>
              <a:t>y</a:t>
            </a:r>
            <a:r>
              <a:rPr lang="es-ES_tradnl" dirty="0" smtClean="0">
                <a:latin typeface="Times New Roman"/>
                <a:cs typeface="Times New Roman"/>
              </a:rPr>
              <a:t>) = L(</a:t>
            </a:r>
            <a:r>
              <a:rPr lang="es-ES_tradnl" i="1" dirty="0" err="1" smtClean="0">
                <a:latin typeface="Times New Roman"/>
                <a:cs typeface="Times New Roman"/>
              </a:rPr>
              <a:t>θ</a:t>
            </a:r>
            <a:r>
              <a:rPr lang="es-ES_tradnl" dirty="0" err="1" smtClean="0">
                <a:latin typeface="Times New Roman"/>
                <a:cs typeface="Times New Roman"/>
              </a:rPr>
              <a:t>|</a:t>
            </a:r>
            <a:r>
              <a:rPr lang="es-ES_tradnl" b="1" dirty="0" err="1" smtClean="0">
                <a:latin typeface="Times New Roman"/>
                <a:cs typeface="Times New Roman"/>
              </a:rPr>
              <a:t>y</a:t>
            </a:r>
            <a:r>
              <a:rPr lang="es-ES_tradnl" dirty="0" smtClean="0">
                <a:latin typeface="Times New Roman"/>
                <a:cs typeface="Times New Roman"/>
              </a:rPr>
              <a:t>)</a:t>
            </a:r>
          </a:p>
          <a:p>
            <a:r>
              <a:rPr lang="es-ES_tradnl" dirty="0" smtClean="0"/>
              <a:t> El valor de </a:t>
            </a:r>
            <a:r>
              <a:rPr lang="es-ES_tradnl" i="1" dirty="0" err="1" smtClean="0">
                <a:latin typeface="Times New Roman"/>
                <a:cs typeface="Times New Roman"/>
              </a:rPr>
              <a:t>θ</a:t>
            </a:r>
            <a:r>
              <a:rPr lang="es-ES_tradnl" dirty="0" smtClean="0"/>
              <a:t> que maximiza la función de verosimilitud es el MLE </a:t>
            </a:r>
            <a:r>
              <a:rPr lang="es-ES_tradnl" i="1" dirty="0" err="1" smtClean="0">
                <a:latin typeface="Times New Roman"/>
                <a:cs typeface="Times New Roman"/>
              </a:rPr>
              <a:t>θ</a:t>
            </a:r>
            <a:r>
              <a:rPr lang="es-ES_tradnl" dirty="0" smtClean="0"/>
              <a:t>ˆ </a:t>
            </a:r>
          </a:p>
          <a:p>
            <a:r>
              <a:rPr lang="es-ES_tradnl" dirty="0" smtClean="0"/>
              <a:t>La distribución del MLE es asintótica normal 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80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Intervalos de confianza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683"/>
            <a:ext cx="8229600" cy="4530725"/>
          </a:xfrm>
        </p:spPr>
        <p:txBody>
          <a:bodyPr/>
          <a:lstStyle/>
          <a:p>
            <a:r>
              <a:rPr lang="es-ES_tradnl" sz="2800" dirty="0" smtClean="0"/>
              <a:t>Intervalos de confianza – valor bajo y valor alto forman un intervalo, en el que </a:t>
            </a:r>
            <a:r>
              <a:rPr lang="es-ES_tradnl" sz="2800" dirty="0"/>
              <a:t>el valor verdadero </a:t>
            </a:r>
            <a:r>
              <a:rPr lang="es-ES_tradnl" sz="2800" i="1" dirty="0">
                <a:latin typeface="Times New Roman"/>
                <a:cs typeface="Times New Roman"/>
              </a:rPr>
              <a:t>θ </a:t>
            </a:r>
            <a:r>
              <a:rPr lang="es-ES_tradnl" sz="2800" dirty="0" smtClean="0">
                <a:cs typeface="Times New Roman"/>
              </a:rPr>
              <a:t>se puede </a:t>
            </a:r>
            <a:r>
              <a:rPr lang="es-ES_tradnl" sz="2800" dirty="0" smtClean="0"/>
              <a:t>ubicar un porcentaje del tiempo (con observaciones múltiples de los datos </a:t>
            </a:r>
            <a:r>
              <a:rPr lang="es-ES_tradnl" sz="2800" i="1" dirty="0" smtClean="0">
                <a:latin typeface="Times New Roman"/>
                <a:cs typeface="Times New Roman"/>
              </a:rPr>
              <a:t>y</a:t>
            </a:r>
            <a:r>
              <a:rPr lang="es-ES_tradnl" sz="2800" dirty="0" smtClean="0"/>
              <a:t>). </a:t>
            </a:r>
          </a:p>
          <a:p>
            <a:r>
              <a:rPr lang="es-ES_tradnl" sz="2800" dirty="0" smtClean="0">
                <a:cs typeface="Times New Roman"/>
              </a:rPr>
              <a:t> Asintótica normal </a:t>
            </a:r>
          </a:p>
          <a:p>
            <a:pPr lvl="1"/>
            <a:r>
              <a:rPr lang="es-ES_tradnl" sz="2800" dirty="0" smtClean="0">
                <a:cs typeface="Times New Roman"/>
              </a:rPr>
              <a:t>95% intervalo de confianza </a:t>
            </a:r>
            <a:r>
              <a:rPr lang="es-ES_tradnl" sz="2800" dirty="0" smtClean="0">
                <a:latin typeface="Times New Roman"/>
                <a:cs typeface="Times New Roman"/>
              </a:rPr>
              <a:t>= </a:t>
            </a:r>
            <a:r>
              <a:rPr lang="es-ES_tradnl" sz="2800" i="1" dirty="0" err="1" smtClean="0">
                <a:latin typeface="Times New Roman"/>
                <a:cs typeface="Times New Roman"/>
              </a:rPr>
              <a:t>θ</a:t>
            </a:r>
            <a:r>
              <a:rPr lang="es-ES_tradnl" sz="2800" dirty="0" smtClean="0"/>
              <a:t>ˆ ± 1.96 SE</a:t>
            </a:r>
          </a:p>
          <a:p>
            <a:r>
              <a:rPr lang="es-ES_tradnl" sz="2800" dirty="0" err="1" smtClean="0"/>
              <a:t>Bootstrap</a:t>
            </a:r>
            <a:r>
              <a:rPr lang="es-ES_tradnl" sz="2800" dirty="0" smtClean="0"/>
              <a:t> </a:t>
            </a:r>
            <a:r>
              <a:rPr lang="es-ES_tradnl" sz="2800" dirty="0"/>
              <a:t>– técnica de </a:t>
            </a:r>
            <a:r>
              <a:rPr lang="es-ES_tradnl" sz="2800" dirty="0" err="1" smtClean="0"/>
              <a:t>remuestrar</a:t>
            </a:r>
            <a:r>
              <a:rPr lang="es-ES_tradnl" sz="2800" dirty="0" smtClean="0"/>
              <a:t> </a:t>
            </a:r>
            <a:r>
              <a:rPr lang="es-ES_tradnl" sz="2800" dirty="0"/>
              <a:t>los </a:t>
            </a:r>
            <a:r>
              <a:rPr lang="es-ES_tradnl" sz="2800" dirty="0" smtClean="0"/>
              <a:t>datos, un </a:t>
            </a:r>
            <a:r>
              <a:rPr lang="es-ES_tradnl" sz="2800" dirty="0"/>
              <a:t>procedimiento de </a:t>
            </a:r>
            <a:r>
              <a:rPr lang="es-ES_tradnl" sz="2800" dirty="0" smtClean="0"/>
              <a:t>carácter </a:t>
            </a:r>
            <a:r>
              <a:rPr lang="es-ES_tradnl" sz="2800" dirty="0"/>
              <a:t>general, </a:t>
            </a:r>
            <a:r>
              <a:rPr lang="es-ES_tradnl" sz="2800" dirty="0" smtClean="0"/>
              <a:t>independientemente </a:t>
            </a:r>
            <a:r>
              <a:rPr lang="es-ES_tradnl" sz="2800" dirty="0"/>
              <a:t>del </a:t>
            </a:r>
            <a:r>
              <a:rPr lang="es-ES_tradnl" sz="2800" dirty="0" smtClean="0"/>
              <a:t>estadístico considerado </a:t>
            </a:r>
          </a:p>
          <a:p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6234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Calcular el error estándar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312"/>
            <a:ext cx="8229600" cy="4530725"/>
          </a:xfrm>
        </p:spPr>
        <p:txBody>
          <a:bodyPr>
            <a:normAutofit/>
          </a:bodyPr>
          <a:lstStyle/>
          <a:p>
            <a:r>
              <a:rPr lang="es-ES_tradnl" dirty="0" smtClean="0"/>
              <a:t>Estimamos la matriz “</a:t>
            </a:r>
            <a:r>
              <a:rPr lang="es-ES_tradnl" dirty="0" err="1" smtClean="0"/>
              <a:t>Hessiana</a:t>
            </a:r>
            <a:r>
              <a:rPr lang="es-ES_tradnl" dirty="0" smtClean="0"/>
              <a:t>” en el MLE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r>
              <a:rPr lang="es-ES_tradnl" dirty="0" smtClean="0"/>
              <a:t>Invertimos la matriz para obtener la matriz de varianza-covarianza </a:t>
            </a:r>
          </a:p>
          <a:p>
            <a:pPr lvl="1"/>
            <a:endParaRPr lang="es-ES_tradnl" dirty="0" smtClean="0"/>
          </a:p>
          <a:p>
            <a:r>
              <a:rPr lang="es-ES_tradnl" dirty="0" smtClean="0"/>
              <a:t>Calculamos la raíz cuadrada, por ejemplo</a:t>
            </a:r>
          </a:p>
          <a:p>
            <a:endParaRPr lang="es-ES_tradnl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/>
          </p:nvPr>
        </p:nvGraphicFramePr>
        <p:xfrm>
          <a:off x="1046133" y="4468277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86" name="Equation" r:id="rId3" imgW="1650960" imgH="444240" progId="Equation.3">
                  <p:embed/>
                </p:oleObj>
              </mc:Choice>
              <mc:Fallback>
                <p:oleObj name="Equation" r:id="rId3" imgW="1650960" imgH="444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33" y="4468277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46133" y="1588195"/>
          <a:ext cx="4051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87" name="Equation" r:id="rId5" imgW="4051080" imgH="1828800" progId="Equation.DSMT4">
                  <p:embed/>
                </p:oleObj>
              </mc:Choice>
              <mc:Fallback>
                <p:oleObj name="Equation" r:id="rId5" imgW="405108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6133" y="1588195"/>
                        <a:ext cx="40513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82663" y="5381625"/>
          <a:ext cx="259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88" name="Equation" r:id="rId7" imgW="2590800" imgH="622300" progId="Equation.DSMT4">
                  <p:embed/>
                </p:oleObj>
              </mc:Choice>
              <mc:Fallback>
                <p:oleObj name="Equation" r:id="rId7" imgW="2590800" imgH="622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2663" y="5381625"/>
                        <a:ext cx="25908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89" name="Equation" r:id="rId9" imgW="914400" imgH="291960" progId="Equation.3">
                  <p:embed/>
                </p:oleObj>
              </mc:Choice>
              <mc:Fallback>
                <p:oleObj name="Equation" r:id="rId9" imgW="9144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4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Inferencia Bayesiana</a:t>
            </a:r>
            <a:endParaRPr lang="es-ES_tradnl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64918"/>
            <a:ext cx="8229600" cy="4530725"/>
          </a:xfrm>
        </p:spPr>
        <p:txBody>
          <a:bodyPr/>
          <a:lstStyle/>
          <a:p>
            <a:r>
              <a:rPr lang="es-ES_tradnl" dirty="0" smtClean="0"/>
              <a:t>El Teorema de </a:t>
            </a:r>
            <a:r>
              <a:rPr lang="es-ES_tradnl" dirty="0" err="1" smtClean="0"/>
              <a:t>Bayes</a:t>
            </a:r>
            <a:endParaRPr lang="es-ES_tradnl" dirty="0" smtClean="0"/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“posterior ≈ a priori X verosimilitud”</a:t>
            </a:r>
          </a:p>
          <a:p>
            <a:r>
              <a:rPr lang="es-ES_tradnl" dirty="0" smtClean="0"/>
              <a:t>La función de verosimilitud está en ambas inferencias: clásica y Bayesiana</a:t>
            </a:r>
          </a:p>
          <a:p>
            <a:r>
              <a:rPr lang="es-ES_tradnl" dirty="0" smtClean="0"/>
              <a:t> La integral en el denominador es difícil de resolver</a:t>
            </a:r>
          </a:p>
          <a:p>
            <a:pPr lvl="1"/>
            <a:r>
              <a:rPr lang="es-ES_tradnl" dirty="0" smtClean="0"/>
              <a:t>Necesitamos un método de integración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5071110" cy="1089660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"/>
            <a:ext cx="2511425" cy="1884208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Análisis bayesiano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Los datos vienen de una distribución de probabilidad </a:t>
            </a:r>
          </a:p>
          <a:p>
            <a:r>
              <a:rPr lang="es-ES_tradnl" dirty="0" smtClean="0"/>
              <a:t>Bayesiano – </a:t>
            </a:r>
            <a:r>
              <a:rPr lang="es-ES_tradnl" u="sng" dirty="0" smtClean="0"/>
              <a:t>parámetros</a:t>
            </a:r>
            <a:r>
              <a:rPr lang="es-ES_tradnl" dirty="0" smtClean="0"/>
              <a:t> también vienen de una distribución de la probabilidad</a:t>
            </a:r>
          </a:p>
          <a:p>
            <a:r>
              <a:rPr lang="es-ES_tradnl" dirty="0" smtClean="0"/>
              <a:t>Toda la inferencia se enfoca en </a:t>
            </a:r>
            <a:r>
              <a:rPr lang="es-ES_tradnl" dirty="0"/>
              <a:t>la </a:t>
            </a:r>
            <a:r>
              <a:rPr lang="es-ES_tradnl" dirty="0" smtClean="0"/>
              <a:t>distribución </a:t>
            </a:r>
            <a:r>
              <a:rPr lang="es-ES_tradnl" dirty="0"/>
              <a:t>a </a:t>
            </a:r>
            <a:r>
              <a:rPr lang="es-ES_tradnl" dirty="0" smtClean="0"/>
              <a:t>posteriori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92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/>
              <a:t>El proceso de inferencia</a:t>
            </a:r>
          </a:p>
        </p:txBody>
      </p:sp>
      <p:sp>
        <p:nvSpPr>
          <p:cNvPr id="63490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Población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6586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 smtClean="0"/>
              <a:t>El proceso de inferencia</a:t>
            </a:r>
            <a:endParaRPr lang="es-ES_tradnl" dirty="0"/>
          </a:p>
        </p:txBody>
      </p:sp>
      <p:sp>
        <p:nvSpPr>
          <p:cNvPr id="65538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563688" y="2916238"/>
            <a:ext cx="216693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 smtClean="0">
                <a:solidFill>
                  <a:schemeClr val="bg2"/>
                </a:solidFill>
              </a:rPr>
              <a:t>Relación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desconocida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47" y="3695701"/>
            <a:ext cx="2218182" cy="781050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Población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84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/>
              <a:t>El proceso de inferencia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956C-2790-1243-8653-4A5020550F9A}" type="slidenum">
              <a:rPr lang="en-US"/>
              <a:pPr/>
              <a:t>17</a:t>
            </a:fld>
            <a:endParaRPr lang="en-US"/>
          </a:p>
        </p:txBody>
      </p:sp>
      <p:sp>
        <p:nvSpPr>
          <p:cNvPr id="67586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286375" y="1976438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Muestra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aleatoria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2063750" y="4502150"/>
            <a:ext cx="1587500" cy="977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67603" name="Group 19"/>
          <p:cNvGrpSpPr>
            <a:grpSpLocks/>
          </p:cNvGrpSpPr>
          <p:nvPr/>
        </p:nvGrpSpPr>
        <p:grpSpPr bwMode="auto">
          <a:xfrm>
            <a:off x="3313113" y="4667250"/>
            <a:ext cx="3108325" cy="1100138"/>
            <a:chOff x="2087" y="2940"/>
            <a:chExt cx="1958" cy="693"/>
          </a:xfrm>
        </p:grpSpPr>
        <p:sp>
          <p:nvSpPr>
            <p:cNvPr id="67601" name="Freeform 17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Freeform 18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47" y="3695701"/>
            <a:ext cx="2218182" cy="781050"/>
          </a:xfrm>
          <a:prstGeom prst="rect">
            <a:avLst/>
          </a:prstGeom>
        </p:spPr>
      </p:pic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Población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75687" y="561764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Muestra</a:t>
            </a:r>
            <a:endParaRPr lang="es-ES_tradnl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563688" y="2916238"/>
            <a:ext cx="216693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 smtClean="0">
                <a:solidFill>
                  <a:schemeClr val="bg2"/>
                </a:solidFill>
              </a:rPr>
              <a:t>Relación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desconocido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09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/>
              <a:t>El proceso de inferencia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956C-2790-1243-8653-4A5020550F9A}" type="slidenum">
              <a:rPr lang="en-US"/>
              <a:pPr/>
              <a:t>18</a:t>
            </a:fld>
            <a:endParaRPr lang="en-US"/>
          </a:p>
        </p:txBody>
      </p:sp>
      <p:sp>
        <p:nvSpPr>
          <p:cNvPr id="67586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286375" y="1976438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Muestra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aleatoria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6053138" y="3587750"/>
            <a:ext cx="1587500" cy="977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2063750" y="4502150"/>
            <a:ext cx="1587500" cy="977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681788" y="36290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500813" y="4070350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67603" name="Group 19"/>
          <p:cNvGrpSpPr>
            <a:grpSpLocks/>
          </p:cNvGrpSpPr>
          <p:nvPr/>
        </p:nvGrpSpPr>
        <p:grpSpPr bwMode="auto">
          <a:xfrm>
            <a:off x="3313113" y="4667250"/>
            <a:ext cx="3108325" cy="1100138"/>
            <a:chOff x="2087" y="2940"/>
            <a:chExt cx="1958" cy="693"/>
          </a:xfrm>
        </p:grpSpPr>
        <p:sp>
          <p:nvSpPr>
            <p:cNvPr id="67601" name="Freeform 17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Freeform 18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47" y="3695701"/>
            <a:ext cx="2218182" cy="781050"/>
          </a:xfrm>
          <a:prstGeom prst="rect">
            <a:avLst/>
          </a:prstGeom>
        </p:spPr>
      </p:pic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Población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8168" y="45730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Los datos</a:t>
            </a:r>
            <a:endParaRPr lang="es-ES_tradnl" dirty="0"/>
          </a:p>
        </p:txBody>
      </p:sp>
      <p:sp>
        <p:nvSpPr>
          <p:cNvPr id="25" name="TextBox 24"/>
          <p:cNvSpPr txBox="1"/>
          <p:nvPr/>
        </p:nvSpPr>
        <p:spPr>
          <a:xfrm>
            <a:off x="5475687" y="561764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Muestra</a:t>
            </a:r>
            <a:endParaRPr lang="es-ES_tradnl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563688" y="2916238"/>
            <a:ext cx="216693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 smtClean="0">
                <a:solidFill>
                  <a:schemeClr val="bg2"/>
                </a:solidFill>
              </a:rPr>
              <a:t>Relación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desconocido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874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/>
              <a:t>El proceso de inferencia</a:t>
            </a:r>
            <a:endParaRPr lang="en-US" dirty="0"/>
          </a:p>
        </p:txBody>
      </p:sp>
      <p:sp>
        <p:nvSpPr>
          <p:cNvPr id="69634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6053138" y="3587750"/>
            <a:ext cx="1587500" cy="977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2063750" y="4502150"/>
            <a:ext cx="1587500" cy="977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681788" y="36290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6500813" y="4070350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3313113" y="4667250"/>
            <a:ext cx="3108325" cy="1100138"/>
            <a:chOff x="2087" y="2940"/>
            <a:chExt cx="1958" cy="693"/>
          </a:xfrm>
        </p:grpSpPr>
        <p:sp>
          <p:nvSpPr>
            <p:cNvPr id="69650" name="Freeform 18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19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45" y="3695699"/>
            <a:ext cx="2254250" cy="793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450" y="2695575"/>
            <a:ext cx="2190750" cy="920750"/>
          </a:xfrm>
          <a:prstGeom prst="rect">
            <a:avLst/>
          </a:prstGeom>
        </p:spPr>
      </p:pic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Población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286375" y="1976438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Muestra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aleatoria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8168" y="45730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Los datos</a:t>
            </a:r>
            <a:endParaRPr lang="es-ES_tradnl" dirty="0"/>
          </a:p>
        </p:txBody>
      </p:sp>
      <p:sp>
        <p:nvSpPr>
          <p:cNvPr id="29" name="TextBox 28"/>
          <p:cNvSpPr txBox="1"/>
          <p:nvPr/>
        </p:nvSpPr>
        <p:spPr>
          <a:xfrm>
            <a:off x="5475687" y="561764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Muestra</a:t>
            </a:r>
            <a:endParaRPr lang="es-ES_tradnl" dirty="0"/>
          </a:p>
        </p:txBody>
      </p:sp>
      <p:sp>
        <p:nvSpPr>
          <p:cNvPr id="30" name="TextBox 29"/>
          <p:cNvSpPr txBox="1"/>
          <p:nvPr/>
        </p:nvSpPr>
        <p:spPr>
          <a:xfrm>
            <a:off x="5912324" y="2487890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Modelo</a:t>
            </a:r>
            <a:endParaRPr lang="es-ES_tradnl" sz="24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563688" y="2916238"/>
            <a:ext cx="216693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 smtClean="0">
                <a:solidFill>
                  <a:schemeClr val="bg2"/>
                </a:solidFill>
              </a:rPr>
              <a:t>Relación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desconocido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691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231"/>
            <a:ext cx="8229600" cy="4530725"/>
          </a:xfrm>
        </p:spPr>
        <p:txBody>
          <a:bodyPr/>
          <a:lstStyle/>
          <a:p>
            <a:r>
              <a:rPr lang="es-AR" dirty="0" smtClean="0"/>
              <a:t>Inferencia</a:t>
            </a:r>
          </a:p>
          <a:p>
            <a:r>
              <a:rPr lang="es-AR" dirty="0" smtClean="0"/>
              <a:t>Población y muestra</a:t>
            </a:r>
          </a:p>
          <a:p>
            <a:r>
              <a:rPr lang="es-AR" dirty="0" smtClean="0"/>
              <a:t>Supuestos</a:t>
            </a:r>
          </a:p>
          <a:p>
            <a:r>
              <a:rPr lang="es-AR" dirty="0" smtClean="0"/>
              <a:t>Próximos pasos 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7929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/>
              <a:t>El proceso de inferencia</a:t>
            </a:r>
            <a:endParaRPr lang="en-US" dirty="0"/>
          </a:p>
        </p:txBody>
      </p:sp>
      <p:sp>
        <p:nvSpPr>
          <p:cNvPr id="69634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6053138" y="3587750"/>
            <a:ext cx="1587500" cy="977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2063750" y="4502150"/>
            <a:ext cx="1587500" cy="977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681788" y="36290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6500813" y="4070350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3313113" y="4667250"/>
            <a:ext cx="3108325" cy="1100138"/>
            <a:chOff x="2087" y="2940"/>
            <a:chExt cx="1958" cy="693"/>
          </a:xfrm>
        </p:grpSpPr>
        <p:sp>
          <p:nvSpPr>
            <p:cNvPr id="69650" name="Freeform 18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19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3349625" y="2312988"/>
            <a:ext cx="2487613" cy="881062"/>
            <a:chOff x="2110" y="1457"/>
            <a:chExt cx="1567" cy="555"/>
          </a:xfrm>
        </p:grpSpPr>
        <p:sp>
          <p:nvSpPr>
            <p:cNvPr id="69653" name="Freeform 21"/>
            <p:cNvSpPr>
              <a:spLocks/>
            </p:cNvSpPr>
            <p:nvPr/>
          </p:nvSpPr>
          <p:spPr bwMode="auto">
            <a:xfrm>
              <a:off x="2110" y="1487"/>
              <a:ext cx="1567" cy="525"/>
            </a:xfrm>
            <a:custGeom>
              <a:avLst/>
              <a:gdLst>
                <a:gd name="T0" fmla="*/ 1536 w 1567"/>
                <a:gd name="T1" fmla="*/ 238 h 525"/>
                <a:gd name="T2" fmla="*/ 1455 w 1567"/>
                <a:gd name="T3" fmla="*/ 186 h 525"/>
                <a:gd name="T4" fmla="*/ 1350 w 1567"/>
                <a:gd name="T5" fmla="*/ 135 h 525"/>
                <a:gd name="T6" fmla="*/ 1240 w 1567"/>
                <a:gd name="T7" fmla="*/ 97 h 525"/>
                <a:gd name="T8" fmla="*/ 1114 w 1567"/>
                <a:gd name="T9" fmla="*/ 58 h 525"/>
                <a:gd name="T10" fmla="*/ 979 w 1567"/>
                <a:gd name="T11" fmla="*/ 32 h 525"/>
                <a:gd name="T12" fmla="*/ 816 w 1567"/>
                <a:gd name="T13" fmla="*/ 14 h 525"/>
                <a:gd name="T14" fmla="*/ 671 w 1567"/>
                <a:gd name="T15" fmla="*/ 9 h 525"/>
                <a:gd name="T16" fmla="*/ 524 w 1567"/>
                <a:gd name="T17" fmla="*/ 31 h 525"/>
                <a:gd name="T18" fmla="*/ 389 w 1567"/>
                <a:gd name="T19" fmla="*/ 73 h 525"/>
                <a:gd name="T20" fmla="*/ 309 w 1567"/>
                <a:gd name="T21" fmla="*/ 119 h 525"/>
                <a:gd name="T22" fmla="*/ 248 w 1567"/>
                <a:gd name="T23" fmla="*/ 164 h 525"/>
                <a:gd name="T24" fmla="*/ 120 w 1567"/>
                <a:gd name="T25" fmla="*/ 0 h 525"/>
                <a:gd name="T26" fmla="*/ 106 w 1567"/>
                <a:gd name="T27" fmla="*/ 145 h 525"/>
                <a:gd name="T28" fmla="*/ 73 w 1567"/>
                <a:gd name="T29" fmla="*/ 302 h 525"/>
                <a:gd name="T30" fmla="*/ 0 w 1567"/>
                <a:gd name="T31" fmla="*/ 422 h 525"/>
                <a:gd name="T32" fmla="*/ 94 w 1567"/>
                <a:gd name="T33" fmla="*/ 457 h 525"/>
                <a:gd name="T34" fmla="*/ 254 w 1567"/>
                <a:gd name="T35" fmla="*/ 467 h 525"/>
                <a:gd name="T36" fmla="*/ 369 w 1567"/>
                <a:gd name="T37" fmla="*/ 495 h 525"/>
                <a:gd name="T38" fmla="*/ 333 w 1567"/>
                <a:gd name="T39" fmla="*/ 366 h 525"/>
                <a:gd name="T40" fmla="*/ 431 w 1567"/>
                <a:gd name="T41" fmla="*/ 291 h 525"/>
                <a:gd name="T42" fmla="*/ 554 w 1567"/>
                <a:gd name="T43" fmla="*/ 236 h 525"/>
                <a:gd name="T44" fmla="*/ 697 w 1567"/>
                <a:gd name="T45" fmla="*/ 195 h 525"/>
                <a:gd name="T46" fmla="*/ 882 w 1567"/>
                <a:gd name="T47" fmla="*/ 167 h 525"/>
                <a:gd name="T48" fmla="*/ 1047 w 1567"/>
                <a:gd name="T49" fmla="*/ 166 h 525"/>
                <a:gd name="T50" fmla="*/ 1125 w 1567"/>
                <a:gd name="T51" fmla="*/ 168 h 525"/>
                <a:gd name="T52" fmla="*/ 1192 w 1567"/>
                <a:gd name="T53" fmla="*/ 176 h 525"/>
                <a:gd name="T54" fmla="*/ 1298 w 1567"/>
                <a:gd name="T55" fmla="*/ 194 h 525"/>
                <a:gd name="T56" fmla="*/ 1364 w 1567"/>
                <a:gd name="T57" fmla="*/ 210 h 525"/>
                <a:gd name="T58" fmla="*/ 1428 w 1567"/>
                <a:gd name="T59" fmla="*/ 229 h 525"/>
                <a:gd name="T60" fmla="*/ 1497 w 1567"/>
                <a:gd name="T61" fmla="*/ 259 h 525"/>
                <a:gd name="T62" fmla="*/ 1566 w 1567"/>
                <a:gd name="T63" fmla="*/ 2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7" h="525">
                  <a:moveTo>
                    <a:pt x="1566" y="291"/>
                  </a:moveTo>
                  <a:lnTo>
                    <a:pt x="1536" y="238"/>
                  </a:lnTo>
                  <a:lnTo>
                    <a:pt x="1490" y="209"/>
                  </a:lnTo>
                  <a:lnTo>
                    <a:pt x="1455" y="186"/>
                  </a:lnTo>
                  <a:lnTo>
                    <a:pt x="1406" y="159"/>
                  </a:lnTo>
                  <a:lnTo>
                    <a:pt x="1350" y="135"/>
                  </a:lnTo>
                  <a:lnTo>
                    <a:pt x="1303" y="121"/>
                  </a:lnTo>
                  <a:lnTo>
                    <a:pt x="1240" y="97"/>
                  </a:lnTo>
                  <a:lnTo>
                    <a:pt x="1176" y="78"/>
                  </a:lnTo>
                  <a:lnTo>
                    <a:pt x="1114" y="58"/>
                  </a:lnTo>
                  <a:lnTo>
                    <a:pt x="1035" y="40"/>
                  </a:lnTo>
                  <a:lnTo>
                    <a:pt x="979" y="32"/>
                  </a:lnTo>
                  <a:lnTo>
                    <a:pt x="902" y="23"/>
                  </a:lnTo>
                  <a:lnTo>
                    <a:pt x="816" y="14"/>
                  </a:lnTo>
                  <a:lnTo>
                    <a:pt x="734" y="10"/>
                  </a:lnTo>
                  <a:lnTo>
                    <a:pt x="671" y="9"/>
                  </a:lnTo>
                  <a:lnTo>
                    <a:pt x="591" y="19"/>
                  </a:lnTo>
                  <a:lnTo>
                    <a:pt x="524" y="31"/>
                  </a:lnTo>
                  <a:lnTo>
                    <a:pt x="456" y="49"/>
                  </a:lnTo>
                  <a:lnTo>
                    <a:pt x="389" y="73"/>
                  </a:lnTo>
                  <a:lnTo>
                    <a:pt x="351" y="93"/>
                  </a:lnTo>
                  <a:lnTo>
                    <a:pt x="309" y="119"/>
                  </a:lnTo>
                  <a:lnTo>
                    <a:pt x="278" y="143"/>
                  </a:lnTo>
                  <a:lnTo>
                    <a:pt x="248" y="164"/>
                  </a:lnTo>
                  <a:lnTo>
                    <a:pt x="229" y="187"/>
                  </a:lnTo>
                  <a:lnTo>
                    <a:pt x="120" y="0"/>
                  </a:lnTo>
                  <a:lnTo>
                    <a:pt x="115" y="67"/>
                  </a:lnTo>
                  <a:lnTo>
                    <a:pt x="106" y="145"/>
                  </a:lnTo>
                  <a:lnTo>
                    <a:pt x="94" y="224"/>
                  </a:lnTo>
                  <a:lnTo>
                    <a:pt x="73" y="302"/>
                  </a:lnTo>
                  <a:lnTo>
                    <a:pt x="50" y="353"/>
                  </a:lnTo>
                  <a:lnTo>
                    <a:pt x="0" y="422"/>
                  </a:lnTo>
                  <a:lnTo>
                    <a:pt x="25" y="462"/>
                  </a:lnTo>
                  <a:lnTo>
                    <a:pt x="94" y="457"/>
                  </a:lnTo>
                  <a:lnTo>
                    <a:pt x="170" y="455"/>
                  </a:lnTo>
                  <a:lnTo>
                    <a:pt x="254" y="467"/>
                  </a:lnTo>
                  <a:lnTo>
                    <a:pt x="326" y="482"/>
                  </a:lnTo>
                  <a:lnTo>
                    <a:pt x="369" y="495"/>
                  </a:lnTo>
                  <a:lnTo>
                    <a:pt x="424" y="524"/>
                  </a:lnTo>
                  <a:lnTo>
                    <a:pt x="333" y="366"/>
                  </a:lnTo>
                  <a:lnTo>
                    <a:pt x="383" y="323"/>
                  </a:lnTo>
                  <a:lnTo>
                    <a:pt x="431" y="291"/>
                  </a:lnTo>
                  <a:lnTo>
                    <a:pt x="491" y="260"/>
                  </a:lnTo>
                  <a:lnTo>
                    <a:pt x="554" y="236"/>
                  </a:lnTo>
                  <a:lnTo>
                    <a:pt x="630" y="212"/>
                  </a:lnTo>
                  <a:lnTo>
                    <a:pt x="697" y="195"/>
                  </a:lnTo>
                  <a:lnTo>
                    <a:pt x="797" y="175"/>
                  </a:lnTo>
                  <a:lnTo>
                    <a:pt x="882" y="167"/>
                  </a:lnTo>
                  <a:lnTo>
                    <a:pt x="959" y="164"/>
                  </a:lnTo>
                  <a:lnTo>
                    <a:pt x="1047" y="166"/>
                  </a:lnTo>
                  <a:lnTo>
                    <a:pt x="1087" y="167"/>
                  </a:lnTo>
                  <a:lnTo>
                    <a:pt x="1125" y="168"/>
                  </a:lnTo>
                  <a:lnTo>
                    <a:pt x="1159" y="173"/>
                  </a:lnTo>
                  <a:lnTo>
                    <a:pt x="1192" y="176"/>
                  </a:lnTo>
                  <a:lnTo>
                    <a:pt x="1253" y="183"/>
                  </a:lnTo>
                  <a:lnTo>
                    <a:pt x="1298" y="194"/>
                  </a:lnTo>
                  <a:lnTo>
                    <a:pt x="1331" y="202"/>
                  </a:lnTo>
                  <a:lnTo>
                    <a:pt x="1364" y="210"/>
                  </a:lnTo>
                  <a:lnTo>
                    <a:pt x="1398" y="221"/>
                  </a:lnTo>
                  <a:lnTo>
                    <a:pt x="1428" y="229"/>
                  </a:lnTo>
                  <a:lnTo>
                    <a:pt x="1461" y="242"/>
                  </a:lnTo>
                  <a:lnTo>
                    <a:pt x="1497" y="259"/>
                  </a:lnTo>
                  <a:lnTo>
                    <a:pt x="1535" y="274"/>
                  </a:lnTo>
                  <a:lnTo>
                    <a:pt x="1566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654" name="Freeform 22"/>
            <p:cNvSpPr>
              <a:spLocks/>
            </p:cNvSpPr>
            <p:nvPr/>
          </p:nvSpPr>
          <p:spPr bwMode="auto">
            <a:xfrm>
              <a:off x="2110" y="1457"/>
              <a:ext cx="1535" cy="509"/>
            </a:xfrm>
            <a:custGeom>
              <a:avLst/>
              <a:gdLst>
                <a:gd name="T0" fmla="*/ 1534 w 1535"/>
                <a:gd name="T1" fmla="*/ 270 h 509"/>
                <a:gd name="T2" fmla="*/ 1492 w 1535"/>
                <a:gd name="T3" fmla="*/ 234 h 509"/>
                <a:gd name="T4" fmla="*/ 1456 w 1535"/>
                <a:gd name="T5" fmla="*/ 206 h 509"/>
                <a:gd name="T6" fmla="*/ 1423 w 1535"/>
                <a:gd name="T7" fmla="*/ 186 h 509"/>
                <a:gd name="T8" fmla="*/ 1384 w 1535"/>
                <a:gd name="T9" fmla="*/ 162 h 509"/>
                <a:gd name="T10" fmla="*/ 1329 w 1535"/>
                <a:gd name="T11" fmla="*/ 130 h 509"/>
                <a:gd name="T12" fmla="*/ 1274 w 1535"/>
                <a:gd name="T13" fmla="*/ 105 h 509"/>
                <a:gd name="T14" fmla="*/ 1210 w 1535"/>
                <a:gd name="T15" fmla="*/ 81 h 509"/>
                <a:gd name="T16" fmla="*/ 1146 w 1535"/>
                <a:gd name="T17" fmla="*/ 62 h 509"/>
                <a:gd name="T18" fmla="*/ 1086 w 1535"/>
                <a:gd name="T19" fmla="*/ 46 h 509"/>
                <a:gd name="T20" fmla="*/ 1008 w 1535"/>
                <a:gd name="T21" fmla="*/ 28 h 509"/>
                <a:gd name="T22" fmla="*/ 952 w 1535"/>
                <a:gd name="T23" fmla="*/ 19 h 509"/>
                <a:gd name="T24" fmla="*/ 875 w 1535"/>
                <a:gd name="T25" fmla="*/ 12 h 509"/>
                <a:gd name="T26" fmla="*/ 791 w 1535"/>
                <a:gd name="T27" fmla="*/ 4 h 509"/>
                <a:gd name="T28" fmla="*/ 708 w 1535"/>
                <a:gd name="T29" fmla="*/ 1 h 509"/>
                <a:gd name="T30" fmla="*/ 647 w 1535"/>
                <a:gd name="T31" fmla="*/ 0 h 509"/>
                <a:gd name="T32" fmla="*/ 565 w 1535"/>
                <a:gd name="T33" fmla="*/ 10 h 509"/>
                <a:gd name="T34" fmla="*/ 501 w 1535"/>
                <a:gd name="T35" fmla="*/ 23 h 509"/>
                <a:gd name="T36" fmla="*/ 433 w 1535"/>
                <a:gd name="T37" fmla="*/ 41 h 509"/>
                <a:gd name="T38" fmla="*/ 365 w 1535"/>
                <a:gd name="T39" fmla="*/ 65 h 509"/>
                <a:gd name="T40" fmla="*/ 327 w 1535"/>
                <a:gd name="T41" fmla="*/ 82 h 509"/>
                <a:gd name="T42" fmla="*/ 285 w 1535"/>
                <a:gd name="T43" fmla="*/ 110 h 509"/>
                <a:gd name="T44" fmla="*/ 254 w 1535"/>
                <a:gd name="T45" fmla="*/ 134 h 509"/>
                <a:gd name="T46" fmla="*/ 225 w 1535"/>
                <a:gd name="T47" fmla="*/ 157 h 509"/>
                <a:gd name="T48" fmla="*/ 203 w 1535"/>
                <a:gd name="T49" fmla="*/ 178 h 509"/>
                <a:gd name="T50" fmla="*/ 114 w 1535"/>
                <a:gd name="T51" fmla="*/ 23 h 509"/>
                <a:gd name="T52" fmla="*/ 108 w 1535"/>
                <a:gd name="T53" fmla="*/ 93 h 509"/>
                <a:gd name="T54" fmla="*/ 98 w 1535"/>
                <a:gd name="T55" fmla="*/ 157 h 509"/>
                <a:gd name="T56" fmla="*/ 84 w 1535"/>
                <a:gd name="T57" fmla="*/ 242 h 509"/>
                <a:gd name="T58" fmla="*/ 62 w 1535"/>
                <a:gd name="T59" fmla="*/ 317 h 509"/>
                <a:gd name="T60" fmla="*/ 36 w 1535"/>
                <a:gd name="T61" fmla="*/ 382 h 509"/>
                <a:gd name="T62" fmla="*/ 0 w 1535"/>
                <a:gd name="T63" fmla="*/ 451 h 509"/>
                <a:gd name="T64" fmla="*/ 69 w 1535"/>
                <a:gd name="T65" fmla="*/ 446 h 509"/>
                <a:gd name="T66" fmla="*/ 144 w 1535"/>
                <a:gd name="T67" fmla="*/ 444 h 509"/>
                <a:gd name="T68" fmla="*/ 227 w 1535"/>
                <a:gd name="T69" fmla="*/ 454 h 509"/>
                <a:gd name="T70" fmla="*/ 298 w 1535"/>
                <a:gd name="T71" fmla="*/ 470 h 509"/>
                <a:gd name="T72" fmla="*/ 341 w 1535"/>
                <a:gd name="T73" fmla="*/ 481 h 509"/>
                <a:gd name="T74" fmla="*/ 396 w 1535"/>
                <a:gd name="T75" fmla="*/ 508 h 509"/>
                <a:gd name="T76" fmla="*/ 306 w 1535"/>
                <a:gd name="T77" fmla="*/ 352 h 509"/>
                <a:gd name="T78" fmla="*/ 356 w 1535"/>
                <a:gd name="T79" fmla="*/ 312 h 509"/>
                <a:gd name="T80" fmla="*/ 403 w 1535"/>
                <a:gd name="T81" fmla="*/ 278 h 509"/>
                <a:gd name="T82" fmla="*/ 466 w 1535"/>
                <a:gd name="T83" fmla="*/ 248 h 509"/>
                <a:gd name="T84" fmla="*/ 527 w 1535"/>
                <a:gd name="T85" fmla="*/ 222 h 509"/>
                <a:gd name="T86" fmla="*/ 603 w 1535"/>
                <a:gd name="T87" fmla="*/ 201 h 509"/>
                <a:gd name="T88" fmla="*/ 670 w 1535"/>
                <a:gd name="T89" fmla="*/ 184 h 509"/>
                <a:gd name="T90" fmla="*/ 771 w 1535"/>
                <a:gd name="T91" fmla="*/ 163 h 509"/>
                <a:gd name="T92" fmla="*/ 853 w 1535"/>
                <a:gd name="T93" fmla="*/ 154 h 509"/>
                <a:gd name="T94" fmla="*/ 931 w 1535"/>
                <a:gd name="T95" fmla="*/ 149 h 509"/>
                <a:gd name="T96" fmla="*/ 1018 w 1535"/>
                <a:gd name="T97" fmla="*/ 151 h 509"/>
                <a:gd name="T98" fmla="*/ 1058 w 1535"/>
                <a:gd name="T99" fmla="*/ 152 h 509"/>
                <a:gd name="T100" fmla="*/ 1095 w 1535"/>
                <a:gd name="T101" fmla="*/ 153 h 509"/>
                <a:gd name="T102" fmla="*/ 1130 w 1535"/>
                <a:gd name="T103" fmla="*/ 158 h 509"/>
                <a:gd name="T104" fmla="*/ 1164 w 1535"/>
                <a:gd name="T105" fmla="*/ 162 h 509"/>
                <a:gd name="T106" fmla="*/ 1222 w 1535"/>
                <a:gd name="T107" fmla="*/ 166 h 509"/>
                <a:gd name="T108" fmla="*/ 1267 w 1535"/>
                <a:gd name="T109" fmla="*/ 177 h 509"/>
                <a:gd name="T110" fmla="*/ 1300 w 1535"/>
                <a:gd name="T111" fmla="*/ 185 h 509"/>
                <a:gd name="T112" fmla="*/ 1334 w 1535"/>
                <a:gd name="T113" fmla="*/ 193 h 509"/>
                <a:gd name="T114" fmla="*/ 1368 w 1535"/>
                <a:gd name="T115" fmla="*/ 202 h 509"/>
                <a:gd name="T116" fmla="*/ 1396 w 1535"/>
                <a:gd name="T117" fmla="*/ 211 h 509"/>
                <a:gd name="T118" fmla="*/ 1430 w 1535"/>
                <a:gd name="T119" fmla="*/ 222 h 509"/>
                <a:gd name="T120" fmla="*/ 1467 w 1535"/>
                <a:gd name="T121" fmla="*/ 238 h 509"/>
                <a:gd name="T122" fmla="*/ 1501 w 1535"/>
                <a:gd name="T123" fmla="*/ 252 h 509"/>
                <a:gd name="T124" fmla="*/ 1534 w 1535"/>
                <a:gd name="T125" fmla="*/ 27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5" h="509">
                  <a:moveTo>
                    <a:pt x="1534" y="270"/>
                  </a:moveTo>
                  <a:lnTo>
                    <a:pt x="1492" y="234"/>
                  </a:lnTo>
                  <a:lnTo>
                    <a:pt x="1456" y="206"/>
                  </a:lnTo>
                  <a:lnTo>
                    <a:pt x="1423" y="186"/>
                  </a:lnTo>
                  <a:lnTo>
                    <a:pt x="1384" y="162"/>
                  </a:lnTo>
                  <a:lnTo>
                    <a:pt x="1329" y="130"/>
                  </a:lnTo>
                  <a:lnTo>
                    <a:pt x="1274" y="105"/>
                  </a:lnTo>
                  <a:lnTo>
                    <a:pt x="1210" y="81"/>
                  </a:lnTo>
                  <a:lnTo>
                    <a:pt x="1146" y="62"/>
                  </a:lnTo>
                  <a:lnTo>
                    <a:pt x="1086" y="46"/>
                  </a:lnTo>
                  <a:lnTo>
                    <a:pt x="1008" y="28"/>
                  </a:lnTo>
                  <a:lnTo>
                    <a:pt x="952" y="19"/>
                  </a:lnTo>
                  <a:lnTo>
                    <a:pt x="875" y="12"/>
                  </a:lnTo>
                  <a:lnTo>
                    <a:pt x="791" y="4"/>
                  </a:lnTo>
                  <a:lnTo>
                    <a:pt x="708" y="1"/>
                  </a:lnTo>
                  <a:lnTo>
                    <a:pt x="647" y="0"/>
                  </a:lnTo>
                  <a:lnTo>
                    <a:pt x="565" y="10"/>
                  </a:lnTo>
                  <a:lnTo>
                    <a:pt x="501" y="23"/>
                  </a:lnTo>
                  <a:lnTo>
                    <a:pt x="433" y="41"/>
                  </a:lnTo>
                  <a:lnTo>
                    <a:pt x="365" y="65"/>
                  </a:lnTo>
                  <a:lnTo>
                    <a:pt x="327" y="82"/>
                  </a:lnTo>
                  <a:lnTo>
                    <a:pt x="285" y="110"/>
                  </a:lnTo>
                  <a:lnTo>
                    <a:pt x="254" y="134"/>
                  </a:lnTo>
                  <a:lnTo>
                    <a:pt x="225" y="157"/>
                  </a:lnTo>
                  <a:lnTo>
                    <a:pt x="203" y="178"/>
                  </a:lnTo>
                  <a:lnTo>
                    <a:pt x="114" y="23"/>
                  </a:lnTo>
                  <a:lnTo>
                    <a:pt x="108" y="93"/>
                  </a:lnTo>
                  <a:lnTo>
                    <a:pt x="98" y="157"/>
                  </a:lnTo>
                  <a:lnTo>
                    <a:pt x="84" y="242"/>
                  </a:lnTo>
                  <a:lnTo>
                    <a:pt x="62" y="317"/>
                  </a:lnTo>
                  <a:lnTo>
                    <a:pt x="36" y="382"/>
                  </a:lnTo>
                  <a:lnTo>
                    <a:pt x="0" y="451"/>
                  </a:lnTo>
                  <a:lnTo>
                    <a:pt x="69" y="446"/>
                  </a:lnTo>
                  <a:lnTo>
                    <a:pt x="144" y="444"/>
                  </a:lnTo>
                  <a:lnTo>
                    <a:pt x="227" y="454"/>
                  </a:lnTo>
                  <a:lnTo>
                    <a:pt x="298" y="470"/>
                  </a:lnTo>
                  <a:lnTo>
                    <a:pt x="341" y="481"/>
                  </a:lnTo>
                  <a:lnTo>
                    <a:pt x="396" y="508"/>
                  </a:lnTo>
                  <a:lnTo>
                    <a:pt x="306" y="352"/>
                  </a:lnTo>
                  <a:lnTo>
                    <a:pt x="356" y="312"/>
                  </a:lnTo>
                  <a:lnTo>
                    <a:pt x="403" y="278"/>
                  </a:lnTo>
                  <a:lnTo>
                    <a:pt x="466" y="248"/>
                  </a:lnTo>
                  <a:lnTo>
                    <a:pt x="527" y="222"/>
                  </a:lnTo>
                  <a:lnTo>
                    <a:pt x="603" y="201"/>
                  </a:lnTo>
                  <a:lnTo>
                    <a:pt x="670" y="184"/>
                  </a:lnTo>
                  <a:lnTo>
                    <a:pt x="771" y="163"/>
                  </a:lnTo>
                  <a:lnTo>
                    <a:pt x="853" y="154"/>
                  </a:lnTo>
                  <a:lnTo>
                    <a:pt x="931" y="149"/>
                  </a:lnTo>
                  <a:lnTo>
                    <a:pt x="1018" y="151"/>
                  </a:lnTo>
                  <a:lnTo>
                    <a:pt x="1058" y="152"/>
                  </a:lnTo>
                  <a:lnTo>
                    <a:pt x="1095" y="153"/>
                  </a:lnTo>
                  <a:lnTo>
                    <a:pt x="1130" y="158"/>
                  </a:lnTo>
                  <a:lnTo>
                    <a:pt x="1164" y="162"/>
                  </a:lnTo>
                  <a:lnTo>
                    <a:pt x="1222" y="166"/>
                  </a:lnTo>
                  <a:lnTo>
                    <a:pt x="1267" y="177"/>
                  </a:lnTo>
                  <a:lnTo>
                    <a:pt x="1300" y="185"/>
                  </a:lnTo>
                  <a:lnTo>
                    <a:pt x="1334" y="193"/>
                  </a:lnTo>
                  <a:lnTo>
                    <a:pt x="1368" y="202"/>
                  </a:lnTo>
                  <a:lnTo>
                    <a:pt x="1396" y="211"/>
                  </a:lnTo>
                  <a:lnTo>
                    <a:pt x="1430" y="222"/>
                  </a:lnTo>
                  <a:lnTo>
                    <a:pt x="1467" y="238"/>
                  </a:lnTo>
                  <a:lnTo>
                    <a:pt x="1501" y="252"/>
                  </a:lnTo>
                  <a:lnTo>
                    <a:pt x="1534" y="27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45" y="3695699"/>
            <a:ext cx="2254250" cy="793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450" y="2695575"/>
            <a:ext cx="2190750" cy="920750"/>
          </a:xfrm>
          <a:prstGeom prst="rect">
            <a:avLst/>
          </a:prstGeom>
        </p:spPr>
      </p:pic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Población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286375" y="1976438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Muestra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aleatoria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8168" y="45730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Los datos</a:t>
            </a:r>
            <a:endParaRPr lang="es-ES_tradnl" dirty="0"/>
          </a:p>
        </p:txBody>
      </p:sp>
      <p:sp>
        <p:nvSpPr>
          <p:cNvPr id="29" name="TextBox 28"/>
          <p:cNvSpPr txBox="1"/>
          <p:nvPr/>
        </p:nvSpPr>
        <p:spPr>
          <a:xfrm>
            <a:off x="5475687" y="561764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Muestra</a:t>
            </a:r>
            <a:endParaRPr lang="es-ES_trad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563688" y="2916238"/>
            <a:ext cx="216693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 smtClean="0">
                <a:solidFill>
                  <a:schemeClr val="bg2"/>
                </a:solidFill>
              </a:rPr>
              <a:t>Relación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desconocido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12324" y="2487890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Modelo</a:t>
            </a:r>
            <a:endParaRPr lang="es-ES_tradnl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13109" y="27416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Inferencia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29013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59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 smtClean="0"/>
              <a:t>Ejemplo - dos </a:t>
            </a:r>
            <a:r>
              <a:rPr lang="es-ES_tradnl" dirty="0"/>
              <a:t>poblaciones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3860" y="1562100"/>
            <a:ext cx="4037233" cy="4530725"/>
          </a:xfrm>
        </p:spPr>
        <p:txBody>
          <a:bodyPr/>
          <a:lstStyle/>
          <a:p>
            <a:r>
              <a:rPr lang="es-ES_tradnl" dirty="0" smtClean="0"/>
              <a:t>Queremos investigar el tamaño de peces en dos lugares.</a:t>
            </a:r>
          </a:p>
          <a:p>
            <a:r>
              <a:rPr lang="es-ES_tradnl" dirty="0" smtClean="0"/>
              <a:t>¿Los tamaños son iguales? </a:t>
            </a:r>
          </a:p>
          <a:p>
            <a:r>
              <a:rPr lang="es-ES_tradnl" dirty="0"/>
              <a:t>Vamos a usar el método de la inferencia estadística</a:t>
            </a:r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63490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65275" y="1978025"/>
            <a:ext cx="230253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Poblaciónes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955800" y="3224212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075096" y="3605048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24279" y="3720853"/>
            <a:ext cx="3332437" cy="1419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953910" y="4625783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363419" y="4026611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822657" y="4868752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17" y="275192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Norte</a:t>
            </a:r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380539" y="49555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Sur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15287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/>
              <a:t>Dos poblaciones</a:t>
            </a:r>
          </a:p>
        </p:txBody>
      </p:sp>
      <p:sp>
        <p:nvSpPr>
          <p:cNvPr id="63490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65275" y="1978025"/>
            <a:ext cx="230253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Poblaciónes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412013" y="5036777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223853" y="3405742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075096" y="3605048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72395" y="3638346"/>
            <a:ext cx="3332437" cy="1419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943283" y="4823936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363419" y="4026611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822657" y="4868752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17" y="275192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Norte</a:t>
            </a:r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380539" y="49555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Sur</a:t>
            </a: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78" y="4354728"/>
            <a:ext cx="2082800" cy="58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157" y="2962626"/>
            <a:ext cx="2006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69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/>
              <a:t>Dos poblaciones</a:t>
            </a:r>
          </a:p>
        </p:txBody>
      </p:sp>
      <p:sp>
        <p:nvSpPr>
          <p:cNvPr id="63490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65275" y="1978025"/>
            <a:ext cx="230253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Poblaciónes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412013" y="5036777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223853" y="3405742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075096" y="3605048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72395" y="3638346"/>
            <a:ext cx="3332437" cy="1419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943283" y="4823936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363419" y="4026611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822657" y="4868752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17" y="275192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Norte</a:t>
            </a:r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380539" y="49555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Sur</a:t>
            </a: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7" y="4293201"/>
            <a:ext cx="2082800" cy="58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553" y="3224494"/>
            <a:ext cx="2006600" cy="584200"/>
          </a:xfrm>
          <a:prstGeom prst="rect">
            <a:avLst/>
          </a:prstGeom>
        </p:spPr>
      </p:pic>
      <p:sp>
        <p:nvSpPr>
          <p:cNvPr id="18" name="Content Placeholder 1"/>
          <p:cNvSpPr txBox="1">
            <a:spLocks/>
          </p:cNvSpPr>
          <p:nvPr/>
        </p:nvSpPr>
        <p:spPr>
          <a:xfrm>
            <a:off x="4708567" y="1562100"/>
            <a:ext cx="4037233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_tradnl" sz="2400" kern="0" dirty="0" smtClean="0"/>
              <a:t>Hipótesis</a:t>
            </a:r>
          </a:p>
          <a:p>
            <a:pPr lvl="1" defTabSz="914400"/>
            <a:r>
              <a:rPr lang="es-ES_tradnl" sz="2400" kern="0" dirty="0" smtClean="0"/>
              <a:t>Las medias son iguales</a:t>
            </a:r>
          </a:p>
          <a:p>
            <a:pPr lvl="1" defTabSz="914400"/>
            <a:endParaRPr lang="es-ES_tradnl" sz="2400" kern="0" dirty="0"/>
          </a:p>
          <a:p>
            <a:pPr lvl="1" defTabSz="914400"/>
            <a:r>
              <a:rPr lang="es-ES_tradnl" sz="2400" kern="0" dirty="0" smtClean="0"/>
              <a:t>Las medias no son iguales</a:t>
            </a:r>
          </a:p>
          <a:p>
            <a:pPr lvl="1" defTabSz="914400"/>
            <a:endParaRPr lang="es-ES_tradnl" sz="2400" kern="0" dirty="0"/>
          </a:p>
          <a:p>
            <a:pPr lvl="1" defTabSz="914400"/>
            <a:r>
              <a:rPr lang="es-ES_tradnl" sz="2400" kern="0" dirty="0" smtClean="0"/>
              <a:t>Suponemos que las desviaciones estándares son iguales</a:t>
            </a:r>
          </a:p>
          <a:p>
            <a:pPr lvl="1" defTabSz="914400"/>
            <a:endParaRPr lang="es-ES_tradnl" sz="2400" kern="0" dirty="0"/>
          </a:p>
          <a:p>
            <a:pPr lvl="1" defTabSz="914400"/>
            <a:endParaRPr lang="es-ES_tradnl" sz="2400" kern="0" dirty="0" smtClean="0"/>
          </a:p>
          <a:p>
            <a:pPr lvl="1" defTabSz="914400"/>
            <a:endParaRPr lang="es-ES_tradnl" sz="2400" kern="0" dirty="0"/>
          </a:p>
          <a:p>
            <a:pPr lvl="1" defTabSz="914400"/>
            <a:endParaRPr lang="es-ES_tradnl" sz="2400" kern="0" dirty="0" smtClean="0"/>
          </a:p>
          <a:p>
            <a:pPr defTabSz="914400"/>
            <a:endParaRPr lang="es-ES_tradnl" sz="2400" kern="0" dirty="0"/>
          </a:p>
          <a:p>
            <a:pPr defTabSz="914400"/>
            <a:endParaRPr lang="es-ES_tradnl" sz="2400" kern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056" y="2779502"/>
            <a:ext cx="11684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268" y="3893179"/>
            <a:ext cx="1270000" cy="73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8783" y="5649119"/>
            <a:ext cx="1168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364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 smtClean="0"/>
              <a:t>Dos poblaciones</a:t>
            </a:r>
            <a:endParaRPr lang="es-ES_tradnl" dirty="0"/>
          </a:p>
        </p:txBody>
      </p:sp>
      <p:sp>
        <p:nvSpPr>
          <p:cNvPr id="63490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65275" y="1978025"/>
            <a:ext cx="230253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Poblaciónes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412013" y="5036777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223853" y="3405742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904146" y="3235927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075096" y="3605048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72395" y="3638346"/>
            <a:ext cx="3332437" cy="1419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943283" y="4823936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372782" y="401623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822657" y="4868752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charset="0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17" y="275192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Norte</a:t>
            </a:r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380539" y="49555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Sur</a:t>
            </a: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73" y="4321381"/>
            <a:ext cx="2082800" cy="58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597" y="2603228"/>
            <a:ext cx="2006600" cy="584200"/>
          </a:xfrm>
          <a:prstGeom prst="rect">
            <a:avLst/>
          </a:prstGeom>
        </p:spPr>
      </p:pic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569139" y="3216275"/>
            <a:ext cx="3108325" cy="1100138"/>
            <a:chOff x="2087" y="2940"/>
            <a:chExt cx="1958" cy="693"/>
          </a:xfrm>
        </p:grpSpPr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31713" y="41666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Muestra</a:t>
            </a:r>
            <a:endParaRPr lang="es-ES_tradnl" dirty="0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346416" y="2412336"/>
            <a:ext cx="1587500" cy="977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41446" y="3397658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Los datos </a:t>
            </a:r>
          </a:p>
          <a:p>
            <a:r>
              <a:rPr lang="es-ES_tradnl" dirty="0" smtClean="0"/>
              <a:t>del Norte</a:t>
            </a:r>
            <a:endParaRPr lang="es-ES_tradnl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6975066" y="2453611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6794091" y="2894936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3097652" y="5229552"/>
            <a:ext cx="3108325" cy="1100138"/>
            <a:chOff x="2087" y="2940"/>
            <a:chExt cx="1958" cy="693"/>
          </a:xfrm>
        </p:grpSpPr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260226" y="617994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Muestra</a:t>
            </a:r>
            <a:endParaRPr lang="es-ES_tradnl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113902" y="4603899"/>
            <a:ext cx="1587500" cy="977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21309" y="559918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Los datos </a:t>
            </a:r>
          </a:p>
          <a:p>
            <a:r>
              <a:rPr lang="es-ES_tradnl" smtClean="0"/>
              <a:t>del Sur</a:t>
            </a:r>
            <a:endParaRPr lang="es-ES_tradnl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6742552" y="4645174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561577" y="5086499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Wingdings" charset="0"/>
              </a:rPr>
              <a:t>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7784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 </a:t>
            </a:r>
            <a:r>
              <a:rPr lang="es-ES_tradnl" dirty="0"/>
              <a:t>de </a:t>
            </a:r>
            <a:r>
              <a:rPr lang="es-ES_tradnl" dirty="0" smtClean="0"/>
              <a:t>los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Tenemos </a:t>
            </a:r>
            <a:r>
              <a:rPr lang="es-ES_tradnl" dirty="0"/>
              <a:t>muestras realizadas</a:t>
            </a:r>
            <a:r>
              <a:rPr lang="es-ES_tradnl" dirty="0" smtClean="0"/>
              <a:t> de dos niveles, el sur y el norte</a:t>
            </a:r>
          </a:p>
          <a:p>
            <a:r>
              <a:rPr lang="es-ES_tradnl" dirty="0" smtClean="0"/>
              <a:t>Queremos evaluar los hipótesis</a:t>
            </a:r>
          </a:p>
          <a:p>
            <a:r>
              <a:rPr lang="es-ES_tradnl" dirty="0" smtClean="0"/>
              <a:t>Vamos a aplicar </a:t>
            </a:r>
            <a:r>
              <a:rPr lang="es-ES_tradnl" dirty="0"/>
              <a:t>una </a:t>
            </a:r>
            <a:r>
              <a:rPr lang="es-ES_tradnl" dirty="0" smtClean="0"/>
              <a:t>técnica estadística que se llama verosimilitud a las muestras realizadas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83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Los datos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7725"/>
            <a:ext cx="7435978" cy="55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Los modelos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490858" cy="4987925"/>
          </a:xfrm>
        </p:spPr>
        <p:txBody>
          <a:bodyPr/>
          <a:lstStyle/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s-ES_tradnl" dirty="0" smtClean="0"/>
              <a:t>Log verosimilitud para la observación </a:t>
            </a:r>
            <a:r>
              <a:rPr lang="es-ES_tradnl" i="1" dirty="0" err="1" smtClean="0"/>
              <a:t>y</a:t>
            </a:r>
            <a:r>
              <a:rPr lang="es-ES_tradnl" i="1" baseline="-25000" dirty="0" err="1" smtClean="0"/>
              <a:t>i</a:t>
            </a:r>
            <a:endParaRPr lang="es-ES_tradnl" i="1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s-ES_tradnl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s-ES_tradnl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s-ES_tradnl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s-ES_tradnl" dirty="0" smtClean="0"/>
              <a:t>H1: las </a:t>
            </a:r>
            <a:r>
              <a:rPr lang="es-ES_tradnl" dirty="0"/>
              <a:t>medias son </a:t>
            </a:r>
            <a:r>
              <a:rPr lang="es-ES_tradnl" dirty="0" smtClean="0"/>
              <a:t>iguales </a:t>
            </a:r>
            <a:r>
              <a:rPr lang="mr-IN" dirty="0" smtClean="0"/>
              <a:t>–</a:t>
            </a:r>
            <a:r>
              <a:rPr lang="es-ES_tradnl" dirty="0" smtClean="0"/>
              <a:t> suma de log verosimilitud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s-ES_tradnl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s-ES_tradnl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s-ES_tradnl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s-ES_tradnl" dirty="0" smtClean="0"/>
              <a:t>H2: las </a:t>
            </a:r>
            <a:r>
              <a:rPr lang="es-ES_tradnl" dirty="0"/>
              <a:t>medias no son </a:t>
            </a:r>
            <a:r>
              <a:rPr lang="es-ES_tradnl" dirty="0" smtClean="0"/>
              <a:t>iguales </a:t>
            </a:r>
            <a:r>
              <a:rPr lang="mr-IN" dirty="0"/>
              <a:t>–</a:t>
            </a:r>
            <a:r>
              <a:rPr lang="es-ES_tradnl" dirty="0"/>
              <a:t> suma de log </a:t>
            </a:r>
            <a:r>
              <a:rPr lang="es-ES_tradnl" dirty="0" smtClean="0"/>
              <a:t>verosimilitud</a:t>
            </a:r>
            <a:endParaRPr lang="es-ES_tradnl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7" y="1616451"/>
            <a:ext cx="65532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" y="3441583"/>
            <a:ext cx="51816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27" y="5120211"/>
            <a:ext cx="5969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Los resultados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034029"/>
            <a:ext cx="53594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900135"/>
            <a:ext cx="7277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Inferencia</a:t>
            </a:r>
            <a:r>
              <a:rPr lang="en-US" dirty="0" smtClean="0"/>
              <a:t> </a:t>
            </a:r>
            <a:r>
              <a:rPr lang="en-US" dirty="0" err="1" smtClean="0"/>
              <a:t>Estadística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23845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u="sng" dirty="0" smtClean="0"/>
              <a:t>Wikipedia</a:t>
            </a:r>
          </a:p>
          <a:p>
            <a:pPr marL="0" indent="0">
              <a:buNone/>
            </a:pPr>
            <a:r>
              <a:rPr lang="es-ES_tradnl" sz="2400" dirty="0" smtClean="0"/>
              <a:t>Inferencia estadística es el proceso de deducir las propiedades de una distribución por análisis de los datos. </a:t>
            </a:r>
          </a:p>
          <a:p>
            <a:r>
              <a:rPr lang="es-ES_tradnl" sz="2400" dirty="0" smtClean="0"/>
              <a:t>Características sobre una población </a:t>
            </a:r>
          </a:p>
          <a:p>
            <a:r>
              <a:rPr lang="es-ES_tradnl" sz="2400" dirty="0" smtClean="0"/>
              <a:t>Población es más grande que los datos </a:t>
            </a:r>
          </a:p>
          <a:p>
            <a:r>
              <a:rPr lang="es-ES_tradnl" sz="2400" dirty="0" smtClean="0"/>
              <a:t>Se supone que los datos observados son una muestra de una población más grande</a:t>
            </a:r>
          </a:p>
          <a:p>
            <a:pPr marL="0" indent="0">
              <a:buNone/>
            </a:pPr>
            <a:r>
              <a:rPr lang="es-ES_tradnl" sz="2400" dirty="0" smtClean="0"/>
              <a:t>Contrastar con las estadísticas descriptivas, que sólo resumen los datos (y suponen que los datos no pertenecen a una población más grande)</a:t>
            </a:r>
            <a:endParaRPr lang="es-ES_trad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481" y="277813"/>
            <a:ext cx="934629" cy="11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Supuestos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82980"/>
            <a:ext cx="8229600" cy="4530725"/>
          </a:xfrm>
        </p:spPr>
        <p:txBody>
          <a:bodyPr/>
          <a:lstStyle/>
          <a:p>
            <a:r>
              <a:rPr lang="es-AR" dirty="0" smtClean="0"/>
              <a:t>Independencia</a:t>
            </a:r>
          </a:p>
          <a:p>
            <a:r>
              <a:rPr lang="es-AR" dirty="0" err="1" smtClean="0"/>
              <a:t>Homocedasticidad</a:t>
            </a:r>
            <a:r>
              <a:rPr lang="es-AR" dirty="0" smtClean="0"/>
              <a:t> </a:t>
            </a:r>
          </a:p>
          <a:p>
            <a:r>
              <a:rPr lang="es-AR" dirty="0" smtClean="0"/>
              <a:t>Linealidad</a:t>
            </a:r>
          </a:p>
          <a:p>
            <a:r>
              <a:rPr lang="es-AR" dirty="0" smtClean="0"/>
              <a:t>Normalidad </a:t>
            </a:r>
          </a:p>
          <a:p>
            <a:pPr marL="0" indent="0">
              <a:buNone/>
            </a:pPr>
            <a:r>
              <a:rPr lang="es-AR" dirty="0" err="1" smtClean="0"/>
              <a:t>Zuur</a:t>
            </a:r>
            <a:r>
              <a:rPr lang="es-AR" dirty="0" smtClean="0"/>
              <a:t> et al. 2007 dice:</a:t>
            </a:r>
          </a:p>
          <a:p>
            <a:pPr marL="0" indent="0">
              <a:buNone/>
            </a:pPr>
            <a:r>
              <a:rPr lang="es-AR" sz="2400" i="1" dirty="0" smtClean="0"/>
              <a:t>“Gráficos estándares de validación de modelos son: (i) residuos vs. valores predichos para verificar homogeneidad, (ii) QQ-</a:t>
            </a:r>
            <a:r>
              <a:rPr lang="es-AR" sz="2400" i="1" dirty="0" err="1" smtClean="0"/>
              <a:t>plots</a:t>
            </a:r>
            <a:r>
              <a:rPr lang="es-AR" sz="2400" i="1" dirty="0" smtClean="0"/>
              <a:t> o histogramas de los residuos para normalidad, y (iii) residuos vs cada variable </a:t>
            </a:r>
            <a:r>
              <a:rPr lang="es-AR" sz="2400" i="1" dirty="0" err="1" smtClean="0"/>
              <a:t>predictora</a:t>
            </a:r>
            <a:r>
              <a:rPr lang="es-AR" sz="2400" i="1" dirty="0" smtClean="0"/>
              <a:t> para chequear independencia”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741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Supuesto - Independencia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400" dirty="0" smtClean="0"/>
              <a:t>Los errores tienen una relación entre ellos, en que errores que están cerca tienen valores similares comparado con los errores más lejanos</a:t>
            </a:r>
          </a:p>
          <a:p>
            <a:pPr marL="0" indent="0">
              <a:buNone/>
            </a:pPr>
            <a:r>
              <a:rPr lang="es-AR" sz="2400" dirty="0" smtClean="0"/>
              <a:t>Cuando tenemos observaciones en el tiempo…</a:t>
            </a:r>
          </a:p>
          <a:p>
            <a:r>
              <a:rPr lang="es-AR" sz="2400" dirty="0" smtClean="0"/>
              <a:t>Prueba </a:t>
            </a:r>
            <a:r>
              <a:rPr lang="es-AR" sz="2400" dirty="0" err="1" smtClean="0"/>
              <a:t>Durbin</a:t>
            </a:r>
            <a:r>
              <a:rPr lang="es-AR" sz="2400" dirty="0" smtClean="0"/>
              <a:t>-Watson es una estadística de prueba que se utiliza para detectar la presencia de auto correlación en los residuos</a:t>
            </a:r>
            <a:endParaRPr lang="es-AR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AR" sz="2400" dirty="0" smtClean="0">
                <a:solidFill>
                  <a:srgbClr val="000000"/>
                </a:solidFill>
              </a:rPr>
              <a:t>Otras pruebas incluyen gráficos de los residuos y…</a:t>
            </a:r>
          </a:p>
          <a:p>
            <a:pPr lvl="1"/>
            <a:r>
              <a:rPr lang="es-AR" dirty="0" smtClean="0"/>
              <a:t>variables de tiempo</a:t>
            </a:r>
          </a:p>
          <a:p>
            <a:pPr lvl="1"/>
            <a:r>
              <a:rPr lang="es-AR" dirty="0" smtClean="0"/>
              <a:t>variables espaciales </a:t>
            </a:r>
          </a:p>
          <a:p>
            <a:pPr lvl="1"/>
            <a:r>
              <a:rPr lang="es-AR" dirty="0" smtClean="0"/>
              <a:t>variables </a:t>
            </a:r>
            <a:r>
              <a:rPr lang="es-AR" dirty="0" err="1" smtClean="0"/>
              <a:t>predictoras</a:t>
            </a:r>
            <a:endParaRPr lang="es-A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Supuestos</a:t>
            </a:r>
            <a:r>
              <a:rPr lang="en-US" sz="3600" dirty="0" smtClean="0"/>
              <a:t> – </a:t>
            </a:r>
            <a:r>
              <a:rPr lang="en-US" sz="3600" dirty="0" err="1"/>
              <a:t>Homocedasticidad</a:t>
            </a:r>
            <a:r>
              <a:rPr lang="en-US" sz="3600" dirty="0" smtClean="0"/>
              <a:t> &amp; </a:t>
            </a:r>
            <a:r>
              <a:rPr lang="en-US" sz="3600" dirty="0" err="1" smtClean="0"/>
              <a:t>Linealidad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0" y="1648913"/>
            <a:ext cx="7716914" cy="4472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951125"/>
            <a:ext cx="7564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Un gráfico entre los residuales y los valores predichos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614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Supuestos - Normalidad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3" y="1749367"/>
            <a:ext cx="4764163" cy="3931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07" y="2258068"/>
            <a:ext cx="4262996" cy="3030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427" y="1183090"/>
            <a:ext cx="3404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 que </a:t>
            </a:r>
            <a:r>
              <a:rPr lang="en-US" sz="2400" dirty="0" err="1" smtClean="0"/>
              <a:t>queremos</a:t>
            </a:r>
            <a:r>
              <a:rPr lang="en-US" sz="2400" dirty="0" smtClean="0"/>
              <a:t>  </a:t>
            </a:r>
            <a:r>
              <a:rPr lang="en-US" sz="2400" dirty="0" err="1" smtClean="0"/>
              <a:t>investigar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62206" y="1271295"/>
            <a:ext cx="389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 que </a:t>
            </a:r>
            <a:r>
              <a:rPr lang="en-US" sz="2400" dirty="0" err="1" smtClean="0"/>
              <a:t>podemos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7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3752"/>
            <a:ext cx="8486148" cy="50371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mejorar</a:t>
            </a:r>
            <a:r>
              <a:rPr lang="en-US" dirty="0" smtClean="0"/>
              <a:t> los </a:t>
            </a:r>
            <a:r>
              <a:rPr lang="en-US" dirty="0" err="1" smtClean="0"/>
              <a:t>supuestos</a:t>
            </a:r>
            <a:r>
              <a:rPr lang="en-US" dirty="0" smtClean="0"/>
              <a:t> de </a:t>
            </a:r>
            <a:r>
              <a:rPr lang="en-US" dirty="0" err="1"/>
              <a:t>h</a:t>
            </a:r>
            <a:r>
              <a:rPr lang="en-US" dirty="0" err="1" smtClean="0"/>
              <a:t>omocedasticidad</a:t>
            </a:r>
            <a:r>
              <a:rPr lang="en-US" dirty="0" smtClean="0"/>
              <a:t>, </a:t>
            </a:r>
            <a:r>
              <a:rPr lang="en-US" dirty="0" err="1" smtClean="0"/>
              <a:t>linealidad</a:t>
            </a:r>
            <a:r>
              <a:rPr lang="en-US" dirty="0" smtClean="0"/>
              <a:t>, y </a:t>
            </a:r>
            <a:r>
              <a:rPr lang="en-US" dirty="0" err="1" smtClean="0"/>
              <a:t>normalidad</a:t>
            </a:r>
            <a:endParaRPr lang="en-US" dirty="0" smtClean="0"/>
          </a:p>
          <a:p>
            <a:r>
              <a:rPr lang="en-US" dirty="0" err="1" smtClean="0"/>
              <a:t>Logarítmica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Doble</a:t>
            </a:r>
            <a:r>
              <a:rPr lang="en-US" dirty="0" smtClean="0"/>
              <a:t> </a:t>
            </a:r>
            <a:r>
              <a:rPr lang="en-US" dirty="0" err="1" smtClean="0"/>
              <a:t>logarítmica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A menudo, </a:t>
            </a:r>
            <a:r>
              <a:rPr lang="en-US" dirty="0" err="1" smtClean="0"/>
              <a:t>añadimos</a:t>
            </a:r>
            <a:r>
              <a:rPr lang="en-US" dirty="0" smtClean="0"/>
              <a:t> 1 a Y, </a:t>
            </a:r>
            <a:r>
              <a:rPr lang="en-US" dirty="0" err="1" smtClean="0"/>
              <a:t>como</a:t>
            </a:r>
            <a:r>
              <a:rPr lang="en-US" dirty="0" smtClean="0"/>
              <a:t> log(Y+1) </a:t>
            </a:r>
            <a:r>
              <a:rPr lang="en-US" dirty="0" err="1" smtClean="0"/>
              <a:t>si</a:t>
            </a:r>
            <a:r>
              <a:rPr lang="en-US" dirty="0" smtClean="0"/>
              <a:t> los </a:t>
            </a:r>
            <a:r>
              <a:rPr lang="en-US" dirty="0" err="1" smtClean="0"/>
              <a:t>valores</a:t>
            </a:r>
            <a:r>
              <a:rPr lang="en-US" dirty="0" smtClean="0"/>
              <a:t> de Y </a:t>
            </a:r>
            <a:r>
              <a:rPr lang="en-US" dirty="0" err="1" smtClean="0"/>
              <a:t>contienen</a:t>
            </a:r>
            <a:r>
              <a:rPr lang="en-US" dirty="0" smtClean="0"/>
              <a:t>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94" y="2667567"/>
            <a:ext cx="3289652" cy="567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94" y="3770212"/>
            <a:ext cx="6627982" cy="6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ecología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i="1" dirty="0" smtClean="0"/>
              <a:t>“En ecología, los datos son raramente modelados adecuadamente por modelos de regresión lineal. Si lo son, tienes suerte”</a:t>
            </a:r>
          </a:p>
          <a:p>
            <a:pPr marL="0" indent="0">
              <a:buNone/>
            </a:pPr>
            <a:r>
              <a:rPr lang="es-AR" dirty="0" smtClean="0"/>
              <a:t>	- Zuur et al. 2009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Queremos mejorar sus herramientas para superar estas limitaciones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Normalidad – modelos lineares generalizados (miércoles)</a:t>
            </a:r>
          </a:p>
          <a:p>
            <a:r>
              <a:rPr lang="es-AR" dirty="0" err="1" smtClean="0"/>
              <a:t>Homocedasticidad</a:t>
            </a:r>
            <a:r>
              <a:rPr lang="es-AR" dirty="0" smtClean="0"/>
              <a:t> – modelos lineares con efectos aleatorios (jueves)</a:t>
            </a:r>
          </a:p>
          <a:p>
            <a:r>
              <a:rPr lang="es-AR" dirty="0" smtClean="0"/>
              <a:t>Linealidad – modelos GAM (viernes)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Pero, mañana (martes) vamos a enfocar en los modelos lineales para entender la estructura básica en 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75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por su attención!</a:t>
            </a:r>
            <a:endParaRPr lang="es-MX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Exploración de los modelos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316"/>
            <a:ext cx="8229600" cy="4530725"/>
          </a:xfrm>
        </p:spPr>
        <p:txBody>
          <a:bodyPr/>
          <a:lstStyle/>
          <a:p>
            <a:r>
              <a:rPr lang="es-AR" sz="2400" dirty="0" smtClean="0"/>
              <a:t>Simular los datos que tienen las relaciones importantes con las </a:t>
            </a:r>
            <a:r>
              <a:rPr lang="es-AR" sz="2400" dirty="0" err="1" smtClean="0"/>
              <a:t>covariables</a:t>
            </a:r>
            <a:r>
              <a:rPr lang="es-AR" sz="2400" dirty="0" smtClean="0"/>
              <a:t> y los parámetros conocidos</a:t>
            </a:r>
          </a:p>
          <a:p>
            <a:r>
              <a:rPr lang="es-AR" sz="2400" dirty="0" smtClean="0"/>
              <a:t>Construir el modelo estadístico que tiene las mismas relaciones</a:t>
            </a:r>
          </a:p>
          <a:p>
            <a:r>
              <a:rPr lang="es-AR" sz="2400" dirty="0" smtClean="0"/>
              <a:t>Estimar los parámetros del modelo y evaluar los valores con respecto de los valores conocidos</a:t>
            </a:r>
          </a:p>
          <a:p>
            <a:r>
              <a:rPr lang="es-AR" sz="2400" dirty="0" smtClean="0"/>
              <a:t>Investigar el comportamiento del modelo con los datos simulados</a:t>
            </a:r>
          </a:p>
          <a:p>
            <a:r>
              <a:rPr lang="es-AR" sz="2400" dirty="0" smtClean="0"/>
              <a:t>Usar el modelo estadístico con los datos de la muestra y investigar el comportamiento</a:t>
            </a:r>
          </a:p>
          <a:p>
            <a:r>
              <a:rPr lang="es-AR" sz="2400" dirty="0" smtClean="0"/>
              <a:t>Predecir nuevas muestras con el modelo (quizás en lugares que ya hayamos tomando muestras) </a:t>
            </a:r>
          </a:p>
          <a:p>
            <a:endParaRPr lang="es-AR" sz="2400" dirty="0" smtClean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64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Inferencia de los parámetros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084"/>
            <a:ext cx="8229600" cy="377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Aquí enfocamos en la inferencia </a:t>
            </a:r>
            <a:r>
              <a:rPr lang="es-AR" u="sng" dirty="0" smtClean="0"/>
              <a:t>paramétrica</a:t>
            </a:r>
          </a:p>
          <a:p>
            <a:r>
              <a:rPr lang="es-AR" dirty="0" smtClean="0"/>
              <a:t>Hacemos supuestos de la probabilidad de los datos y un modelo</a:t>
            </a:r>
          </a:p>
          <a:p>
            <a:r>
              <a:rPr lang="es-AR" dirty="0" smtClean="0"/>
              <a:t>Así que empecemos con un modelo de probabilidad para los datos que son una función de los parámetros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59" y="4466830"/>
            <a:ext cx="2982651" cy="159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1" y="4537394"/>
            <a:ext cx="1932780" cy="7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Inferencia clasica y bayesiana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_tradnl" smtClean="0"/>
              <a:t>La estimación de los parámetros</a:t>
            </a:r>
          </a:p>
        </p:txBody>
      </p:sp>
      <p:sp>
        <p:nvSpPr>
          <p:cNvPr id="2324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dirty="0" smtClean="0"/>
              <a:t>Antes de utilizar modelos estadísticos para describir la probabilidad de algunas observaciones, asumimos los valores de los parámetros.</a:t>
            </a:r>
          </a:p>
          <a:p>
            <a:r>
              <a:rPr lang="es-ES" sz="2800" dirty="0" smtClean="0"/>
              <a:t>Ahora vamos a utilizar los datos para estimar los valores de los parámetros más respaldados por los datos.</a:t>
            </a:r>
          </a:p>
          <a:p>
            <a:r>
              <a:rPr lang="es-ES" sz="2800" dirty="0" smtClean="0"/>
              <a:t>Suponemos un modelo</a:t>
            </a:r>
          </a:p>
          <a:p>
            <a:r>
              <a:rPr lang="es-ES" sz="2800" dirty="0" smtClean="0"/>
              <a:t>Usamos métodos para estimar los parámetros</a:t>
            </a:r>
          </a:p>
        </p:txBody>
      </p:sp>
    </p:spTree>
    <p:extLst>
      <p:ext uri="{BB962C8B-B14F-4D97-AF65-F5344CB8AC3E}">
        <p14:creationId xmlns:p14="http://schemas.microsoft.com/office/powerpoint/2010/main" val="12868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T</a:t>
            </a:r>
            <a:r>
              <a:rPr lang="es-ES_tradnl" sz="3600" dirty="0" smtClean="0"/>
              <a:t>ipos de </a:t>
            </a:r>
            <a:r>
              <a:rPr lang="es-ES_tradnl" sz="3600" dirty="0"/>
              <a:t>i</a:t>
            </a:r>
            <a:r>
              <a:rPr lang="es-ES_tradnl" sz="3600" dirty="0" smtClean="0"/>
              <a:t>nferencia </a:t>
            </a:r>
            <a:endParaRPr lang="es-ES_tradnl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76812"/>
            <a:ext cx="8229600" cy="4530725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s-ES_tradnl" sz="3000" dirty="0" smtClean="0"/>
              <a:t>Inferencia clásica o </a:t>
            </a:r>
            <a:r>
              <a:rPr lang="es-ES_tradnl" sz="3000" dirty="0" err="1" smtClean="0"/>
              <a:t>frecuentista</a:t>
            </a:r>
            <a:r>
              <a:rPr lang="es-ES_tradnl" sz="3000" dirty="0" smtClean="0"/>
              <a:t> - </a:t>
            </a:r>
            <a:r>
              <a:rPr lang="es-ES" sz="3000" dirty="0" smtClean="0"/>
              <a:t>Suponemos </a:t>
            </a:r>
            <a:r>
              <a:rPr lang="es-ES" sz="3000" dirty="0"/>
              <a:t>un modelo (por ejemplo, binomial</a:t>
            </a:r>
            <a:r>
              <a:rPr lang="es-ES" sz="3000" dirty="0" smtClean="0"/>
              <a:t>) para</a:t>
            </a:r>
            <a:r>
              <a:rPr lang="es-ES_tradnl" sz="3000" dirty="0" smtClean="0"/>
              <a:t> las observaciones y </a:t>
            </a:r>
            <a:r>
              <a:rPr lang="es-ES" sz="3000" dirty="0" smtClean="0"/>
              <a:t>seleccionamos </a:t>
            </a:r>
            <a:r>
              <a:rPr lang="es-ES" sz="3000" dirty="0"/>
              <a:t>los valores de los parámetros para maximizar la función de </a:t>
            </a:r>
            <a:r>
              <a:rPr lang="es-ES" sz="3000" dirty="0" smtClean="0"/>
              <a:t>verosimilitud</a:t>
            </a:r>
            <a:endParaRPr lang="es-ES_tradnl" dirty="0" smtClean="0"/>
          </a:p>
          <a:p>
            <a:r>
              <a:rPr lang="es-ES_tradnl" dirty="0" smtClean="0"/>
              <a:t>Inferencia Bayesiana </a:t>
            </a:r>
            <a:r>
              <a:rPr lang="es-ES_tradnl" dirty="0"/>
              <a:t>– </a:t>
            </a:r>
            <a:r>
              <a:rPr lang="es-ES_tradnl" dirty="0" smtClean="0"/>
              <a:t>combinamos </a:t>
            </a:r>
            <a:r>
              <a:rPr lang="es-ES_tradnl" dirty="0"/>
              <a:t>la </a:t>
            </a:r>
            <a:r>
              <a:rPr lang="es-ES_tradnl" dirty="0" smtClean="0"/>
              <a:t>información </a:t>
            </a:r>
            <a:r>
              <a:rPr lang="es-ES_tradnl" dirty="0"/>
              <a:t>a priori </a:t>
            </a:r>
            <a:r>
              <a:rPr lang="es-ES_tradnl" dirty="0" smtClean="0"/>
              <a:t>y </a:t>
            </a:r>
            <a:r>
              <a:rPr lang="es-ES_tradnl" dirty="0"/>
              <a:t>la </a:t>
            </a:r>
            <a:r>
              <a:rPr lang="es-ES_tradnl" dirty="0" smtClean="0"/>
              <a:t>información </a:t>
            </a:r>
            <a:r>
              <a:rPr lang="es-ES_tradnl" dirty="0" err="1" smtClean="0"/>
              <a:t>muestral</a:t>
            </a:r>
            <a:r>
              <a:rPr lang="es-ES_tradnl" dirty="0" smtClean="0"/>
              <a:t> (la verosimilitud) en </a:t>
            </a:r>
            <a:r>
              <a:rPr lang="es-ES_tradnl" dirty="0"/>
              <a:t>lo que se llama la </a:t>
            </a:r>
            <a:r>
              <a:rPr lang="es-ES_tradnl" dirty="0" smtClean="0"/>
              <a:t>distribución a posteriori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31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Inferencia clásica 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s-ES_tradnl" dirty="0" smtClean="0"/>
              <a:t>Observaci</a:t>
            </a:r>
            <a:r>
              <a:rPr lang="es-ES_tradnl" dirty="0"/>
              <a:t>o</a:t>
            </a:r>
            <a:r>
              <a:rPr lang="es-ES_tradnl" dirty="0" smtClean="0"/>
              <a:t>nes son variables aleatorias </a:t>
            </a:r>
            <a:r>
              <a:rPr lang="es-ES_tradnl" i="1" dirty="0" smtClean="0">
                <a:latin typeface="Times"/>
                <a:cs typeface="Times"/>
              </a:rPr>
              <a:t>Y</a:t>
            </a:r>
            <a:r>
              <a:rPr lang="es-ES_tradnl" dirty="0" smtClean="0"/>
              <a:t> con valores </a:t>
            </a:r>
            <a:r>
              <a:rPr lang="es-ES_tradnl" i="1" dirty="0" smtClean="0">
                <a:latin typeface="Times New Roman"/>
                <a:cs typeface="Times New Roman"/>
              </a:rPr>
              <a:t>y</a:t>
            </a:r>
            <a:r>
              <a:rPr lang="es-ES_tradnl" dirty="0" smtClean="0"/>
              <a:t> = (</a:t>
            </a:r>
            <a:r>
              <a:rPr lang="es-ES_tradnl" i="1" dirty="0" smtClean="0">
                <a:latin typeface="Times New Roman"/>
                <a:cs typeface="Times New Roman"/>
              </a:rPr>
              <a:t>y</a:t>
            </a:r>
            <a:r>
              <a:rPr lang="es-ES_tradnl" i="1" baseline="-25000" dirty="0" smtClean="0">
                <a:latin typeface="Times New Roman"/>
                <a:cs typeface="Times New Roman"/>
              </a:rPr>
              <a:t>1</a:t>
            </a:r>
            <a:r>
              <a:rPr lang="es-ES_tradnl" i="1" dirty="0" smtClean="0">
                <a:latin typeface="Times New Roman"/>
                <a:cs typeface="Times New Roman"/>
              </a:rPr>
              <a:t>, . . . , </a:t>
            </a:r>
            <a:r>
              <a:rPr lang="es-ES_tradnl" i="1" dirty="0" err="1" smtClean="0">
                <a:latin typeface="Times New Roman"/>
                <a:cs typeface="Times New Roman"/>
              </a:rPr>
              <a:t>y</a:t>
            </a:r>
            <a:r>
              <a:rPr lang="es-ES_tradnl" i="1" baseline="-25000" dirty="0" err="1" smtClean="0">
                <a:latin typeface="Times New Roman"/>
                <a:cs typeface="Times New Roman"/>
              </a:rPr>
              <a:t>n</a:t>
            </a:r>
            <a:r>
              <a:rPr lang="es-ES_tradnl" dirty="0" smtClean="0"/>
              <a:t>) </a:t>
            </a:r>
          </a:p>
          <a:p>
            <a:r>
              <a:rPr lang="es-ES_tradnl" dirty="0" smtClean="0"/>
              <a:t>Parámetros: </a:t>
            </a:r>
            <a:r>
              <a:rPr lang="es-ES_tradnl" i="1" dirty="0" err="1" smtClean="0">
                <a:latin typeface="Times New Roman"/>
                <a:cs typeface="Times New Roman"/>
              </a:rPr>
              <a:t>θ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La distribución conjunta </a:t>
            </a:r>
            <a:r>
              <a:rPr lang="es-ES_tradnl" i="1" dirty="0" smtClean="0">
                <a:latin typeface="Times New Roman"/>
                <a:cs typeface="Times New Roman"/>
              </a:rPr>
              <a:t>f</a:t>
            </a:r>
            <a:r>
              <a:rPr lang="es-ES_tradnl" dirty="0" smtClean="0">
                <a:latin typeface="Times New Roman"/>
                <a:cs typeface="Times New Roman"/>
              </a:rPr>
              <a:t>(</a:t>
            </a:r>
            <a:r>
              <a:rPr lang="es-ES_tradnl" b="1" dirty="0" err="1" smtClean="0">
                <a:latin typeface="Times New Roman"/>
                <a:cs typeface="Times New Roman"/>
              </a:rPr>
              <a:t>y</a:t>
            </a:r>
            <a:r>
              <a:rPr lang="es-ES_tradnl" dirty="0" err="1" smtClean="0">
                <a:latin typeface="Times New Roman"/>
                <a:cs typeface="Times New Roman"/>
              </a:rPr>
              <a:t>|</a:t>
            </a:r>
            <a:r>
              <a:rPr lang="es-ES_tradnl" i="1" dirty="0" err="1" smtClean="0">
                <a:latin typeface="Times New Roman"/>
                <a:cs typeface="Times New Roman"/>
              </a:rPr>
              <a:t>θ</a:t>
            </a:r>
            <a:r>
              <a:rPr lang="es-ES_tradnl" dirty="0" smtClean="0">
                <a:latin typeface="Times New Roman"/>
                <a:cs typeface="Times New Roman"/>
              </a:rPr>
              <a:t>)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86050" y="3317875"/>
          <a:ext cx="3175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4" name="Equation" r:id="rId3" imgW="1270000" imgH="368300" progId="Equation.3">
                  <p:embed/>
                </p:oleObj>
              </mc:Choice>
              <mc:Fallback>
                <p:oleObj name="Equation" r:id="rId3" imgW="12700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6050" y="3317875"/>
                        <a:ext cx="317500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9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14716</TotalTime>
  <Words>1144</Words>
  <Application>Microsoft Macintosh PowerPoint</Application>
  <PresentationFormat>On-screen Show (4:3)</PresentationFormat>
  <Paragraphs>280</Paragraphs>
  <Slides>37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Garamond</vt:lpstr>
      <vt:lpstr>ＭＳ Ｐゴシック</vt:lpstr>
      <vt:lpstr>Times</vt:lpstr>
      <vt:lpstr>Times New Roman</vt:lpstr>
      <vt:lpstr>Wingdings</vt:lpstr>
      <vt:lpstr>Arial</vt:lpstr>
      <vt:lpstr>BlueEdge</vt:lpstr>
      <vt:lpstr>Equation</vt:lpstr>
      <vt:lpstr>Inferencia y verosimilitud 8 de enero 2018</vt:lpstr>
      <vt:lpstr>Temas</vt:lpstr>
      <vt:lpstr>Inferencia Estadística</vt:lpstr>
      <vt:lpstr>Exploración de los modelos</vt:lpstr>
      <vt:lpstr>Inferencia de los parámetros</vt:lpstr>
      <vt:lpstr>Inferencia clasica y bayesiana</vt:lpstr>
      <vt:lpstr>La estimación de los parámetros</vt:lpstr>
      <vt:lpstr>Tipos de inferencia </vt:lpstr>
      <vt:lpstr>Inferencia clásica </vt:lpstr>
      <vt:lpstr>Método de máxima verosimilitud  </vt:lpstr>
      <vt:lpstr>Intervalos de confianza</vt:lpstr>
      <vt:lpstr>Calcular el error estándar</vt:lpstr>
      <vt:lpstr>Inferencia Bayesiana</vt:lpstr>
      <vt:lpstr>Análisis bayesiano</vt:lpstr>
      <vt:lpstr>El proceso de inferencia</vt:lpstr>
      <vt:lpstr>El proceso de inferencia</vt:lpstr>
      <vt:lpstr>El proceso de inferencia</vt:lpstr>
      <vt:lpstr>El proceso de inferencia</vt:lpstr>
      <vt:lpstr>El proceso de inferencia</vt:lpstr>
      <vt:lpstr>El proceso de inferencia</vt:lpstr>
      <vt:lpstr>Un Ejemplo</vt:lpstr>
      <vt:lpstr>Ejemplo - dos poblaciones</vt:lpstr>
      <vt:lpstr>Dos poblaciones</vt:lpstr>
      <vt:lpstr>Dos poblaciones</vt:lpstr>
      <vt:lpstr>Dos poblaciones</vt:lpstr>
      <vt:lpstr>Análisis de los datos</vt:lpstr>
      <vt:lpstr>Los datos</vt:lpstr>
      <vt:lpstr>Los modelos</vt:lpstr>
      <vt:lpstr>Los resultados</vt:lpstr>
      <vt:lpstr>Supuestos</vt:lpstr>
      <vt:lpstr>Supuesto - Independencia</vt:lpstr>
      <vt:lpstr>Supuestos – Homocedasticidad &amp; Linealidad</vt:lpstr>
      <vt:lpstr>Supuestos - Normalidad</vt:lpstr>
      <vt:lpstr>Transformación</vt:lpstr>
      <vt:lpstr>El problema con los datos de ecología</vt:lpstr>
      <vt:lpstr>Queremos mejorar sus herramientas para superar estas limitaciones</vt:lpstr>
      <vt:lpstr>Gracias por su attención!</vt:lpstr>
    </vt:vector>
  </TitlesOfParts>
  <Company>QEDA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noble</dc:creator>
  <cp:lastModifiedBy>ALBERT N. HENDRIX</cp:lastModifiedBy>
  <cp:revision>165</cp:revision>
  <dcterms:created xsi:type="dcterms:W3CDTF">2016-01-06T01:15:41Z</dcterms:created>
  <dcterms:modified xsi:type="dcterms:W3CDTF">2018-01-08T14:38:21Z</dcterms:modified>
</cp:coreProperties>
</file>