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7"/>
  </p:notesMasterIdLst>
  <p:sldIdLst>
    <p:sldId id="408" r:id="rId2"/>
    <p:sldId id="359" r:id="rId3"/>
    <p:sldId id="371" r:id="rId4"/>
    <p:sldId id="274" r:id="rId5"/>
    <p:sldId id="273" r:id="rId6"/>
    <p:sldId id="275" r:id="rId7"/>
    <p:sldId id="284" r:id="rId8"/>
    <p:sldId id="415" r:id="rId9"/>
    <p:sldId id="314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409" r:id="rId18"/>
    <p:sldId id="417" r:id="rId19"/>
    <p:sldId id="305" r:id="rId20"/>
    <p:sldId id="410" r:id="rId21"/>
    <p:sldId id="318" r:id="rId22"/>
    <p:sldId id="418" r:id="rId23"/>
    <p:sldId id="319" r:id="rId24"/>
    <p:sldId id="399" r:id="rId25"/>
    <p:sldId id="416" r:id="rId26"/>
    <p:sldId id="407" r:id="rId27"/>
    <p:sldId id="361" r:id="rId28"/>
    <p:sldId id="368" r:id="rId29"/>
    <p:sldId id="379" r:id="rId30"/>
    <p:sldId id="378" r:id="rId31"/>
    <p:sldId id="380" r:id="rId32"/>
    <p:sldId id="381" r:id="rId33"/>
    <p:sldId id="411" r:id="rId34"/>
    <p:sldId id="412" r:id="rId35"/>
    <p:sldId id="404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1" autoAdjust="0"/>
    <p:restoredTop sz="50000" autoAdjust="0"/>
  </p:normalViewPr>
  <p:slideViewPr>
    <p:cSldViewPr snapToGrid="0" snapToObjects="1">
      <p:cViewPr>
        <p:scale>
          <a:sx n="83" d="100"/>
          <a:sy n="83" d="100"/>
        </p:scale>
        <p:origin x="1576" y="-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93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4" Type="http://schemas.openxmlformats.org/officeDocument/2006/relationships/image" Target="../media/image11.emf"/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10D71-68B7-B645-A20D-2BC2A64AB4DB}" type="datetimeFigureOut">
              <a:rPr lang="en-US" smtClean="0"/>
              <a:t>1/8/18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7DAC0-A5DF-FB43-9BA2-42E0644B2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91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49" tIns="0" rIns="19049" bIns="0" anchor="b"/>
          <a:lstStyle/>
          <a:p>
            <a:pPr algn="r" defTabSz="914437"/>
            <a:r>
              <a:rPr lang="en-US" sz="1000" i="1">
                <a:latin typeface="Times New Roman" charset="0"/>
              </a:rPr>
              <a:t>44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87047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49" tIns="0" rIns="19049" bIns="0" anchor="b"/>
          <a:lstStyle/>
          <a:p>
            <a:pPr algn="r" defTabSz="914437"/>
            <a:r>
              <a:rPr lang="en-US" sz="1000" i="1">
                <a:latin typeface="Times New Roman" charset="0"/>
              </a:rPr>
              <a:t>45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89095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49" tIns="0" rIns="19049" bIns="0" anchor="b"/>
          <a:lstStyle/>
          <a:p>
            <a:pPr algn="r" defTabSz="914437"/>
            <a:r>
              <a:rPr lang="en-US" sz="1000" i="1">
                <a:latin typeface="Times New Roman" charset="0"/>
              </a:rPr>
              <a:t>49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7287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49" tIns="0" rIns="19049" bIns="0" anchor="b"/>
          <a:lstStyle/>
          <a:p>
            <a:pPr algn="r" defTabSz="914437"/>
            <a:r>
              <a:rPr lang="en-US" sz="1000" i="1">
                <a:latin typeface="Times New Roman" charset="0"/>
              </a:rPr>
              <a:t>50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9335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49" tIns="0" rIns="19049" bIns="0" anchor="b"/>
          <a:lstStyle/>
          <a:p>
            <a:pPr algn="r" defTabSz="914437"/>
            <a:r>
              <a:rPr lang="en-US" sz="1000" i="1">
                <a:latin typeface="Times New Roman" charset="0"/>
              </a:rPr>
              <a:t>35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271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741601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49" tIns="0" rIns="19049" bIns="0" anchor="b"/>
          <a:lstStyle/>
          <a:p>
            <a:pPr algn="r" defTabSz="914437"/>
            <a:r>
              <a:rPr lang="en-US" sz="1000" i="1">
                <a:latin typeface="Times New Roman" charset="0"/>
              </a:rPr>
              <a:t>52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0343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49" tIns="0" rIns="19049" bIns="0" anchor="b"/>
          <a:lstStyle/>
          <a:p>
            <a:pPr algn="r" defTabSz="914437"/>
            <a:r>
              <a:rPr lang="en-US" sz="1000" i="1">
                <a:latin typeface="Times New Roman" charset="0"/>
              </a:rPr>
              <a:t>36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475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96792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49" tIns="0" rIns="19049" bIns="0" anchor="b"/>
          <a:lstStyle/>
          <a:p>
            <a:pPr algn="r" defTabSz="914437"/>
            <a:r>
              <a:rPr lang="en-US" sz="1000" i="1">
                <a:latin typeface="Times New Roman" charset="0"/>
              </a:rPr>
              <a:t>24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This teleology is based on the number of explanatory variables &amp; nature of relationship between X &amp; Y.</a:t>
            </a:r>
          </a:p>
        </p:txBody>
      </p:sp>
      <p:sp>
        <p:nvSpPr>
          <p:cNvPr id="5223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73277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71B0FF-5695-0741-B48E-EB5F10A96CB8}" type="slidenum">
              <a:rPr lang="es-ES"/>
              <a:pPr/>
              <a:t>26</a:t>
            </a:fld>
            <a:endParaRPr lang="es-E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63</a:t>
            </a:r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3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398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739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68</a:t>
            </a: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0583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68</a:t>
            </a: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0583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2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68</a:t>
            </a: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0583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49" tIns="0" rIns="19049" bIns="0" anchor="b"/>
          <a:lstStyle/>
          <a:p>
            <a:pPr algn="r" defTabSz="914437"/>
            <a:r>
              <a:rPr lang="en-US" sz="1000" i="1">
                <a:latin typeface="Times New Roman" charset="0"/>
              </a:rPr>
              <a:t>17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7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49" tIns="0" rIns="19049" bIns="0" anchor="b"/>
          <a:lstStyle/>
          <a:p>
            <a:pPr algn="r" defTabSz="914437"/>
            <a:r>
              <a:rPr lang="en-US" sz="1000" i="1">
                <a:latin typeface="Times New Roman" charset="0"/>
              </a:rPr>
              <a:t>24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This teleology is based on the number of explanatory variables &amp; nature of relationship between X &amp; Y.</a:t>
            </a:r>
          </a:p>
        </p:txBody>
      </p:sp>
      <p:sp>
        <p:nvSpPr>
          <p:cNvPr id="5223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49" tIns="0" rIns="19049" bIns="0" anchor="b"/>
          <a:lstStyle/>
          <a:p>
            <a:pPr algn="r" defTabSz="914437"/>
            <a:r>
              <a:rPr lang="en-US" sz="1000" i="1">
                <a:latin typeface="Times New Roman" charset="0"/>
              </a:rPr>
              <a:t>24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This teleology is based on the number of explanatory variables &amp; nature of relationship between X &amp; Y.</a:t>
            </a:r>
          </a:p>
        </p:txBody>
      </p:sp>
      <p:sp>
        <p:nvSpPr>
          <p:cNvPr id="5223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761179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71B0FF-5695-0741-B48E-EB5F10A96CB8}" type="slidenum">
              <a:rPr lang="es-ES"/>
              <a:pPr/>
              <a:t>9</a:t>
            </a:fld>
            <a:endParaRPr lang="es-E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808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49" tIns="0" rIns="19049" bIns="0" anchor="b"/>
          <a:lstStyle/>
          <a:p>
            <a:pPr algn="r" defTabSz="914437"/>
            <a:r>
              <a:rPr lang="en-US" sz="1000" i="1">
                <a:latin typeface="Times New Roman" charset="0"/>
              </a:rPr>
              <a:t>42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8295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885579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885579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49" tIns="0" rIns="19049" bIns="0" anchor="b"/>
          <a:lstStyle/>
          <a:p>
            <a:pPr algn="r" defTabSz="914437"/>
            <a:r>
              <a:rPr lang="en-US" sz="1000" i="1">
                <a:latin typeface="Times New Roman" charset="0"/>
              </a:rPr>
              <a:t>43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1" y="8686489"/>
            <a:ext cx="2972421" cy="4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1" y="0"/>
            <a:ext cx="2972421" cy="45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730" tIns="44865" rIns="89730" bIns="44865" anchor="ctr"/>
          <a:lstStyle/>
          <a:p>
            <a:endParaRPr lang="en-US"/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8499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BE008E-DA80-B940-898B-76D15F042EC1}" type="datetimeFigureOut">
              <a:rPr lang="en-US" smtClean="0"/>
              <a:t>1/8/18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62EE3-2BBD-284F-978A-4CB4F6BF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E008E-DA80-B940-898B-76D15F042EC1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62EE3-2BBD-284F-978A-4CB4F6BF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E008E-DA80-B940-898B-76D15F042EC1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62EE3-2BBD-284F-978A-4CB4F6BF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E008E-DA80-B940-898B-76D15F042EC1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62EE3-2BBD-284F-978A-4CB4F6BF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E008E-DA80-B940-898B-76D15F042EC1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62EE3-2BBD-284F-978A-4CB4F6BF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E008E-DA80-B940-898B-76D15F042EC1}" type="datetimeFigureOut">
              <a:rPr lang="en-US" smtClean="0"/>
              <a:t>1/8/18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62EE3-2BBD-284F-978A-4CB4F6BF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E008E-DA80-B940-898B-76D15F042EC1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62EE3-2BBD-284F-978A-4CB4F6BF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E008E-DA80-B940-898B-76D15F042EC1}" type="datetimeFigureOut">
              <a:rPr lang="en-US" smtClean="0"/>
              <a:t>1/8/18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62EE3-2BBD-284F-978A-4CB4F6BF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EPI 809/Spring 2008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6C5D69A-6E7F-4143-9F2A-348494CC80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9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E008E-DA80-B940-898B-76D15F042EC1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62EE3-2BBD-284F-978A-4CB4F6BF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E008E-DA80-B940-898B-76D15F042EC1}" type="datetimeFigureOut">
              <a:rPr lang="en-US" smtClean="0"/>
              <a:t>1/8/18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62EE3-2BBD-284F-978A-4CB4F6BF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E008E-DA80-B940-898B-76D15F042EC1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62EE3-2BBD-284F-978A-4CB4F6BF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E008E-DA80-B940-898B-76D15F042EC1}" type="datetimeFigureOut">
              <a:rPr lang="en-US" smtClean="0"/>
              <a:t>1/8/18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62EE3-2BBD-284F-978A-4CB4F6BF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E008E-DA80-B940-898B-76D15F042EC1}" type="datetimeFigureOut">
              <a:rPr lang="en-US" smtClean="0"/>
              <a:t>1/8/18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62EE3-2BBD-284F-978A-4CB4F6BF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E008E-DA80-B940-898B-76D15F042EC1}" type="datetimeFigureOut">
              <a:rPr lang="en-US" smtClean="0"/>
              <a:t>1/8/18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62EE3-2BBD-284F-978A-4CB4F6BF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E008E-DA80-B940-898B-76D15F042EC1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62EE3-2BBD-284F-978A-4CB4F6BF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BE008E-DA80-B940-898B-76D15F042EC1}" type="datetimeFigureOut">
              <a:rPr lang="en-US" smtClean="0"/>
              <a:t>1/8/18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62EE3-2BBD-284F-978A-4CB4F6BF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91BE008E-DA80-B940-898B-76D15F042EC1}" type="datetimeFigureOut">
              <a:rPr lang="en-US" smtClean="0"/>
              <a:t>1/8/18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82662EE3-2BBD-284F-978A-4CB4F6BF3E5D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0" r:id="rId1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6" Type="http://schemas.openxmlformats.org/officeDocument/2006/relationships/image" Target="../media/image3.emf"/><Relationship Id="rId7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9.w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10.wmf"/><Relationship Id="rId10" Type="http://schemas.openxmlformats.org/officeDocument/2006/relationships/oleObject" Target="../embeddings/oleObject9.bin"/><Relationship Id="rId11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3.w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tif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tif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7890" y="1382889"/>
            <a:ext cx="8184444" cy="1752600"/>
          </a:xfrm>
        </p:spPr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Modelos</a:t>
            </a:r>
            <a:r>
              <a:rPr lang="en-US" smtClean="0">
                <a:solidFill>
                  <a:srgbClr val="002060"/>
                </a:solidFill>
              </a:rPr>
              <a:t> </a:t>
            </a:r>
            <a:r>
              <a:rPr lang="en-US" err="1" smtClean="0">
                <a:solidFill>
                  <a:srgbClr val="002060"/>
                </a:solidFill>
              </a:rPr>
              <a:t>lineales</a:t>
            </a:r>
            <a:r>
              <a:rPr lang="en-US" sz="2800" smtClean="0">
                <a:solidFill>
                  <a:srgbClr val="002060"/>
                </a:solidFill>
              </a:rPr>
              <a:t/>
            </a:r>
            <a:br>
              <a:rPr lang="en-US" sz="2800" smtClean="0">
                <a:solidFill>
                  <a:srgbClr val="002060"/>
                </a:solidFill>
              </a:rPr>
            </a:br>
            <a:r>
              <a:rPr lang="en-US" sz="3200" smtClean="0">
                <a:solidFill>
                  <a:srgbClr val="002060"/>
                </a:solidFill>
              </a:rPr>
              <a:t>9 </a:t>
            </a:r>
            <a:r>
              <a:rPr lang="en-US" sz="3200" err="1" smtClean="0">
                <a:solidFill>
                  <a:srgbClr val="002060"/>
                </a:solidFill>
              </a:rPr>
              <a:t>enero</a:t>
            </a:r>
            <a:r>
              <a:rPr lang="en-US" sz="3200" smtClean="0">
                <a:solidFill>
                  <a:srgbClr val="002060"/>
                </a:solidFill>
              </a:rPr>
              <a:t> 2018</a:t>
            </a:r>
            <a:r>
              <a:rPr lang="en-US" sz="2800">
                <a:solidFill>
                  <a:srgbClr val="0000FF"/>
                </a:solidFill>
              </a:rPr>
              <a:t/>
            </a:r>
            <a:br>
              <a:rPr lang="en-US" sz="2800">
                <a:solidFill>
                  <a:srgbClr val="0000FF"/>
                </a:solidFill>
              </a:rPr>
            </a:br>
            <a:endParaRPr lang="en-US" sz="2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Extensión de modelos lineares con 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8-12 de </a:t>
            </a:r>
            <a:r>
              <a:rPr lang="en-US" dirty="0" err="1"/>
              <a:t>enero</a:t>
            </a:r>
            <a:r>
              <a:rPr lang="en-US" dirty="0"/>
              <a:t> 2017</a:t>
            </a:r>
          </a:p>
          <a:p>
            <a:r>
              <a:rPr lang="en-US" dirty="0"/>
              <a:t>UCEC, Concepción, Chile</a:t>
            </a:r>
          </a:p>
          <a:p>
            <a:r>
              <a:rPr lang="en-US" dirty="0"/>
              <a:t>Dr. Noble Hendrix &amp; Dr. Cole </a:t>
            </a:r>
            <a:r>
              <a:rPr lang="en-US" dirty="0" err="1" smtClean="0"/>
              <a:t>Monnahan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21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08" name="Rectangle 36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 smtClean="0"/>
              <a:t>Una </a:t>
            </a:r>
            <a:r>
              <a:rPr lang="en-US" dirty="0" err="1" smtClean="0"/>
              <a:t>figura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r>
              <a:rPr lang="en-US" dirty="0" smtClean="0"/>
              <a:t> y de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79909" name="Rectangle 37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pares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i="1" baseline="-25000" dirty="0"/>
              <a:t>i</a:t>
            </a:r>
            <a:r>
              <a:rPr lang="en-US" dirty="0" smtClean="0"/>
              <a:t>)</a:t>
            </a:r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1787525" y="3235325"/>
            <a:ext cx="5657850" cy="2911475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  <a:alpha val="74998"/>
              </a:schemeClr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Line 3"/>
          <p:cNvSpPr>
            <a:spLocks noChangeShapeType="1"/>
          </p:cNvSpPr>
          <p:nvPr/>
        </p:nvSpPr>
        <p:spPr bwMode="auto">
          <a:xfrm>
            <a:off x="2571750" y="3894138"/>
            <a:ext cx="0" cy="137795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6" name="Line 4"/>
          <p:cNvSpPr>
            <a:spLocks noChangeShapeType="1"/>
          </p:cNvSpPr>
          <p:nvPr/>
        </p:nvSpPr>
        <p:spPr bwMode="auto">
          <a:xfrm>
            <a:off x="2474913" y="5284788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2474913" y="4818063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Line 6"/>
          <p:cNvSpPr>
            <a:spLocks noChangeShapeType="1"/>
          </p:cNvSpPr>
          <p:nvPr/>
        </p:nvSpPr>
        <p:spPr bwMode="auto">
          <a:xfrm>
            <a:off x="2474913" y="4348163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Line 7"/>
          <p:cNvSpPr>
            <a:spLocks noChangeShapeType="1"/>
          </p:cNvSpPr>
          <p:nvPr/>
        </p:nvSpPr>
        <p:spPr bwMode="auto">
          <a:xfrm>
            <a:off x="2474913" y="3881438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Line 8"/>
          <p:cNvSpPr>
            <a:spLocks noChangeShapeType="1"/>
          </p:cNvSpPr>
          <p:nvPr/>
        </p:nvSpPr>
        <p:spPr bwMode="auto">
          <a:xfrm>
            <a:off x="2584450" y="5284788"/>
            <a:ext cx="44354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Line 9"/>
          <p:cNvSpPr>
            <a:spLocks noChangeShapeType="1"/>
          </p:cNvSpPr>
          <p:nvPr/>
        </p:nvSpPr>
        <p:spPr bwMode="auto">
          <a:xfrm flipV="1">
            <a:off x="2571750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Line 10"/>
          <p:cNvSpPr>
            <a:spLocks noChangeShapeType="1"/>
          </p:cNvSpPr>
          <p:nvPr/>
        </p:nvSpPr>
        <p:spPr bwMode="auto">
          <a:xfrm flipV="1">
            <a:off x="3317875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Line 11"/>
          <p:cNvSpPr>
            <a:spLocks noChangeShapeType="1"/>
          </p:cNvSpPr>
          <p:nvPr/>
        </p:nvSpPr>
        <p:spPr bwMode="auto">
          <a:xfrm flipV="1">
            <a:off x="4057650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Line 12"/>
          <p:cNvSpPr>
            <a:spLocks noChangeShapeType="1"/>
          </p:cNvSpPr>
          <p:nvPr/>
        </p:nvSpPr>
        <p:spPr bwMode="auto">
          <a:xfrm flipV="1">
            <a:off x="4802188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Line 13"/>
          <p:cNvSpPr>
            <a:spLocks noChangeShapeType="1"/>
          </p:cNvSpPr>
          <p:nvPr/>
        </p:nvSpPr>
        <p:spPr bwMode="auto">
          <a:xfrm flipV="1">
            <a:off x="5548313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 flipV="1">
            <a:off x="6288088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Line 15"/>
          <p:cNvSpPr>
            <a:spLocks noChangeShapeType="1"/>
          </p:cNvSpPr>
          <p:nvPr/>
        </p:nvSpPr>
        <p:spPr bwMode="auto">
          <a:xfrm flipV="1">
            <a:off x="7032625" y="5189538"/>
            <a:ext cx="0" cy="1905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Line 16"/>
          <p:cNvSpPr>
            <a:spLocks noChangeShapeType="1"/>
          </p:cNvSpPr>
          <p:nvPr/>
        </p:nvSpPr>
        <p:spPr bwMode="auto">
          <a:xfrm flipV="1">
            <a:off x="2571750" y="5162550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Line 17"/>
          <p:cNvSpPr>
            <a:spLocks noChangeShapeType="1"/>
          </p:cNvSpPr>
          <p:nvPr/>
        </p:nvSpPr>
        <p:spPr bwMode="auto">
          <a:xfrm flipV="1">
            <a:off x="4057650" y="5162550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Line 18"/>
          <p:cNvSpPr>
            <a:spLocks noChangeShapeType="1"/>
          </p:cNvSpPr>
          <p:nvPr/>
        </p:nvSpPr>
        <p:spPr bwMode="auto">
          <a:xfrm flipV="1">
            <a:off x="5548313" y="5162550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Line 19"/>
          <p:cNvSpPr>
            <a:spLocks noChangeShapeType="1"/>
          </p:cNvSpPr>
          <p:nvPr/>
        </p:nvSpPr>
        <p:spPr bwMode="auto">
          <a:xfrm flipV="1">
            <a:off x="7032625" y="5162550"/>
            <a:ext cx="0" cy="244475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208588" y="4775200"/>
            <a:ext cx="74612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62463" y="5008563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Oval 22"/>
          <p:cNvSpPr>
            <a:spLocks noChangeArrowheads="1"/>
          </p:cNvSpPr>
          <p:nvPr/>
        </p:nvSpPr>
        <p:spPr bwMode="auto">
          <a:xfrm>
            <a:off x="3421063" y="4725988"/>
            <a:ext cx="76200" cy="74612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Oval 23"/>
          <p:cNvSpPr>
            <a:spLocks noChangeArrowheads="1"/>
          </p:cNvSpPr>
          <p:nvPr/>
        </p:nvSpPr>
        <p:spPr bwMode="auto">
          <a:xfrm>
            <a:off x="5505450" y="3884613"/>
            <a:ext cx="74613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6" name="Oval 24"/>
          <p:cNvSpPr>
            <a:spLocks noChangeArrowheads="1"/>
          </p:cNvSpPr>
          <p:nvPr/>
        </p:nvSpPr>
        <p:spPr bwMode="auto">
          <a:xfrm>
            <a:off x="6245225" y="3838575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7" name="Oval 25"/>
          <p:cNvSpPr>
            <a:spLocks noChangeArrowheads="1"/>
          </p:cNvSpPr>
          <p:nvPr/>
        </p:nvSpPr>
        <p:spPr bwMode="auto">
          <a:xfrm>
            <a:off x="4014788" y="4305300"/>
            <a:ext cx="76200" cy="74613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8" name="Rectangle 26"/>
          <p:cNvSpPr>
            <a:spLocks noChangeArrowheads="1"/>
          </p:cNvSpPr>
          <p:nvPr/>
        </p:nvSpPr>
        <p:spPr bwMode="auto">
          <a:xfrm>
            <a:off x="2020888" y="5045075"/>
            <a:ext cx="3714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9899" name="Rectangle 27"/>
          <p:cNvSpPr>
            <a:spLocks noChangeArrowheads="1"/>
          </p:cNvSpPr>
          <p:nvPr/>
        </p:nvSpPr>
        <p:spPr bwMode="auto">
          <a:xfrm>
            <a:off x="1828800" y="4579938"/>
            <a:ext cx="56197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79900" name="Rectangle 28"/>
          <p:cNvSpPr>
            <a:spLocks noChangeArrowheads="1"/>
          </p:cNvSpPr>
          <p:nvPr/>
        </p:nvSpPr>
        <p:spPr bwMode="auto">
          <a:xfrm>
            <a:off x="1828800" y="4108450"/>
            <a:ext cx="5619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79901" name="Rectangle 29"/>
          <p:cNvSpPr>
            <a:spLocks noChangeArrowheads="1"/>
          </p:cNvSpPr>
          <p:nvPr/>
        </p:nvSpPr>
        <p:spPr bwMode="auto">
          <a:xfrm>
            <a:off x="1828800" y="3641725"/>
            <a:ext cx="5619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60</a:t>
            </a:r>
          </a:p>
        </p:txBody>
      </p:sp>
      <p:sp>
        <p:nvSpPr>
          <p:cNvPr id="79902" name="Rectangle 30"/>
          <p:cNvSpPr>
            <a:spLocks noChangeArrowheads="1"/>
          </p:cNvSpPr>
          <p:nvPr/>
        </p:nvSpPr>
        <p:spPr bwMode="auto">
          <a:xfrm>
            <a:off x="2386013" y="5561013"/>
            <a:ext cx="37147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9903" name="Rectangle 31"/>
          <p:cNvSpPr>
            <a:spLocks noChangeArrowheads="1"/>
          </p:cNvSpPr>
          <p:nvPr/>
        </p:nvSpPr>
        <p:spPr bwMode="auto">
          <a:xfrm>
            <a:off x="3775075" y="5561013"/>
            <a:ext cx="56197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79904" name="Rectangle 32"/>
          <p:cNvSpPr>
            <a:spLocks noChangeArrowheads="1"/>
          </p:cNvSpPr>
          <p:nvPr/>
        </p:nvSpPr>
        <p:spPr bwMode="auto">
          <a:xfrm>
            <a:off x="5265738" y="5561013"/>
            <a:ext cx="56197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79905" name="Rectangle 33"/>
          <p:cNvSpPr>
            <a:spLocks noChangeArrowheads="1"/>
          </p:cNvSpPr>
          <p:nvPr/>
        </p:nvSpPr>
        <p:spPr bwMode="auto">
          <a:xfrm>
            <a:off x="6751638" y="5561013"/>
            <a:ext cx="56197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60</a:t>
            </a:r>
          </a:p>
        </p:txBody>
      </p:sp>
      <p:sp>
        <p:nvSpPr>
          <p:cNvPr id="79906" name="Rectangle 34"/>
          <p:cNvSpPr>
            <a:spLocks noChangeArrowheads="1"/>
          </p:cNvSpPr>
          <p:nvPr/>
        </p:nvSpPr>
        <p:spPr bwMode="auto">
          <a:xfrm>
            <a:off x="7056438" y="5054600"/>
            <a:ext cx="4095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79907" name="Rectangle 35"/>
          <p:cNvSpPr>
            <a:spLocks noChangeArrowheads="1"/>
          </p:cNvSpPr>
          <p:nvPr/>
        </p:nvSpPr>
        <p:spPr bwMode="auto">
          <a:xfrm>
            <a:off x="2381250" y="3349625"/>
            <a:ext cx="40957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79910" name="Oval 38"/>
          <p:cNvSpPr>
            <a:spLocks noChangeArrowheads="1"/>
          </p:cNvSpPr>
          <p:nvPr/>
        </p:nvSpPr>
        <p:spPr bwMode="auto">
          <a:xfrm>
            <a:off x="4349750" y="4956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11" name="Oval 39"/>
          <p:cNvSpPr>
            <a:spLocks noChangeArrowheads="1"/>
          </p:cNvSpPr>
          <p:nvPr/>
        </p:nvSpPr>
        <p:spPr bwMode="auto">
          <a:xfrm>
            <a:off x="6178550" y="37369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12" name="Oval 40"/>
          <p:cNvSpPr>
            <a:spLocks noChangeArrowheads="1"/>
          </p:cNvSpPr>
          <p:nvPr/>
        </p:nvSpPr>
        <p:spPr bwMode="auto">
          <a:xfrm>
            <a:off x="3968750" y="4270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13" name="Oval 41"/>
          <p:cNvSpPr>
            <a:spLocks noChangeArrowheads="1"/>
          </p:cNvSpPr>
          <p:nvPr/>
        </p:nvSpPr>
        <p:spPr bwMode="auto">
          <a:xfrm>
            <a:off x="5416550" y="3813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14" name="Oval 42"/>
          <p:cNvSpPr>
            <a:spLocks noChangeArrowheads="1"/>
          </p:cNvSpPr>
          <p:nvPr/>
        </p:nvSpPr>
        <p:spPr bwMode="auto">
          <a:xfrm>
            <a:off x="5111750" y="47275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15" name="Oval 43"/>
          <p:cNvSpPr>
            <a:spLocks noChangeArrowheads="1"/>
          </p:cNvSpPr>
          <p:nvPr/>
        </p:nvSpPr>
        <p:spPr bwMode="auto">
          <a:xfrm>
            <a:off x="3359150" y="4651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81562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Grp="1" noChangeArrowheads="1"/>
          </p:cNvSpPr>
          <p:nvPr>
            <p:ph type="title"/>
          </p:nvPr>
        </p:nvSpPr>
        <p:spPr>
          <a:xfrm>
            <a:off x="425450" y="214313"/>
            <a:ext cx="7086600" cy="11239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s-AR" dirty="0" smtClean="0"/>
              <a:t>Desafío</a:t>
            </a:r>
            <a:endParaRPr lang="es-AR" dirty="0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685800" y="1676400"/>
            <a:ext cx="7826375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es-ES_tradnl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¿Cómo dibujamos una línea entre los datos? </a:t>
            </a:r>
            <a:endParaRPr lang="es-ES_tradnl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1787525" y="3235325"/>
            <a:ext cx="5657850" cy="2911475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  <a:alpha val="74998"/>
              </a:schemeClr>
            </a:prst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>
            <a:off x="2571750" y="3894138"/>
            <a:ext cx="0" cy="1377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1937" name="Line 17"/>
          <p:cNvSpPr>
            <a:spLocks noChangeShapeType="1"/>
          </p:cNvSpPr>
          <p:nvPr/>
        </p:nvSpPr>
        <p:spPr bwMode="auto">
          <a:xfrm>
            <a:off x="2474913" y="5284788"/>
            <a:ext cx="193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1938" name="Line 18"/>
          <p:cNvSpPr>
            <a:spLocks noChangeShapeType="1"/>
          </p:cNvSpPr>
          <p:nvPr/>
        </p:nvSpPr>
        <p:spPr bwMode="auto">
          <a:xfrm>
            <a:off x="2474913" y="4818063"/>
            <a:ext cx="193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>
            <a:off x="2474913" y="4348163"/>
            <a:ext cx="193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>
            <a:off x="2474913" y="3881438"/>
            <a:ext cx="193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>
            <a:off x="2584450" y="5284788"/>
            <a:ext cx="4435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1942" name="Line 22"/>
          <p:cNvSpPr>
            <a:spLocks noChangeShapeType="1"/>
          </p:cNvSpPr>
          <p:nvPr/>
        </p:nvSpPr>
        <p:spPr bwMode="auto">
          <a:xfrm flipV="1">
            <a:off x="2571750" y="5189538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1943" name="Line 23"/>
          <p:cNvSpPr>
            <a:spLocks noChangeShapeType="1"/>
          </p:cNvSpPr>
          <p:nvPr/>
        </p:nvSpPr>
        <p:spPr bwMode="auto">
          <a:xfrm flipV="1">
            <a:off x="3317875" y="5189538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1944" name="Line 24"/>
          <p:cNvSpPr>
            <a:spLocks noChangeShapeType="1"/>
          </p:cNvSpPr>
          <p:nvPr/>
        </p:nvSpPr>
        <p:spPr bwMode="auto">
          <a:xfrm flipV="1">
            <a:off x="4057650" y="5189538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1945" name="Line 25"/>
          <p:cNvSpPr>
            <a:spLocks noChangeShapeType="1"/>
          </p:cNvSpPr>
          <p:nvPr/>
        </p:nvSpPr>
        <p:spPr bwMode="auto">
          <a:xfrm flipV="1">
            <a:off x="4802188" y="5189538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1946" name="Line 26"/>
          <p:cNvSpPr>
            <a:spLocks noChangeShapeType="1"/>
          </p:cNvSpPr>
          <p:nvPr/>
        </p:nvSpPr>
        <p:spPr bwMode="auto">
          <a:xfrm flipV="1">
            <a:off x="5548313" y="5189538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1947" name="Line 27"/>
          <p:cNvSpPr>
            <a:spLocks noChangeShapeType="1"/>
          </p:cNvSpPr>
          <p:nvPr/>
        </p:nvSpPr>
        <p:spPr bwMode="auto">
          <a:xfrm flipV="1">
            <a:off x="6288088" y="5189538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1948" name="Line 28"/>
          <p:cNvSpPr>
            <a:spLocks noChangeShapeType="1"/>
          </p:cNvSpPr>
          <p:nvPr/>
        </p:nvSpPr>
        <p:spPr bwMode="auto">
          <a:xfrm flipV="1">
            <a:off x="7032625" y="5189538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1949" name="Line 29"/>
          <p:cNvSpPr>
            <a:spLocks noChangeShapeType="1"/>
          </p:cNvSpPr>
          <p:nvPr/>
        </p:nvSpPr>
        <p:spPr bwMode="auto">
          <a:xfrm flipV="1">
            <a:off x="2571750" y="5162550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1950" name="Line 30"/>
          <p:cNvSpPr>
            <a:spLocks noChangeShapeType="1"/>
          </p:cNvSpPr>
          <p:nvPr/>
        </p:nvSpPr>
        <p:spPr bwMode="auto">
          <a:xfrm flipV="1">
            <a:off x="4057650" y="5162550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1951" name="Line 31"/>
          <p:cNvSpPr>
            <a:spLocks noChangeShapeType="1"/>
          </p:cNvSpPr>
          <p:nvPr/>
        </p:nvSpPr>
        <p:spPr bwMode="auto">
          <a:xfrm flipV="1">
            <a:off x="5548313" y="5162550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1952" name="Line 32"/>
          <p:cNvSpPr>
            <a:spLocks noChangeShapeType="1"/>
          </p:cNvSpPr>
          <p:nvPr/>
        </p:nvSpPr>
        <p:spPr bwMode="auto">
          <a:xfrm flipV="1">
            <a:off x="7032625" y="5162550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1953" name="Oval 33"/>
          <p:cNvSpPr>
            <a:spLocks noChangeArrowheads="1"/>
          </p:cNvSpPr>
          <p:nvPr/>
        </p:nvSpPr>
        <p:spPr bwMode="auto">
          <a:xfrm>
            <a:off x="5208588" y="4775200"/>
            <a:ext cx="74612" cy="76200"/>
          </a:xfrm>
          <a:prstGeom prst="ellipse">
            <a:avLst/>
          </a:prstGeom>
          <a:solidFill>
            <a:srgbClr val="FFFF8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1954" name="Oval 34"/>
          <p:cNvSpPr>
            <a:spLocks noChangeArrowheads="1"/>
          </p:cNvSpPr>
          <p:nvPr/>
        </p:nvSpPr>
        <p:spPr bwMode="auto">
          <a:xfrm>
            <a:off x="4462463" y="5008563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1955" name="Oval 35"/>
          <p:cNvSpPr>
            <a:spLocks noChangeArrowheads="1"/>
          </p:cNvSpPr>
          <p:nvPr/>
        </p:nvSpPr>
        <p:spPr bwMode="auto">
          <a:xfrm>
            <a:off x="3421063" y="4725988"/>
            <a:ext cx="76200" cy="74612"/>
          </a:xfrm>
          <a:prstGeom prst="ellipse">
            <a:avLst/>
          </a:prstGeom>
          <a:solidFill>
            <a:srgbClr val="FFFF8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1956" name="Oval 36"/>
          <p:cNvSpPr>
            <a:spLocks noChangeArrowheads="1"/>
          </p:cNvSpPr>
          <p:nvPr/>
        </p:nvSpPr>
        <p:spPr bwMode="auto">
          <a:xfrm>
            <a:off x="5505450" y="3884613"/>
            <a:ext cx="74613" cy="76200"/>
          </a:xfrm>
          <a:prstGeom prst="ellipse">
            <a:avLst/>
          </a:prstGeom>
          <a:solidFill>
            <a:srgbClr val="FFFF8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1957" name="Oval 37"/>
          <p:cNvSpPr>
            <a:spLocks noChangeArrowheads="1"/>
          </p:cNvSpPr>
          <p:nvPr/>
        </p:nvSpPr>
        <p:spPr bwMode="auto">
          <a:xfrm>
            <a:off x="6245225" y="3838575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1958" name="Oval 38"/>
          <p:cNvSpPr>
            <a:spLocks noChangeArrowheads="1"/>
          </p:cNvSpPr>
          <p:nvPr/>
        </p:nvSpPr>
        <p:spPr bwMode="auto">
          <a:xfrm>
            <a:off x="4014788" y="4305300"/>
            <a:ext cx="76200" cy="74613"/>
          </a:xfrm>
          <a:prstGeom prst="ellipse">
            <a:avLst/>
          </a:prstGeom>
          <a:solidFill>
            <a:srgbClr val="FFFF8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1959" name="Rectangle 39"/>
          <p:cNvSpPr>
            <a:spLocks noChangeArrowheads="1"/>
          </p:cNvSpPr>
          <p:nvPr/>
        </p:nvSpPr>
        <p:spPr bwMode="auto">
          <a:xfrm>
            <a:off x="2020888" y="5045075"/>
            <a:ext cx="37510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81960" name="Rectangle 40"/>
          <p:cNvSpPr>
            <a:spLocks noChangeArrowheads="1"/>
          </p:cNvSpPr>
          <p:nvPr/>
        </p:nvSpPr>
        <p:spPr bwMode="auto">
          <a:xfrm>
            <a:off x="1828800" y="4579938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002060"/>
                </a:solidFill>
              </a:rPr>
              <a:t>20</a:t>
            </a:r>
          </a:p>
        </p:txBody>
      </p:sp>
      <p:sp>
        <p:nvSpPr>
          <p:cNvPr id="81961" name="Rectangle 41"/>
          <p:cNvSpPr>
            <a:spLocks noChangeArrowheads="1"/>
          </p:cNvSpPr>
          <p:nvPr/>
        </p:nvSpPr>
        <p:spPr bwMode="auto">
          <a:xfrm>
            <a:off x="1828800" y="4108450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002060"/>
                </a:solidFill>
              </a:rPr>
              <a:t>40</a:t>
            </a:r>
          </a:p>
        </p:txBody>
      </p:sp>
      <p:sp>
        <p:nvSpPr>
          <p:cNvPr id="81962" name="Rectangle 42"/>
          <p:cNvSpPr>
            <a:spLocks noChangeArrowheads="1"/>
          </p:cNvSpPr>
          <p:nvPr/>
        </p:nvSpPr>
        <p:spPr bwMode="auto">
          <a:xfrm>
            <a:off x="1828800" y="3641725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002060"/>
                </a:solidFill>
              </a:rPr>
              <a:t>60</a:t>
            </a:r>
          </a:p>
        </p:txBody>
      </p:sp>
      <p:sp>
        <p:nvSpPr>
          <p:cNvPr id="81963" name="Rectangle 43"/>
          <p:cNvSpPr>
            <a:spLocks noChangeArrowheads="1"/>
          </p:cNvSpPr>
          <p:nvPr/>
        </p:nvSpPr>
        <p:spPr bwMode="auto">
          <a:xfrm>
            <a:off x="2386013" y="5561013"/>
            <a:ext cx="37510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81964" name="Rectangle 44"/>
          <p:cNvSpPr>
            <a:spLocks noChangeArrowheads="1"/>
          </p:cNvSpPr>
          <p:nvPr/>
        </p:nvSpPr>
        <p:spPr bwMode="auto">
          <a:xfrm>
            <a:off x="3775075" y="5561013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002060"/>
                </a:solidFill>
              </a:rPr>
              <a:t>20</a:t>
            </a:r>
          </a:p>
        </p:txBody>
      </p:sp>
      <p:sp>
        <p:nvSpPr>
          <p:cNvPr id="81965" name="Rectangle 45"/>
          <p:cNvSpPr>
            <a:spLocks noChangeArrowheads="1"/>
          </p:cNvSpPr>
          <p:nvPr/>
        </p:nvSpPr>
        <p:spPr bwMode="auto">
          <a:xfrm>
            <a:off x="5265738" y="5561013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002060"/>
                </a:solidFill>
              </a:rPr>
              <a:t>40</a:t>
            </a:r>
          </a:p>
        </p:txBody>
      </p:sp>
      <p:sp>
        <p:nvSpPr>
          <p:cNvPr id="81966" name="Rectangle 46"/>
          <p:cNvSpPr>
            <a:spLocks noChangeArrowheads="1"/>
          </p:cNvSpPr>
          <p:nvPr/>
        </p:nvSpPr>
        <p:spPr bwMode="auto">
          <a:xfrm>
            <a:off x="6751638" y="5561013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002060"/>
                </a:solidFill>
              </a:rPr>
              <a:t>60</a:t>
            </a:r>
          </a:p>
        </p:txBody>
      </p:sp>
      <p:sp>
        <p:nvSpPr>
          <p:cNvPr id="81967" name="Rectangle 47"/>
          <p:cNvSpPr>
            <a:spLocks noChangeArrowheads="1"/>
          </p:cNvSpPr>
          <p:nvPr/>
        </p:nvSpPr>
        <p:spPr bwMode="auto">
          <a:xfrm>
            <a:off x="7056438" y="5054600"/>
            <a:ext cx="413576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1968" name="Rectangle 48"/>
          <p:cNvSpPr>
            <a:spLocks noChangeArrowheads="1"/>
          </p:cNvSpPr>
          <p:nvPr/>
        </p:nvSpPr>
        <p:spPr bwMode="auto">
          <a:xfrm>
            <a:off x="2381250" y="3349625"/>
            <a:ext cx="413576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 dirty="0">
                <a:solidFill>
                  <a:srgbClr val="002060"/>
                </a:solidFill>
              </a:rPr>
              <a:t>Y</a:t>
            </a:r>
          </a:p>
        </p:txBody>
      </p:sp>
      <p:sp>
        <p:nvSpPr>
          <p:cNvPr id="81969" name="Oval 49"/>
          <p:cNvSpPr>
            <a:spLocks noChangeArrowheads="1"/>
          </p:cNvSpPr>
          <p:nvPr/>
        </p:nvSpPr>
        <p:spPr bwMode="auto">
          <a:xfrm>
            <a:off x="4349750" y="4956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1970" name="Oval 50"/>
          <p:cNvSpPr>
            <a:spLocks noChangeArrowheads="1"/>
          </p:cNvSpPr>
          <p:nvPr/>
        </p:nvSpPr>
        <p:spPr bwMode="auto">
          <a:xfrm>
            <a:off x="6178550" y="37369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1971" name="Oval 51"/>
          <p:cNvSpPr>
            <a:spLocks noChangeArrowheads="1"/>
          </p:cNvSpPr>
          <p:nvPr/>
        </p:nvSpPr>
        <p:spPr bwMode="auto">
          <a:xfrm>
            <a:off x="3968750" y="4270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1972" name="Oval 52"/>
          <p:cNvSpPr>
            <a:spLocks noChangeArrowheads="1"/>
          </p:cNvSpPr>
          <p:nvPr/>
        </p:nvSpPr>
        <p:spPr bwMode="auto">
          <a:xfrm>
            <a:off x="5416550" y="3813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1973" name="Oval 53"/>
          <p:cNvSpPr>
            <a:spLocks noChangeArrowheads="1"/>
          </p:cNvSpPr>
          <p:nvPr/>
        </p:nvSpPr>
        <p:spPr bwMode="auto">
          <a:xfrm>
            <a:off x="5111750" y="47275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1974" name="Oval 54"/>
          <p:cNvSpPr>
            <a:spLocks noChangeArrowheads="1"/>
          </p:cNvSpPr>
          <p:nvPr/>
        </p:nvSpPr>
        <p:spPr bwMode="auto">
          <a:xfrm>
            <a:off x="3359150" y="4651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1975" name="Line 55"/>
          <p:cNvSpPr>
            <a:spLocks noChangeShapeType="1"/>
          </p:cNvSpPr>
          <p:nvPr/>
        </p:nvSpPr>
        <p:spPr bwMode="auto">
          <a:xfrm flipV="1">
            <a:off x="2590800" y="3733800"/>
            <a:ext cx="4343400" cy="1447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409153"/>
      </p:ext>
    </p:extLst>
  </p:cSld>
  <p:clrMapOvr>
    <a:masterClrMapping/>
  </p:clrMapOvr>
  <p:transition advTm="1000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609600" y="1219200"/>
            <a:ext cx="7826375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es-E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¿</a:t>
            </a:r>
            <a:r>
              <a:rPr lang="es-E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Cuál es mejor?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3982" name="Rectangle 14"/>
          <p:cNvSpPr>
            <a:spLocks noChangeArrowheads="1"/>
          </p:cNvSpPr>
          <p:nvPr/>
        </p:nvSpPr>
        <p:spPr bwMode="auto">
          <a:xfrm>
            <a:off x="1828800" y="3124200"/>
            <a:ext cx="5657850" cy="2911475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  <a:alpha val="74998"/>
              </a:schemeClr>
            </a:prstShdw>
          </a:effectLst>
        </p:spPr>
        <p:txBody>
          <a:bodyPr wrap="none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>
            <a:off x="2571750" y="3894138"/>
            <a:ext cx="0" cy="1377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3984" name="Line 16"/>
          <p:cNvSpPr>
            <a:spLocks noChangeShapeType="1"/>
          </p:cNvSpPr>
          <p:nvPr/>
        </p:nvSpPr>
        <p:spPr bwMode="auto">
          <a:xfrm>
            <a:off x="2474913" y="5284788"/>
            <a:ext cx="193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3985" name="Line 17"/>
          <p:cNvSpPr>
            <a:spLocks noChangeShapeType="1"/>
          </p:cNvSpPr>
          <p:nvPr/>
        </p:nvSpPr>
        <p:spPr bwMode="auto">
          <a:xfrm>
            <a:off x="2474913" y="4818063"/>
            <a:ext cx="193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3986" name="Line 18"/>
          <p:cNvSpPr>
            <a:spLocks noChangeShapeType="1"/>
          </p:cNvSpPr>
          <p:nvPr/>
        </p:nvSpPr>
        <p:spPr bwMode="auto">
          <a:xfrm>
            <a:off x="2474913" y="4348163"/>
            <a:ext cx="193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3987" name="Line 19"/>
          <p:cNvSpPr>
            <a:spLocks noChangeShapeType="1"/>
          </p:cNvSpPr>
          <p:nvPr/>
        </p:nvSpPr>
        <p:spPr bwMode="auto">
          <a:xfrm>
            <a:off x="2474913" y="3881438"/>
            <a:ext cx="193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3988" name="Line 20"/>
          <p:cNvSpPr>
            <a:spLocks noChangeShapeType="1"/>
          </p:cNvSpPr>
          <p:nvPr/>
        </p:nvSpPr>
        <p:spPr bwMode="auto">
          <a:xfrm>
            <a:off x="2584450" y="5284788"/>
            <a:ext cx="4435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3989" name="Line 21"/>
          <p:cNvSpPr>
            <a:spLocks noChangeShapeType="1"/>
          </p:cNvSpPr>
          <p:nvPr/>
        </p:nvSpPr>
        <p:spPr bwMode="auto">
          <a:xfrm flipV="1">
            <a:off x="2571750" y="5189538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3990" name="Line 22"/>
          <p:cNvSpPr>
            <a:spLocks noChangeShapeType="1"/>
          </p:cNvSpPr>
          <p:nvPr/>
        </p:nvSpPr>
        <p:spPr bwMode="auto">
          <a:xfrm flipV="1">
            <a:off x="3317875" y="5189538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3991" name="Line 23"/>
          <p:cNvSpPr>
            <a:spLocks noChangeShapeType="1"/>
          </p:cNvSpPr>
          <p:nvPr/>
        </p:nvSpPr>
        <p:spPr bwMode="auto">
          <a:xfrm flipV="1">
            <a:off x="4057650" y="5189538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3992" name="Line 24"/>
          <p:cNvSpPr>
            <a:spLocks noChangeShapeType="1"/>
          </p:cNvSpPr>
          <p:nvPr/>
        </p:nvSpPr>
        <p:spPr bwMode="auto">
          <a:xfrm flipV="1">
            <a:off x="4802188" y="5189538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3993" name="Line 25"/>
          <p:cNvSpPr>
            <a:spLocks noChangeShapeType="1"/>
          </p:cNvSpPr>
          <p:nvPr/>
        </p:nvSpPr>
        <p:spPr bwMode="auto">
          <a:xfrm flipV="1">
            <a:off x="5548313" y="5189538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3994" name="Line 26"/>
          <p:cNvSpPr>
            <a:spLocks noChangeShapeType="1"/>
          </p:cNvSpPr>
          <p:nvPr/>
        </p:nvSpPr>
        <p:spPr bwMode="auto">
          <a:xfrm flipV="1">
            <a:off x="6288088" y="5189538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3995" name="Line 27"/>
          <p:cNvSpPr>
            <a:spLocks noChangeShapeType="1"/>
          </p:cNvSpPr>
          <p:nvPr/>
        </p:nvSpPr>
        <p:spPr bwMode="auto">
          <a:xfrm flipV="1">
            <a:off x="7032625" y="5189538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3996" name="Line 28"/>
          <p:cNvSpPr>
            <a:spLocks noChangeShapeType="1"/>
          </p:cNvSpPr>
          <p:nvPr/>
        </p:nvSpPr>
        <p:spPr bwMode="auto">
          <a:xfrm flipV="1">
            <a:off x="2571750" y="5162550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3997" name="Line 29"/>
          <p:cNvSpPr>
            <a:spLocks noChangeShapeType="1"/>
          </p:cNvSpPr>
          <p:nvPr/>
        </p:nvSpPr>
        <p:spPr bwMode="auto">
          <a:xfrm flipV="1">
            <a:off x="4057650" y="5162550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3998" name="Line 30"/>
          <p:cNvSpPr>
            <a:spLocks noChangeShapeType="1"/>
          </p:cNvSpPr>
          <p:nvPr/>
        </p:nvSpPr>
        <p:spPr bwMode="auto">
          <a:xfrm flipV="1">
            <a:off x="5548313" y="5162550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3999" name="Line 31"/>
          <p:cNvSpPr>
            <a:spLocks noChangeShapeType="1"/>
          </p:cNvSpPr>
          <p:nvPr/>
        </p:nvSpPr>
        <p:spPr bwMode="auto">
          <a:xfrm flipV="1">
            <a:off x="7032625" y="5162550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4000" name="Oval 32"/>
          <p:cNvSpPr>
            <a:spLocks noChangeArrowheads="1"/>
          </p:cNvSpPr>
          <p:nvPr/>
        </p:nvSpPr>
        <p:spPr bwMode="auto">
          <a:xfrm>
            <a:off x="5208588" y="4775200"/>
            <a:ext cx="74612" cy="76200"/>
          </a:xfrm>
          <a:prstGeom prst="ellipse">
            <a:avLst/>
          </a:prstGeom>
          <a:solidFill>
            <a:srgbClr val="FFFF8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4001" name="Oval 33"/>
          <p:cNvSpPr>
            <a:spLocks noChangeArrowheads="1"/>
          </p:cNvSpPr>
          <p:nvPr/>
        </p:nvSpPr>
        <p:spPr bwMode="auto">
          <a:xfrm>
            <a:off x="4462463" y="5008563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4002" name="Oval 34"/>
          <p:cNvSpPr>
            <a:spLocks noChangeArrowheads="1"/>
          </p:cNvSpPr>
          <p:nvPr/>
        </p:nvSpPr>
        <p:spPr bwMode="auto">
          <a:xfrm>
            <a:off x="3421063" y="4725988"/>
            <a:ext cx="76200" cy="74612"/>
          </a:xfrm>
          <a:prstGeom prst="ellipse">
            <a:avLst/>
          </a:prstGeom>
          <a:solidFill>
            <a:srgbClr val="FFFF8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4003" name="Oval 35"/>
          <p:cNvSpPr>
            <a:spLocks noChangeArrowheads="1"/>
          </p:cNvSpPr>
          <p:nvPr/>
        </p:nvSpPr>
        <p:spPr bwMode="auto">
          <a:xfrm>
            <a:off x="5505450" y="3884613"/>
            <a:ext cx="74613" cy="76200"/>
          </a:xfrm>
          <a:prstGeom prst="ellipse">
            <a:avLst/>
          </a:prstGeom>
          <a:solidFill>
            <a:srgbClr val="FFFF8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4004" name="Oval 36"/>
          <p:cNvSpPr>
            <a:spLocks noChangeArrowheads="1"/>
          </p:cNvSpPr>
          <p:nvPr/>
        </p:nvSpPr>
        <p:spPr bwMode="auto">
          <a:xfrm>
            <a:off x="6245225" y="3838575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4005" name="Oval 37"/>
          <p:cNvSpPr>
            <a:spLocks noChangeArrowheads="1"/>
          </p:cNvSpPr>
          <p:nvPr/>
        </p:nvSpPr>
        <p:spPr bwMode="auto">
          <a:xfrm>
            <a:off x="4014788" y="4305300"/>
            <a:ext cx="76200" cy="74613"/>
          </a:xfrm>
          <a:prstGeom prst="ellipse">
            <a:avLst/>
          </a:prstGeom>
          <a:solidFill>
            <a:srgbClr val="FFFF8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4006" name="Rectangle 38"/>
          <p:cNvSpPr>
            <a:spLocks noChangeArrowheads="1"/>
          </p:cNvSpPr>
          <p:nvPr/>
        </p:nvSpPr>
        <p:spPr bwMode="auto">
          <a:xfrm>
            <a:off x="2020888" y="5045075"/>
            <a:ext cx="37510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84007" name="Rectangle 39"/>
          <p:cNvSpPr>
            <a:spLocks noChangeArrowheads="1"/>
          </p:cNvSpPr>
          <p:nvPr/>
        </p:nvSpPr>
        <p:spPr bwMode="auto">
          <a:xfrm>
            <a:off x="1828800" y="4579938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002060"/>
                </a:solidFill>
              </a:rPr>
              <a:t>20</a:t>
            </a:r>
          </a:p>
        </p:txBody>
      </p:sp>
      <p:sp>
        <p:nvSpPr>
          <p:cNvPr id="84008" name="Rectangle 40"/>
          <p:cNvSpPr>
            <a:spLocks noChangeArrowheads="1"/>
          </p:cNvSpPr>
          <p:nvPr/>
        </p:nvSpPr>
        <p:spPr bwMode="auto">
          <a:xfrm>
            <a:off x="1828800" y="4108450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002060"/>
                </a:solidFill>
              </a:rPr>
              <a:t>40</a:t>
            </a: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auto">
          <a:xfrm>
            <a:off x="1828800" y="3641725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002060"/>
                </a:solidFill>
              </a:rPr>
              <a:t>60</a:t>
            </a:r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auto">
          <a:xfrm>
            <a:off x="2386013" y="5561013"/>
            <a:ext cx="37510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84011" name="Rectangle 43"/>
          <p:cNvSpPr>
            <a:spLocks noChangeArrowheads="1"/>
          </p:cNvSpPr>
          <p:nvPr/>
        </p:nvSpPr>
        <p:spPr bwMode="auto">
          <a:xfrm>
            <a:off x="3775075" y="5561013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002060"/>
                </a:solidFill>
              </a:rPr>
              <a:t>20</a:t>
            </a:r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auto">
          <a:xfrm>
            <a:off x="5265738" y="5561013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002060"/>
                </a:solidFill>
              </a:rPr>
              <a:t>40</a:t>
            </a:r>
          </a:p>
        </p:txBody>
      </p:sp>
      <p:sp>
        <p:nvSpPr>
          <p:cNvPr id="84013" name="Rectangle 45"/>
          <p:cNvSpPr>
            <a:spLocks noChangeArrowheads="1"/>
          </p:cNvSpPr>
          <p:nvPr/>
        </p:nvSpPr>
        <p:spPr bwMode="auto">
          <a:xfrm>
            <a:off x="6751638" y="5561013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002060"/>
                </a:solidFill>
              </a:rPr>
              <a:t>60</a:t>
            </a:r>
          </a:p>
        </p:txBody>
      </p:sp>
      <p:sp>
        <p:nvSpPr>
          <p:cNvPr id="84014" name="Rectangle 46"/>
          <p:cNvSpPr>
            <a:spLocks noChangeArrowheads="1"/>
          </p:cNvSpPr>
          <p:nvPr/>
        </p:nvSpPr>
        <p:spPr bwMode="auto">
          <a:xfrm>
            <a:off x="7056438" y="5054600"/>
            <a:ext cx="413576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4015" name="Rectangle 47"/>
          <p:cNvSpPr>
            <a:spLocks noChangeArrowheads="1"/>
          </p:cNvSpPr>
          <p:nvPr/>
        </p:nvSpPr>
        <p:spPr bwMode="auto">
          <a:xfrm>
            <a:off x="2381250" y="3349625"/>
            <a:ext cx="413576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002060"/>
                </a:solidFill>
              </a:rPr>
              <a:t>Y</a:t>
            </a:r>
          </a:p>
        </p:txBody>
      </p:sp>
      <p:sp>
        <p:nvSpPr>
          <p:cNvPr id="84016" name="Oval 48"/>
          <p:cNvSpPr>
            <a:spLocks noChangeArrowheads="1"/>
          </p:cNvSpPr>
          <p:nvPr/>
        </p:nvSpPr>
        <p:spPr bwMode="auto">
          <a:xfrm>
            <a:off x="4349750" y="4956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4017" name="Oval 49"/>
          <p:cNvSpPr>
            <a:spLocks noChangeArrowheads="1"/>
          </p:cNvSpPr>
          <p:nvPr/>
        </p:nvSpPr>
        <p:spPr bwMode="auto">
          <a:xfrm>
            <a:off x="6178550" y="37369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4018" name="Oval 50"/>
          <p:cNvSpPr>
            <a:spLocks noChangeArrowheads="1"/>
          </p:cNvSpPr>
          <p:nvPr/>
        </p:nvSpPr>
        <p:spPr bwMode="auto">
          <a:xfrm>
            <a:off x="3968750" y="4270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4019" name="Oval 51"/>
          <p:cNvSpPr>
            <a:spLocks noChangeArrowheads="1"/>
          </p:cNvSpPr>
          <p:nvPr/>
        </p:nvSpPr>
        <p:spPr bwMode="auto">
          <a:xfrm>
            <a:off x="5416550" y="3813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4020" name="Oval 52"/>
          <p:cNvSpPr>
            <a:spLocks noChangeArrowheads="1"/>
          </p:cNvSpPr>
          <p:nvPr/>
        </p:nvSpPr>
        <p:spPr bwMode="auto">
          <a:xfrm>
            <a:off x="5111750" y="47275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4021" name="Oval 53"/>
          <p:cNvSpPr>
            <a:spLocks noChangeArrowheads="1"/>
          </p:cNvSpPr>
          <p:nvPr/>
        </p:nvSpPr>
        <p:spPr bwMode="auto">
          <a:xfrm>
            <a:off x="3359150" y="4651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4023" name="Line 55"/>
          <p:cNvSpPr>
            <a:spLocks noChangeShapeType="1"/>
          </p:cNvSpPr>
          <p:nvPr/>
        </p:nvSpPr>
        <p:spPr bwMode="auto">
          <a:xfrm flipV="1">
            <a:off x="2590800" y="4191000"/>
            <a:ext cx="4419600" cy="99060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4024" name="Line 56"/>
          <p:cNvSpPr>
            <a:spLocks noChangeShapeType="1"/>
          </p:cNvSpPr>
          <p:nvPr/>
        </p:nvSpPr>
        <p:spPr bwMode="auto">
          <a:xfrm>
            <a:off x="6437312" y="2947432"/>
            <a:ext cx="344488" cy="124356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4026" name="Text Box 58"/>
          <p:cNvSpPr txBox="1">
            <a:spLocks noChangeArrowheads="1"/>
          </p:cNvSpPr>
          <p:nvPr/>
        </p:nvSpPr>
        <p:spPr bwMode="auto">
          <a:xfrm>
            <a:off x="5467350" y="2482850"/>
            <a:ext cx="27366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/>
              <a:t>Cambiamos</a:t>
            </a:r>
            <a:r>
              <a:rPr lang="en-US" dirty="0" smtClean="0"/>
              <a:t> la </a:t>
            </a:r>
            <a:r>
              <a:rPr lang="en-US" dirty="0" err="1" smtClean="0"/>
              <a:t>pendiente</a:t>
            </a:r>
            <a:endParaRPr lang="en-US" dirty="0"/>
          </a:p>
        </p:txBody>
      </p:sp>
      <p:sp>
        <p:nvSpPr>
          <p:cNvPr id="84028" name="Line 60"/>
          <p:cNvSpPr>
            <a:spLocks noChangeShapeType="1"/>
          </p:cNvSpPr>
          <p:nvPr/>
        </p:nvSpPr>
        <p:spPr bwMode="auto">
          <a:xfrm>
            <a:off x="2590800" y="51816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4030" name="Line 62"/>
          <p:cNvSpPr>
            <a:spLocks noChangeShapeType="1"/>
          </p:cNvSpPr>
          <p:nvPr/>
        </p:nvSpPr>
        <p:spPr bwMode="auto">
          <a:xfrm flipV="1">
            <a:off x="1828800" y="5257800"/>
            <a:ext cx="685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4031" name="Line 63"/>
          <p:cNvSpPr>
            <a:spLocks noChangeShapeType="1"/>
          </p:cNvSpPr>
          <p:nvPr/>
        </p:nvSpPr>
        <p:spPr bwMode="auto">
          <a:xfrm flipV="1">
            <a:off x="2590800" y="3733800"/>
            <a:ext cx="4343400" cy="1447800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51" name="Rectangle 4"/>
          <p:cNvSpPr>
            <a:spLocks noGrp="1" noChangeArrowheads="1"/>
          </p:cNvSpPr>
          <p:nvPr>
            <p:ph type="title"/>
          </p:nvPr>
        </p:nvSpPr>
        <p:spPr>
          <a:xfrm>
            <a:off x="425450" y="214313"/>
            <a:ext cx="7086600" cy="11239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s-AR" dirty="0" smtClean="0"/>
              <a:t>Desafío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74963366"/>
      </p:ext>
    </p:extLst>
  </p:cSld>
  <p:clrMapOvr>
    <a:masterClrMapping/>
  </p:clrMapOvr>
  <p:transition advTm="1000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71" name="Rectangle 55"/>
          <p:cNvSpPr>
            <a:spLocks noChangeArrowheads="1"/>
          </p:cNvSpPr>
          <p:nvPr/>
        </p:nvSpPr>
        <p:spPr bwMode="auto">
          <a:xfrm>
            <a:off x="1828800" y="3124200"/>
            <a:ext cx="5657850" cy="2911475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  <a:alpha val="74998"/>
              </a:schemeClr>
            </a:prstShdw>
          </a:effec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6072" name="Line 56"/>
          <p:cNvSpPr>
            <a:spLocks noChangeShapeType="1"/>
          </p:cNvSpPr>
          <p:nvPr/>
        </p:nvSpPr>
        <p:spPr bwMode="auto">
          <a:xfrm>
            <a:off x="2571750" y="3894138"/>
            <a:ext cx="0" cy="1377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6073" name="Line 57"/>
          <p:cNvSpPr>
            <a:spLocks noChangeShapeType="1"/>
          </p:cNvSpPr>
          <p:nvPr/>
        </p:nvSpPr>
        <p:spPr bwMode="auto">
          <a:xfrm>
            <a:off x="2474913" y="5284788"/>
            <a:ext cx="193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6074" name="Line 58"/>
          <p:cNvSpPr>
            <a:spLocks noChangeShapeType="1"/>
          </p:cNvSpPr>
          <p:nvPr/>
        </p:nvSpPr>
        <p:spPr bwMode="auto">
          <a:xfrm>
            <a:off x="2474913" y="4818063"/>
            <a:ext cx="193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6075" name="Line 59"/>
          <p:cNvSpPr>
            <a:spLocks noChangeShapeType="1"/>
          </p:cNvSpPr>
          <p:nvPr/>
        </p:nvSpPr>
        <p:spPr bwMode="auto">
          <a:xfrm>
            <a:off x="2474913" y="4348163"/>
            <a:ext cx="193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6076" name="Line 60"/>
          <p:cNvSpPr>
            <a:spLocks noChangeShapeType="1"/>
          </p:cNvSpPr>
          <p:nvPr/>
        </p:nvSpPr>
        <p:spPr bwMode="auto">
          <a:xfrm>
            <a:off x="2474913" y="3881438"/>
            <a:ext cx="193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6077" name="Line 61"/>
          <p:cNvSpPr>
            <a:spLocks noChangeShapeType="1"/>
          </p:cNvSpPr>
          <p:nvPr/>
        </p:nvSpPr>
        <p:spPr bwMode="auto">
          <a:xfrm>
            <a:off x="2584450" y="5284788"/>
            <a:ext cx="4435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6078" name="Line 62"/>
          <p:cNvSpPr>
            <a:spLocks noChangeShapeType="1"/>
          </p:cNvSpPr>
          <p:nvPr/>
        </p:nvSpPr>
        <p:spPr bwMode="auto">
          <a:xfrm flipV="1">
            <a:off x="2571750" y="5189538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6079" name="Line 63"/>
          <p:cNvSpPr>
            <a:spLocks noChangeShapeType="1"/>
          </p:cNvSpPr>
          <p:nvPr/>
        </p:nvSpPr>
        <p:spPr bwMode="auto">
          <a:xfrm flipV="1">
            <a:off x="3317875" y="5189538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6080" name="Line 64"/>
          <p:cNvSpPr>
            <a:spLocks noChangeShapeType="1"/>
          </p:cNvSpPr>
          <p:nvPr/>
        </p:nvSpPr>
        <p:spPr bwMode="auto">
          <a:xfrm flipV="1">
            <a:off x="4057650" y="5189538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6081" name="Line 65"/>
          <p:cNvSpPr>
            <a:spLocks noChangeShapeType="1"/>
          </p:cNvSpPr>
          <p:nvPr/>
        </p:nvSpPr>
        <p:spPr bwMode="auto">
          <a:xfrm flipV="1">
            <a:off x="4802188" y="5189538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6082" name="Line 66"/>
          <p:cNvSpPr>
            <a:spLocks noChangeShapeType="1"/>
          </p:cNvSpPr>
          <p:nvPr/>
        </p:nvSpPr>
        <p:spPr bwMode="auto">
          <a:xfrm flipV="1">
            <a:off x="5548313" y="5189538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6083" name="Line 67"/>
          <p:cNvSpPr>
            <a:spLocks noChangeShapeType="1"/>
          </p:cNvSpPr>
          <p:nvPr/>
        </p:nvSpPr>
        <p:spPr bwMode="auto">
          <a:xfrm flipV="1">
            <a:off x="6288088" y="5189538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6084" name="Line 68"/>
          <p:cNvSpPr>
            <a:spLocks noChangeShapeType="1"/>
          </p:cNvSpPr>
          <p:nvPr/>
        </p:nvSpPr>
        <p:spPr bwMode="auto">
          <a:xfrm flipV="1">
            <a:off x="7032625" y="5189538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6085" name="Line 69"/>
          <p:cNvSpPr>
            <a:spLocks noChangeShapeType="1"/>
          </p:cNvSpPr>
          <p:nvPr/>
        </p:nvSpPr>
        <p:spPr bwMode="auto">
          <a:xfrm flipV="1">
            <a:off x="2571750" y="5162550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6086" name="Line 70"/>
          <p:cNvSpPr>
            <a:spLocks noChangeShapeType="1"/>
          </p:cNvSpPr>
          <p:nvPr/>
        </p:nvSpPr>
        <p:spPr bwMode="auto">
          <a:xfrm flipV="1">
            <a:off x="4057650" y="5162550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6087" name="Line 71"/>
          <p:cNvSpPr>
            <a:spLocks noChangeShapeType="1"/>
          </p:cNvSpPr>
          <p:nvPr/>
        </p:nvSpPr>
        <p:spPr bwMode="auto">
          <a:xfrm flipV="1">
            <a:off x="5548313" y="5162550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6088" name="Line 72"/>
          <p:cNvSpPr>
            <a:spLocks noChangeShapeType="1"/>
          </p:cNvSpPr>
          <p:nvPr/>
        </p:nvSpPr>
        <p:spPr bwMode="auto">
          <a:xfrm flipV="1">
            <a:off x="7032625" y="5162550"/>
            <a:ext cx="0" cy="244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6089" name="Oval 73"/>
          <p:cNvSpPr>
            <a:spLocks noChangeArrowheads="1"/>
          </p:cNvSpPr>
          <p:nvPr/>
        </p:nvSpPr>
        <p:spPr bwMode="auto">
          <a:xfrm>
            <a:off x="5208588" y="4775200"/>
            <a:ext cx="74612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6090" name="Oval 74"/>
          <p:cNvSpPr>
            <a:spLocks noChangeArrowheads="1"/>
          </p:cNvSpPr>
          <p:nvPr/>
        </p:nvSpPr>
        <p:spPr bwMode="auto">
          <a:xfrm>
            <a:off x="4462463" y="5008563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6091" name="Oval 75"/>
          <p:cNvSpPr>
            <a:spLocks noChangeArrowheads="1"/>
          </p:cNvSpPr>
          <p:nvPr/>
        </p:nvSpPr>
        <p:spPr bwMode="auto">
          <a:xfrm>
            <a:off x="3421063" y="4725988"/>
            <a:ext cx="76200" cy="74612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6092" name="Oval 76"/>
          <p:cNvSpPr>
            <a:spLocks noChangeArrowheads="1"/>
          </p:cNvSpPr>
          <p:nvPr/>
        </p:nvSpPr>
        <p:spPr bwMode="auto">
          <a:xfrm>
            <a:off x="5505450" y="3884613"/>
            <a:ext cx="74613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6093" name="Oval 77"/>
          <p:cNvSpPr>
            <a:spLocks noChangeArrowheads="1"/>
          </p:cNvSpPr>
          <p:nvPr/>
        </p:nvSpPr>
        <p:spPr bwMode="auto">
          <a:xfrm>
            <a:off x="6245225" y="3838575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6094" name="Oval 78"/>
          <p:cNvSpPr>
            <a:spLocks noChangeArrowheads="1"/>
          </p:cNvSpPr>
          <p:nvPr/>
        </p:nvSpPr>
        <p:spPr bwMode="auto">
          <a:xfrm>
            <a:off x="4014788" y="4305300"/>
            <a:ext cx="76200" cy="74613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6095" name="Rectangle 79"/>
          <p:cNvSpPr>
            <a:spLocks noChangeArrowheads="1"/>
          </p:cNvSpPr>
          <p:nvPr/>
        </p:nvSpPr>
        <p:spPr bwMode="auto">
          <a:xfrm>
            <a:off x="2020888" y="5045075"/>
            <a:ext cx="37510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86096" name="Rectangle 80"/>
          <p:cNvSpPr>
            <a:spLocks noChangeArrowheads="1"/>
          </p:cNvSpPr>
          <p:nvPr/>
        </p:nvSpPr>
        <p:spPr bwMode="auto">
          <a:xfrm>
            <a:off x="1828800" y="4579938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002060"/>
                </a:solidFill>
              </a:rPr>
              <a:t>20</a:t>
            </a:r>
          </a:p>
        </p:txBody>
      </p:sp>
      <p:sp>
        <p:nvSpPr>
          <p:cNvPr id="86097" name="Rectangle 81"/>
          <p:cNvSpPr>
            <a:spLocks noChangeArrowheads="1"/>
          </p:cNvSpPr>
          <p:nvPr/>
        </p:nvSpPr>
        <p:spPr bwMode="auto">
          <a:xfrm>
            <a:off x="1828800" y="4108450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002060"/>
                </a:solidFill>
              </a:rPr>
              <a:t>40</a:t>
            </a:r>
          </a:p>
        </p:txBody>
      </p:sp>
      <p:sp>
        <p:nvSpPr>
          <p:cNvPr id="86098" name="Rectangle 82"/>
          <p:cNvSpPr>
            <a:spLocks noChangeArrowheads="1"/>
          </p:cNvSpPr>
          <p:nvPr/>
        </p:nvSpPr>
        <p:spPr bwMode="auto">
          <a:xfrm>
            <a:off x="1828800" y="3641725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002060"/>
                </a:solidFill>
              </a:rPr>
              <a:t>60</a:t>
            </a:r>
          </a:p>
        </p:txBody>
      </p:sp>
      <p:sp>
        <p:nvSpPr>
          <p:cNvPr id="86099" name="Rectangle 83"/>
          <p:cNvSpPr>
            <a:spLocks noChangeArrowheads="1"/>
          </p:cNvSpPr>
          <p:nvPr/>
        </p:nvSpPr>
        <p:spPr bwMode="auto">
          <a:xfrm>
            <a:off x="2386013" y="5561013"/>
            <a:ext cx="37510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002060"/>
                </a:solidFill>
              </a:rPr>
              <a:t>0</a:t>
            </a:r>
          </a:p>
        </p:txBody>
      </p:sp>
      <p:sp>
        <p:nvSpPr>
          <p:cNvPr id="86100" name="Rectangle 84"/>
          <p:cNvSpPr>
            <a:spLocks noChangeArrowheads="1"/>
          </p:cNvSpPr>
          <p:nvPr/>
        </p:nvSpPr>
        <p:spPr bwMode="auto">
          <a:xfrm>
            <a:off x="3775075" y="5561013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002060"/>
                </a:solidFill>
              </a:rPr>
              <a:t>20</a:t>
            </a:r>
          </a:p>
        </p:txBody>
      </p:sp>
      <p:sp>
        <p:nvSpPr>
          <p:cNvPr id="86101" name="Rectangle 85"/>
          <p:cNvSpPr>
            <a:spLocks noChangeArrowheads="1"/>
          </p:cNvSpPr>
          <p:nvPr/>
        </p:nvSpPr>
        <p:spPr bwMode="auto">
          <a:xfrm>
            <a:off x="5265738" y="5561013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002060"/>
                </a:solidFill>
              </a:rPr>
              <a:t>40</a:t>
            </a:r>
          </a:p>
        </p:txBody>
      </p:sp>
      <p:sp>
        <p:nvSpPr>
          <p:cNvPr id="86102" name="Rectangle 86"/>
          <p:cNvSpPr>
            <a:spLocks noChangeArrowheads="1"/>
          </p:cNvSpPr>
          <p:nvPr/>
        </p:nvSpPr>
        <p:spPr bwMode="auto">
          <a:xfrm>
            <a:off x="6751638" y="5561013"/>
            <a:ext cx="56746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002060"/>
                </a:solidFill>
              </a:rPr>
              <a:t>60</a:t>
            </a:r>
          </a:p>
        </p:txBody>
      </p:sp>
      <p:sp>
        <p:nvSpPr>
          <p:cNvPr id="86103" name="Rectangle 87"/>
          <p:cNvSpPr>
            <a:spLocks noChangeArrowheads="1"/>
          </p:cNvSpPr>
          <p:nvPr/>
        </p:nvSpPr>
        <p:spPr bwMode="auto">
          <a:xfrm>
            <a:off x="7056438" y="5054600"/>
            <a:ext cx="413576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6104" name="Rectangle 88"/>
          <p:cNvSpPr>
            <a:spLocks noChangeArrowheads="1"/>
          </p:cNvSpPr>
          <p:nvPr/>
        </p:nvSpPr>
        <p:spPr bwMode="auto">
          <a:xfrm>
            <a:off x="2381250" y="3349625"/>
            <a:ext cx="413576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 dirty="0">
                <a:solidFill>
                  <a:srgbClr val="002060"/>
                </a:solidFill>
              </a:rPr>
              <a:t>Y</a:t>
            </a:r>
          </a:p>
        </p:txBody>
      </p:sp>
      <p:sp>
        <p:nvSpPr>
          <p:cNvPr id="86105" name="Oval 89"/>
          <p:cNvSpPr>
            <a:spLocks noChangeArrowheads="1"/>
          </p:cNvSpPr>
          <p:nvPr/>
        </p:nvSpPr>
        <p:spPr bwMode="auto">
          <a:xfrm>
            <a:off x="4349750" y="4956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6106" name="Oval 90"/>
          <p:cNvSpPr>
            <a:spLocks noChangeArrowheads="1"/>
          </p:cNvSpPr>
          <p:nvPr/>
        </p:nvSpPr>
        <p:spPr bwMode="auto">
          <a:xfrm>
            <a:off x="6178550" y="37369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6107" name="Oval 91"/>
          <p:cNvSpPr>
            <a:spLocks noChangeArrowheads="1"/>
          </p:cNvSpPr>
          <p:nvPr/>
        </p:nvSpPr>
        <p:spPr bwMode="auto">
          <a:xfrm>
            <a:off x="3968750" y="4270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6108" name="Oval 92"/>
          <p:cNvSpPr>
            <a:spLocks noChangeArrowheads="1"/>
          </p:cNvSpPr>
          <p:nvPr/>
        </p:nvSpPr>
        <p:spPr bwMode="auto">
          <a:xfrm>
            <a:off x="5416550" y="3813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6109" name="Oval 93"/>
          <p:cNvSpPr>
            <a:spLocks noChangeArrowheads="1"/>
          </p:cNvSpPr>
          <p:nvPr/>
        </p:nvSpPr>
        <p:spPr bwMode="auto">
          <a:xfrm>
            <a:off x="5111750" y="47275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6110" name="Oval 94"/>
          <p:cNvSpPr>
            <a:spLocks noChangeArrowheads="1"/>
          </p:cNvSpPr>
          <p:nvPr/>
        </p:nvSpPr>
        <p:spPr bwMode="auto">
          <a:xfrm>
            <a:off x="3359150" y="4651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6114" name="Text Box 98"/>
          <p:cNvSpPr txBox="1">
            <a:spLocks noChangeArrowheads="1"/>
          </p:cNvSpPr>
          <p:nvPr/>
        </p:nvSpPr>
        <p:spPr bwMode="auto">
          <a:xfrm>
            <a:off x="822325" y="2413670"/>
            <a:ext cx="27366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/>
              <a:t>Cambiamos</a:t>
            </a:r>
            <a:r>
              <a:rPr lang="en-US" dirty="0" smtClean="0"/>
              <a:t> el </a:t>
            </a:r>
            <a:r>
              <a:rPr lang="en-US" dirty="0" err="1" smtClean="0"/>
              <a:t>intercepto</a:t>
            </a:r>
            <a:endParaRPr lang="en-US" dirty="0"/>
          </a:p>
        </p:txBody>
      </p:sp>
      <p:sp>
        <p:nvSpPr>
          <p:cNvPr id="86115" name="Line 99"/>
          <p:cNvSpPr>
            <a:spLocks noChangeShapeType="1"/>
          </p:cNvSpPr>
          <p:nvPr/>
        </p:nvSpPr>
        <p:spPr bwMode="auto">
          <a:xfrm>
            <a:off x="2590800" y="51816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6116" name="Line 100"/>
          <p:cNvSpPr>
            <a:spLocks noChangeShapeType="1"/>
          </p:cNvSpPr>
          <p:nvPr/>
        </p:nvSpPr>
        <p:spPr bwMode="auto">
          <a:xfrm>
            <a:off x="1784351" y="2902620"/>
            <a:ext cx="806449" cy="20503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117" name="Line 101"/>
          <p:cNvSpPr>
            <a:spLocks noChangeShapeType="1"/>
          </p:cNvSpPr>
          <p:nvPr/>
        </p:nvSpPr>
        <p:spPr bwMode="auto">
          <a:xfrm flipV="1">
            <a:off x="2590800" y="3505200"/>
            <a:ext cx="4343400" cy="144780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86118" name="Line 102"/>
          <p:cNvSpPr>
            <a:spLocks noChangeShapeType="1"/>
          </p:cNvSpPr>
          <p:nvPr/>
        </p:nvSpPr>
        <p:spPr bwMode="auto">
          <a:xfrm flipV="1">
            <a:off x="2590800" y="3733800"/>
            <a:ext cx="4343400" cy="1447800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609600" y="1219200"/>
            <a:ext cx="7826375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es-E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¿</a:t>
            </a:r>
            <a:r>
              <a:rPr lang="es-E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Cuál es mejor?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0" name="Rectangle 4"/>
          <p:cNvSpPr>
            <a:spLocks noGrp="1" noChangeArrowheads="1"/>
          </p:cNvSpPr>
          <p:nvPr>
            <p:ph type="title"/>
          </p:nvPr>
        </p:nvSpPr>
        <p:spPr>
          <a:xfrm>
            <a:off x="425450" y="214313"/>
            <a:ext cx="7086600" cy="11239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s-AR" dirty="0" smtClean="0"/>
              <a:t>Desafío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7543193"/>
      </p:ext>
    </p:extLst>
  </p:cSld>
  <p:clrMapOvr>
    <a:masterClrMapping/>
  </p:clrMapOvr>
  <p:transition advTm="1000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8" name="Rectangle 14"/>
          <p:cNvSpPr>
            <a:spLocks noChangeArrowheads="1"/>
          </p:cNvSpPr>
          <p:nvPr/>
        </p:nvSpPr>
        <p:spPr bwMode="auto">
          <a:xfrm>
            <a:off x="1828800" y="3124200"/>
            <a:ext cx="5657850" cy="29114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  <a:alpha val="74998"/>
              </a:schemeClr>
            </a:prstShdw>
          </a:effec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8079" name="Line 15"/>
          <p:cNvSpPr>
            <a:spLocks noChangeShapeType="1"/>
          </p:cNvSpPr>
          <p:nvPr/>
        </p:nvSpPr>
        <p:spPr bwMode="auto">
          <a:xfrm>
            <a:off x="2571750" y="3894138"/>
            <a:ext cx="0" cy="13779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8080" name="Line 16"/>
          <p:cNvSpPr>
            <a:spLocks noChangeShapeType="1"/>
          </p:cNvSpPr>
          <p:nvPr/>
        </p:nvSpPr>
        <p:spPr bwMode="auto">
          <a:xfrm>
            <a:off x="2474913" y="5284788"/>
            <a:ext cx="193675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8081" name="Line 17"/>
          <p:cNvSpPr>
            <a:spLocks noChangeShapeType="1"/>
          </p:cNvSpPr>
          <p:nvPr/>
        </p:nvSpPr>
        <p:spPr bwMode="auto">
          <a:xfrm>
            <a:off x="2474913" y="4818063"/>
            <a:ext cx="1936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8082" name="Line 18"/>
          <p:cNvSpPr>
            <a:spLocks noChangeShapeType="1"/>
          </p:cNvSpPr>
          <p:nvPr/>
        </p:nvSpPr>
        <p:spPr bwMode="auto">
          <a:xfrm>
            <a:off x="2474913" y="4348163"/>
            <a:ext cx="1936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8083" name="Line 19"/>
          <p:cNvSpPr>
            <a:spLocks noChangeShapeType="1"/>
          </p:cNvSpPr>
          <p:nvPr/>
        </p:nvSpPr>
        <p:spPr bwMode="auto">
          <a:xfrm>
            <a:off x="2474913" y="3881438"/>
            <a:ext cx="1936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8084" name="Line 20"/>
          <p:cNvSpPr>
            <a:spLocks noChangeShapeType="1"/>
          </p:cNvSpPr>
          <p:nvPr/>
        </p:nvSpPr>
        <p:spPr bwMode="auto">
          <a:xfrm>
            <a:off x="2584450" y="5284788"/>
            <a:ext cx="44354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8085" name="Line 21"/>
          <p:cNvSpPr>
            <a:spLocks noChangeShapeType="1"/>
          </p:cNvSpPr>
          <p:nvPr/>
        </p:nvSpPr>
        <p:spPr bwMode="auto">
          <a:xfrm flipV="1">
            <a:off x="2571750" y="5189538"/>
            <a:ext cx="0" cy="190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8086" name="Line 22"/>
          <p:cNvSpPr>
            <a:spLocks noChangeShapeType="1"/>
          </p:cNvSpPr>
          <p:nvPr/>
        </p:nvSpPr>
        <p:spPr bwMode="auto">
          <a:xfrm flipV="1">
            <a:off x="3317875" y="5189538"/>
            <a:ext cx="0" cy="190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8087" name="Line 23"/>
          <p:cNvSpPr>
            <a:spLocks noChangeShapeType="1"/>
          </p:cNvSpPr>
          <p:nvPr/>
        </p:nvSpPr>
        <p:spPr bwMode="auto">
          <a:xfrm flipV="1">
            <a:off x="4057650" y="5189538"/>
            <a:ext cx="0" cy="190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8088" name="Line 24"/>
          <p:cNvSpPr>
            <a:spLocks noChangeShapeType="1"/>
          </p:cNvSpPr>
          <p:nvPr/>
        </p:nvSpPr>
        <p:spPr bwMode="auto">
          <a:xfrm flipV="1">
            <a:off x="4802188" y="5189538"/>
            <a:ext cx="0" cy="190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8089" name="Line 25"/>
          <p:cNvSpPr>
            <a:spLocks noChangeShapeType="1"/>
          </p:cNvSpPr>
          <p:nvPr/>
        </p:nvSpPr>
        <p:spPr bwMode="auto">
          <a:xfrm flipV="1">
            <a:off x="5548313" y="5189538"/>
            <a:ext cx="0" cy="190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8090" name="Line 26"/>
          <p:cNvSpPr>
            <a:spLocks noChangeShapeType="1"/>
          </p:cNvSpPr>
          <p:nvPr/>
        </p:nvSpPr>
        <p:spPr bwMode="auto">
          <a:xfrm flipV="1">
            <a:off x="6288088" y="5189538"/>
            <a:ext cx="0" cy="190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8091" name="Line 27"/>
          <p:cNvSpPr>
            <a:spLocks noChangeShapeType="1"/>
          </p:cNvSpPr>
          <p:nvPr/>
        </p:nvSpPr>
        <p:spPr bwMode="auto">
          <a:xfrm flipV="1">
            <a:off x="7032625" y="5189538"/>
            <a:ext cx="0" cy="190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8092" name="Line 28"/>
          <p:cNvSpPr>
            <a:spLocks noChangeShapeType="1"/>
          </p:cNvSpPr>
          <p:nvPr/>
        </p:nvSpPr>
        <p:spPr bwMode="auto">
          <a:xfrm flipV="1">
            <a:off x="2571750" y="5162550"/>
            <a:ext cx="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8093" name="Line 29"/>
          <p:cNvSpPr>
            <a:spLocks noChangeShapeType="1"/>
          </p:cNvSpPr>
          <p:nvPr/>
        </p:nvSpPr>
        <p:spPr bwMode="auto">
          <a:xfrm flipV="1">
            <a:off x="4057650" y="5162550"/>
            <a:ext cx="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8094" name="Line 30"/>
          <p:cNvSpPr>
            <a:spLocks noChangeShapeType="1"/>
          </p:cNvSpPr>
          <p:nvPr/>
        </p:nvSpPr>
        <p:spPr bwMode="auto">
          <a:xfrm flipV="1">
            <a:off x="5548313" y="5162550"/>
            <a:ext cx="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8095" name="Line 31"/>
          <p:cNvSpPr>
            <a:spLocks noChangeShapeType="1"/>
          </p:cNvSpPr>
          <p:nvPr/>
        </p:nvSpPr>
        <p:spPr bwMode="auto">
          <a:xfrm flipV="1">
            <a:off x="7032625" y="5162550"/>
            <a:ext cx="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8096" name="Oval 32"/>
          <p:cNvSpPr>
            <a:spLocks noChangeArrowheads="1"/>
          </p:cNvSpPr>
          <p:nvPr/>
        </p:nvSpPr>
        <p:spPr bwMode="auto">
          <a:xfrm>
            <a:off x="5208588" y="4775200"/>
            <a:ext cx="74612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8097" name="Oval 33"/>
          <p:cNvSpPr>
            <a:spLocks noChangeArrowheads="1"/>
          </p:cNvSpPr>
          <p:nvPr/>
        </p:nvSpPr>
        <p:spPr bwMode="auto">
          <a:xfrm>
            <a:off x="4462463" y="5008563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8098" name="Oval 34"/>
          <p:cNvSpPr>
            <a:spLocks noChangeArrowheads="1"/>
          </p:cNvSpPr>
          <p:nvPr/>
        </p:nvSpPr>
        <p:spPr bwMode="auto">
          <a:xfrm>
            <a:off x="3421063" y="4725988"/>
            <a:ext cx="76200" cy="74612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8099" name="Oval 35"/>
          <p:cNvSpPr>
            <a:spLocks noChangeArrowheads="1"/>
          </p:cNvSpPr>
          <p:nvPr/>
        </p:nvSpPr>
        <p:spPr bwMode="auto">
          <a:xfrm>
            <a:off x="5505450" y="3884613"/>
            <a:ext cx="74613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8100" name="Oval 36"/>
          <p:cNvSpPr>
            <a:spLocks noChangeArrowheads="1"/>
          </p:cNvSpPr>
          <p:nvPr/>
        </p:nvSpPr>
        <p:spPr bwMode="auto">
          <a:xfrm>
            <a:off x="6245225" y="3838575"/>
            <a:ext cx="76200" cy="76200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8101" name="Oval 37"/>
          <p:cNvSpPr>
            <a:spLocks noChangeArrowheads="1"/>
          </p:cNvSpPr>
          <p:nvPr/>
        </p:nvSpPr>
        <p:spPr bwMode="auto">
          <a:xfrm>
            <a:off x="4014788" y="4305300"/>
            <a:ext cx="76200" cy="74613"/>
          </a:xfrm>
          <a:prstGeom prst="ellipse">
            <a:avLst/>
          </a:prstGeom>
          <a:solidFill>
            <a:srgbClr val="FFFF80"/>
          </a:solidFill>
          <a:ln w="25400">
            <a:solidFill>
              <a:srgbClr val="FFFF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8102" name="Rectangle 38"/>
          <p:cNvSpPr>
            <a:spLocks noChangeArrowheads="1"/>
          </p:cNvSpPr>
          <p:nvPr/>
        </p:nvSpPr>
        <p:spPr bwMode="auto">
          <a:xfrm>
            <a:off x="2020888" y="5045075"/>
            <a:ext cx="358235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8103" name="Rectangle 39"/>
          <p:cNvSpPr>
            <a:spLocks noChangeArrowheads="1"/>
          </p:cNvSpPr>
          <p:nvPr/>
        </p:nvSpPr>
        <p:spPr bwMode="auto">
          <a:xfrm>
            <a:off x="1828800" y="4579938"/>
            <a:ext cx="533726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88104" name="Rectangle 40"/>
          <p:cNvSpPr>
            <a:spLocks noChangeArrowheads="1"/>
          </p:cNvSpPr>
          <p:nvPr/>
        </p:nvSpPr>
        <p:spPr bwMode="auto">
          <a:xfrm>
            <a:off x="1828800" y="4108450"/>
            <a:ext cx="533726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88105" name="Rectangle 41"/>
          <p:cNvSpPr>
            <a:spLocks noChangeArrowheads="1"/>
          </p:cNvSpPr>
          <p:nvPr/>
        </p:nvSpPr>
        <p:spPr bwMode="auto">
          <a:xfrm>
            <a:off x="1828800" y="3641725"/>
            <a:ext cx="533726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000000"/>
                </a:solidFill>
              </a:rPr>
              <a:t>60</a:t>
            </a:r>
          </a:p>
        </p:txBody>
      </p:sp>
      <p:sp>
        <p:nvSpPr>
          <p:cNvPr id="88106" name="Rectangle 42"/>
          <p:cNvSpPr>
            <a:spLocks noChangeArrowheads="1"/>
          </p:cNvSpPr>
          <p:nvPr/>
        </p:nvSpPr>
        <p:spPr bwMode="auto">
          <a:xfrm>
            <a:off x="2386013" y="5561013"/>
            <a:ext cx="358235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8107" name="Rectangle 43"/>
          <p:cNvSpPr>
            <a:spLocks noChangeArrowheads="1"/>
          </p:cNvSpPr>
          <p:nvPr/>
        </p:nvSpPr>
        <p:spPr bwMode="auto">
          <a:xfrm>
            <a:off x="3775075" y="5561013"/>
            <a:ext cx="533726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88108" name="Rectangle 44"/>
          <p:cNvSpPr>
            <a:spLocks noChangeArrowheads="1"/>
          </p:cNvSpPr>
          <p:nvPr/>
        </p:nvSpPr>
        <p:spPr bwMode="auto">
          <a:xfrm>
            <a:off x="5265738" y="5561013"/>
            <a:ext cx="533726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88109" name="Rectangle 45"/>
          <p:cNvSpPr>
            <a:spLocks noChangeArrowheads="1"/>
          </p:cNvSpPr>
          <p:nvPr/>
        </p:nvSpPr>
        <p:spPr bwMode="auto">
          <a:xfrm>
            <a:off x="6751638" y="5561013"/>
            <a:ext cx="533726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000000"/>
                </a:solidFill>
              </a:rPr>
              <a:t>60</a:t>
            </a:r>
          </a:p>
        </p:txBody>
      </p:sp>
      <p:sp>
        <p:nvSpPr>
          <p:cNvPr id="88110" name="Rectangle 46"/>
          <p:cNvSpPr>
            <a:spLocks noChangeArrowheads="1"/>
          </p:cNvSpPr>
          <p:nvPr/>
        </p:nvSpPr>
        <p:spPr bwMode="auto">
          <a:xfrm>
            <a:off x="7056438" y="5054600"/>
            <a:ext cx="37510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88111" name="Rectangle 47"/>
          <p:cNvSpPr>
            <a:spLocks noChangeArrowheads="1"/>
          </p:cNvSpPr>
          <p:nvPr/>
        </p:nvSpPr>
        <p:spPr bwMode="auto">
          <a:xfrm>
            <a:off x="2381250" y="3349625"/>
            <a:ext cx="375454" cy="50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700" b="1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88112" name="Oval 48"/>
          <p:cNvSpPr>
            <a:spLocks noChangeArrowheads="1"/>
          </p:cNvSpPr>
          <p:nvPr/>
        </p:nvSpPr>
        <p:spPr bwMode="auto">
          <a:xfrm>
            <a:off x="4349750" y="4956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8113" name="Oval 49"/>
          <p:cNvSpPr>
            <a:spLocks noChangeArrowheads="1"/>
          </p:cNvSpPr>
          <p:nvPr/>
        </p:nvSpPr>
        <p:spPr bwMode="auto">
          <a:xfrm>
            <a:off x="6178550" y="37369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8114" name="Oval 50"/>
          <p:cNvSpPr>
            <a:spLocks noChangeArrowheads="1"/>
          </p:cNvSpPr>
          <p:nvPr/>
        </p:nvSpPr>
        <p:spPr bwMode="auto">
          <a:xfrm>
            <a:off x="3968750" y="4270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8115" name="Oval 51"/>
          <p:cNvSpPr>
            <a:spLocks noChangeArrowheads="1"/>
          </p:cNvSpPr>
          <p:nvPr/>
        </p:nvSpPr>
        <p:spPr bwMode="auto">
          <a:xfrm>
            <a:off x="5416550" y="38131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8116" name="Oval 52"/>
          <p:cNvSpPr>
            <a:spLocks noChangeArrowheads="1"/>
          </p:cNvSpPr>
          <p:nvPr/>
        </p:nvSpPr>
        <p:spPr bwMode="auto">
          <a:xfrm>
            <a:off x="5111750" y="47275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8117" name="Oval 53"/>
          <p:cNvSpPr>
            <a:spLocks noChangeArrowheads="1"/>
          </p:cNvSpPr>
          <p:nvPr/>
        </p:nvSpPr>
        <p:spPr bwMode="auto">
          <a:xfrm>
            <a:off x="3359150" y="4651375"/>
            <a:ext cx="215900" cy="215900"/>
          </a:xfrm>
          <a:prstGeom prst="ellipse">
            <a:avLst/>
          </a:prstGeom>
          <a:solidFill>
            <a:srgbClr val="F0F28D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8118" name="Line 54"/>
          <p:cNvSpPr>
            <a:spLocks noChangeShapeType="1"/>
          </p:cNvSpPr>
          <p:nvPr/>
        </p:nvSpPr>
        <p:spPr bwMode="auto">
          <a:xfrm flipV="1">
            <a:off x="2590800" y="4191000"/>
            <a:ext cx="4419600" cy="609600"/>
          </a:xfrm>
          <a:prstGeom prst="line">
            <a:avLst/>
          </a:prstGeom>
          <a:noFill/>
          <a:ln w="5080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8119" name="Line 55"/>
          <p:cNvSpPr>
            <a:spLocks noChangeShapeType="1"/>
          </p:cNvSpPr>
          <p:nvPr/>
        </p:nvSpPr>
        <p:spPr bwMode="auto">
          <a:xfrm>
            <a:off x="5111750" y="2911475"/>
            <a:ext cx="1670050" cy="127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8121" name="Text Box 57"/>
          <p:cNvSpPr txBox="1">
            <a:spLocks noChangeArrowheads="1"/>
          </p:cNvSpPr>
          <p:nvPr/>
        </p:nvSpPr>
        <p:spPr bwMode="auto">
          <a:xfrm>
            <a:off x="3201632" y="2475468"/>
            <a:ext cx="21723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/>
              <a:t>Cambiamos</a:t>
            </a:r>
            <a:r>
              <a:rPr lang="en-US" dirty="0" smtClean="0"/>
              <a:t> ambos</a:t>
            </a:r>
            <a:endParaRPr lang="en-US" dirty="0"/>
          </a:p>
        </p:txBody>
      </p:sp>
      <p:sp>
        <p:nvSpPr>
          <p:cNvPr id="88122" name="Line 58"/>
          <p:cNvSpPr>
            <a:spLocks noChangeShapeType="1"/>
          </p:cNvSpPr>
          <p:nvPr/>
        </p:nvSpPr>
        <p:spPr bwMode="auto">
          <a:xfrm>
            <a:off x="2590800" y="5181600"/>
            <a:ext cx="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8123" name="Line 59"/>
          <p:cNvSpPr>
            <a:spLocks noChangeShapeType="1"/>
          </p:cNvSpPr>
          <p:nvPr/>
        </p:nvSpPr>
        <p:spPr bwMode="auto">
          <a:xfrm flipH="1">
            <a:off x="2590800" y="2911475"/>
            <a:ext cx="1071888" cy="1889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8124" name="Line 60"/>
          <p:cNvSpPr>
            <a:spLocks noChangeShapeType="1"/>
          </p:cNvSpPr>
          <p:nvPr/>
        </p:nvSpPr>
        <p:spPr bwMode="auto">
          <a:xfrm flipV="1">
            <a:off x="2590800" y="3733800"/>
            <a:ext cx="4343400" cy="1447800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609600" y="1219200"/>
            <a:ext cx="7826375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es-E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¿</a:t>
            </a:r>
            <a:r>
              <a:rPr lang="es-E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Cuáles son mejores?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" name="Rectangle 4"/>
          <p:cNvSpPr>
            <a:spLocks noGrp="1" noChangeArrowheads="1"/>
          </p:cNvSpPr>
          <p:nvPr>
            <p:ph type="title"/>
          </p:nvPr>
        </p:nvSpPr>
        <p:spPr>
          <a:xfrm>
            <a:off x="425450" y="214313"/>
            <a:ext cx="7086600" cy="11239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s-AR" dirty="0" smtClean="0"/>
              <a:t>Desafío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00473552"/>
      </p:ext>
    </p:extLst>
  </p:cSld>
  <p:clrMapOvr>
    <a:masterClrMapping/>
  </p:clrMapOvr>
  <p:transition advTm="1000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s-ES_tradnl" dirty="0" smtClean="0"/>
              <a:t>  La suma de errores</a:t>
            </a:r>
            <a:endParaRPr lang="es-ES_tradnl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s-ES_tradnl" dirty="0" smtClean="0"/>
              <a:t>Queremos construir una cantidad que relacione la capacidad del modelo de reproducir los datos</a:t>
            </a:r>
          </a:p>
          <a:p>
            <a:endParaRPr lang="es-ES_tradnl" dirty="0" smtClean="0"/>
          </a:p>
          <a:p>
            <a:r>
              <a:rPr lang="es-ES_tradnl" dirty="0" smtClean="0"/>
              <a:t>Podemos usar la diferencia entre </a:t>
            </a:r>
            <a:r>
              <a:rPr lang="es-ES_tradnl" i="1" dirty="0" smtClean="0"/>
              <a:t>Y</a:t>
            </a:r>
            <a:r>
              <a:rPr lang="es-ES_tradnl" dirty="0" smtClean="0"/>
              <a:t> y el </a:t>
            </a:r>
            <a:r>
              <a:rPr lang="es-ES_tradnl" dirty="0"/>
              <a:t>valor de </a:t>
            </a:r>
            <a:r>
              <a:rPr lang="es-ES_tradnl" i="1" dirty="0"/>
              <a:t>Y </a:t>
            </a:r>
            <a:r>
              <a:rPr lang="es-ES_tradnl" dirty="0" smtClean="0"/>
              <a:t>del modelo. </a:t>
            </a:r>
          </a:p>
          <a:p>
            <a:pPr lvl="1"/>
            <a:r>
              <a:rPr lang="es-ES_tradnl" dirty="0" smtClean="0"/>
              <a:t>Pero los errores positivos y los negativos van a cancelarse el uno con el otro</a:t>
            </a:r>
            <a:endParaRPr lang="es-ES_trad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936" y="2960007"/>
            <a:ext cx="3460750" cy="60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1550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/>
              <a:t>  </a:t>
            </a:r>
            <a:r>
              <a:rPr lang="en-US" dirty="0" smtClean="0"/>
              <a:t>Suma </a:t>
            </a:r>
            <a:r>
              <a:rPr lang="en-US" dirty="0"/>
              <a:t>de </a:t>
            </a:r>
            <a:r>
              <a:rPr lang="en-US" dirty="0" err="1" smtClean="0"/>
              <a:t>cuadrados</a:t>
            </a:r>
            <a:endParaRPr lang="en-US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 err="1"/>
              <a:t>U</a:t>
            </a:r>
            <a:r>
              <a:rPr lang="en-US" dirty="0" err="1" smtClean="0"/>
              <a:t>samos</a:t>
            </a:r>
            <a:r>
              <a:rPr lang="en-US" dirty="0" smtClean="0"/>
              <a:t> la </a:t>
            </a:r>
            <a:r>
              <a:rPr lang="en-US" dirty="0" err="1" smtClean="0"/>
              <a:t>suma</a:t>
            </a:r>
            <a:r>
              <a:rPr lang="en-US" dirty="0" smtClean="0"/>
              <a:t> de </a:t>
            </a:r>
            <a:r>
              <a:rPr lang="en-US" dirty="0" err="1" smtClean="0"/>
              <a:t>cuadrados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Cambiamos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de </a:t>
            </a:r>
            <a:r>
              <a:rPr lang="es-ES" sz="2800" i="1" dirty="0" smtClean="0"/>
              <a:t>β</a:t>
            </a:r>
            <a:r>
              <a:rPr lang="es-ES" sz="2800" i="1" baseline="-25000" dirty="0" smtClean="0"/>
              <a:t>0</a:t>
            </a:r>
            <a:r>
              <a:rPr lang="es-ES" sz="2800" baseline="-25000" dirty="0" smtClean="0"/>
              <a:t> </a:t>
            </a:r>
            <a:r>
              <a:rPr lang="es-ES" sz="2800" dirty="0" smtClean="0"/>
              <a:t> (el intercepto) y  </a:t>
            </a:r>
            <a:r>
              <a:rPr lang="es-ES" sz="2800" i="1" dirty="0" smtClean="0"/>
              <a:t>β</a:t>
            </a:r>
            <a:r>
              <a:rPr lang="es-ES" sz="2800" i="1" baseline="-25000" dirty="0" smtClean="0"/>
              <a:t>1</a:t>
            </a:r>
            <a:r>
              <a:rPr lang="es-ES_tradnl" sz="2800" dirty="0" smtClean="0">
                <a:sym typeface="Symbol" charset="0"/>
              </a:rPr>
              <a:t> </a:t>
            </a:r>
            <a:r>
              <a:rPr lang="es-ES" sz="2800" dirty="0"/>
              <a:t>(la pendiente</a:t>
            </a:r>
            <a:r>
              <a:rPr lang="es-ES" sz="2800" dirty="0" smtClean="0"/>
              <a:t>) para minimizar la suma 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 809/Spring 2008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0C39-2CA3-9F48-AE59-B863528708FF}" type="slidenum">
              <a:rPr lang="en-US"/>
              <a:pPr/>
              <a:t>16</a:t>
            </a:fld>
            <a:endParaRPr lang="en-US"/>
          </a:p>
        </p:txBody>
      </p:sp>
      <p:graphicFrame>
        <p:nvGraphicFramePr>
          <p:cNvPr id="98308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4571823"/>
              </p:ext>
            </p:extLst>
          </p:nvPr>
        </p:nvGraphicFramePr>
        <p:xfrm>
          <a:off x="2033337" y="2570162"/>
          <a:ext cx="3810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56" name="Equation" r:id="rId4" imgW="1193760" imgH="431640" progId="Equation.DSMT4">
                  <p:embed/>
                </p:oleObj>
              </mc:Choice>
              <mc:Fallback>
                <p:oleObj name="Equation" r:id="rId4" imgW="1193760" imgH="431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337" y="2570162"/>
                        <a:ext cx="38100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5520881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Object 2">
            <a:hlinkClick r:id="" action="ppaction://ole?verb=0"/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71500" y="1699480"/>
          <a:ext cx="8083550" cy="430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08" name="VISIO" r:id="rId4" imgW="3993840" imgH="2130120" progId="Visio.Drawing.4">
                  <p:embed/>
                </p:oleObj>
              </mc:Choice>
              <mc:Fallback>
                <p:oleObj name="VISIO" r:id="rId4" imgW="3993840" imgH="2130120" progId="Visio.Drawing.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699480"/>
                        <a:ext cx="8083550" cy="430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FAA26D3D-D897-4be2-8F04-BA451C77F1D7}">
                          <ma14:placeholderFlag xmlns:ma14="http://schemas.microsoft.com/office/mac/drawingml/2011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3" name="Arc 3"/>
          <p:cNvSpPr>
            <a:spLocks/>
          </p:cNvSpPr>
          <p:nvPr/>
        </p:nvSpPr>
        <p:spPr bwMode="auto">
          <a:xfrm>
            <a:off x="3290888" y="2223355"/>
            <a:ext cx="596900" cy="1397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43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21599"/>
                </a:moveTo>
                <a:cubicBezTo>
                  <a:pt x="-1" y="9692"/>
                  <a:pt x="9635" y="31"/>
                  <a:pt x="21543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92"/>
                  <a:pt x="9635" y="31"/>
                  <a:pt x="21543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 type="triangle" w="med" len="med"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>
          <a:xfrm>
            <a:off x="571500" y="209005"/>
            <a:ext cx="7575550" cy="11366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 smtClean="0"/>
              <a:t>La </a:t>
            </a:r>
            <a:r>
              <a:rPr lang="en-US" dirty="0" err="1" smtClean="0"/>
              <a:t>figura</a:t>
            </a:r>
            <a:r>
              <a:rPr lang="en-US" dirty="0" smtClean="0"/>
              <a:t> del </a:t>
            </a:r>
            <a:r>
              <a:rPr lang="en-US" dirty="0" err="1" smtClean="0"/>
              <a:t>proceso</a:t>
            </a:r>
            <a:endParaRPr lang="en-US" dirty="0"/>
          </a:p>
        </p:txBody>
      </p:sp>
      <p:sp>
        <p:nvSpPr>
          <p:cNvPr id="71687" name="Arc 7"/>
          <p:cNvSpPr>
            <a:spLocks/>
          </p:cNvSpPr>
          <p:nvPr/>
        </p:nvSpPr>
        <p:spPr bwMode="auto">
          <a:xfrm>
            <a:off x="3178629" y="4076383"/>
            <a:ext cx="1158875" cy="452076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7246620" y="1983642"/>
            <a:ext cx="1794193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Valor </a:t>
            </a:r>
            <a:r>
              <a:rPr lang="en-US" sz="24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observado</a:t>
            </a:r>
            <a:endParaRPr 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89" name="Arc 9"/>
          <p:cNvSpPr>
            <a:spLocks/>
          </p:cNvSpPr>
          <p:nvPr/>
        </p:nvSpPr>
        <p:spPr bwMode="auto">
          <a:xfrm>
            <a:off x="7391400" y="2742467"/>
            <a:ext cx="368300" cy="5207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676275" y="5715855"/>
            <a:ext cx="282575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Valor </a:t>
            </a:r>
            <a:r>
              <a:rPr lang="en-US" sz="24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observado</a:t>
            </a:r>
            <a:endParaRPr 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1691" name="Arc 11"/>
          <p:cNvSpPr>
            <a:spLocks/>
          </p:cNvSpPr>
          <p:nvPr/>
        </p:nvSpPr>
        <p:spPr bwMode="auto">
          <a:xfrm>
            <a:off x="3200400" y="5180867"/>
            <a:ext cx="368300" cy="7493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 type="triangle" w="med" len="med"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3489325" y="3023455"/>
            <a:ext cx="3363913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ε</a:t>
            </a:r>
            <a:r>
              <a:rPr lang="en-US" sz="3600" b="1" i="1" baseline="-250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Error </a:t>
            </a:r>
            <a:r>
              <a:rPr lang="en-US" sz="24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aleatorio</a:t>
            </a:r>
            <a:endParaRPr 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2928" y="4308650"/>
            <a:ext cx="3460750" cy="603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8066" y="1839143"/>
            <a:ext cx="3111500" cy="7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70834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Estimación estadística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Usamos un método para obtener valores de los parámetros </a:t>
            </a:r>
            <a:r>
              <a:rPr lang="es-ES" sz="3200" i="1" dirty="0"/>
              <a:t>β</a:t>
            </a:r>
            <a:r>
              <a:rPr lang="es-ES" sz="3200" i="1" baseline="-25000" dirty="0"/>
              <a:t>0</a:t>
            </a:r>
            <a:r>
              <a:rPr lang="es-ES" sz="3200" baseline="-25000" dirty="0"/>
              <a:t>  </a:t>
            </a:r>
            <a:r>
              <a:rPr lang="es-ES" sz="3200" dirty="0"/>
              <a:t>y </a:t>
            </a:r>
            <a:r>
              <a:rPr lang="es-ES" sz="3200" i="1" dirty="0"/>
              <a:t>β</a:t>
            </a:r>
            <a:r>
              <a:rPr lang="es-ES" sz="3200" i="1" baseline="-25000" dirty="0"/>
              <a:t>1</a:t>
            </a:r>
            <a:r>
              <a:rPr lang="es-ES" sz="3200" i="1" dirty="0"/>
              <a:t> </a:t>
            </a:r>
            <a:r>
              <a:rPr lang="es-ES_tradnl" dirty="0" smtClean="0"/>
              <a:t>que minimicen </a:t>
            </a:r>
            <a:r>
              <a:rPr lang="es-ES_tradnl" dirty="0"/>
              <a:t>la suma de </a:t>
            </a:r>
            <a:r>
              <a:rPr lang="es-ES_tradnl" dirty="0" smtClean="0"/>
              <a:t>cuadrados</a:t>
            </a:r>
          </a:p>
          <a:p>
            <a:r>
              <a:rPr lang="es-ES_tradnl" dirty="0" smtClean="0"/>
              <a:t>El </a:t>
            </a:r>
            <a:r>
              <a:rPr lang="es-ES_tradnl" dirty="0"/>
              <a:t>método de mínimos cuadrados produce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/>
          </a:p>
          <a:p>
            <a:endParaRPr lang="es-ES_tradnl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973250"/>
              </p:ext>
            </p:extLst>
          </p:nvPr>
        </p:nvGraphicFramePr>
        <p:xfrm>
          <a:off x="2671779" y="4021836"/>
          <a:ext cx="2963862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00" name="Equation" r:id="rId3" imgW="787400" imgH="279400" progId="Equation.DSMT4">
                  <p:embed/>
                </p:oleObj>
              </mc:Choice>
              <mc:Fallback>
                <p:oleObj name="Equation" r:id="rId3" imgW="7874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1779" y="4021836"/>
                        <a:ext cx="2963862" cy="1052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2099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/>
              <a:t>S</a:t>
            </a:r>
            <a:r>
              <a:rPr lang="en-US" dirty="0" smtClean="0"/>
              <a:t>uma </a:t>
            </a:r>
            <a:r>
              <a:rPr lang="en-US" dirty="0"/>
              <a:t>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cuadrados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errores</a:t>
            </a:r>
            <a:r>
              <a:rPr lang="en-US" dirty="0"/>
              <a:t> </a:t>
            </a:r>
          </a:p>
        </p:txBody>
      </p:sp>
      <p:graphicFrame>
        <p:nvGraphicFramePr>
          <p:cNvPr id="102403" name="Object 3">
            <a:hlinkClick r:id="" action="ppaction://ole?verb=0"/>
          </p:cNvPr>
          <p:cNvGraphicFramePr>
            <a:graphicFrameLocks noGrp="1"/>
          </p:cNvGraphicFramePr>
          <p:nvPr>
            <p:ph idx="1"/>
          </p:nvPr>
        </p:nvGraphicFramePr>
        <p:xfrm>
          <a:off x="946150" y="2930525"/>
          <a:ext cx="6861175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97" name="VISIO" r:id="rId4" imgW="3995640" imgH="2131920" progId="Visio.Drawing.4">
                  <p:embed/>
                </p:oleObj>
              </mc:Choice>
              <mc:Fallback>
                <p:oleObj name="VISIO" r:id="rId4" imgW="3995640" imgH="2131920" progId="Visio.Drawing.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2930525"/>
                        <a:ext cx="6861175" cy="366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FAA26D3D-D897-4be2-8F04-BA451C77F1D7}">
                          <ma14:placeholderFlag xmlns:ma14="http://schemas.microsoft.com/office/mac/drawingml/2011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EPI 809/Spring 2008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7471E-52E1-7F4D-9742-8CEF3E619959}" type="slidenum">
              <a:rPr lang="en-US"/>
              <a:pPr/>
              <a:t>19</a:t>
            </a:fld>
            <a:endParaRPr lang="en-US"/>
          </a:p>
        </p:txBody>
      </p:sp>
      <p:graphicFrame>
        <p:nvGraphicFramePr>
          <p:cNvPr id="10240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10000" y="2952750"/>
          <a:ext cx="36496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98" name="MathType Equation" r:id="rId6" imgW="3657600" imgH="722160" progId="Equation">
                  <p:embed/>
                </p:oleObj>
              </mc:Choice>
              <mc:Fallback>
                <p:oleObj name="MathType Equation" r:id="rId6" imgW="3657600" imgH="722160" progId="Equation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952750"/>
                        <a:ext cx="364966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880100" y="5010150"/>
          <a:ext cx="27082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99" name="MathType Equation" r:id="rId8" imgW="2716200" imgH="722160" progId="Equation">
                  <p:embed/>
                </p:oleObj>
              </mc:Choice>
              <mc:Fallback>
                <p:oleObj name="MathType Equation" r:id="rId8" imgW="2716200" imgH="722160" progId="Equation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5010150"/>
                        <a:ext cx="270827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6" name="Arc 6"/>
          <p:cNvSpPr>
            <a:spLocks/>
          </p:cNvSpPr>
          <p:nvPr/>
        </p:nvSpPr>
        <p:spPr bwMode="auto">
          <a:xfrm>
            <a:off x="5424488" y="4343400"/>
            <a:ext cx="520700" cy="10541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7" name="Arc 7"/>
          <p:cNvSpPr>
            <a:spLocks/>
          </p:cNvSpPr>
          <p:nvPr/>
        </p:nvSpPr>
        <p:spPr bwMode="auto">
          <a:xfrm>
            <a:off x="3290888" y="3287713"/>
            <a:ext cx="485775" cy="2190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29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21599"/>
                </a:moveTo>
                <a:cubicBezTo>
                  <a:pt x="-1" y="9698"/>
                  <a:pt x="9627" y="39"/>
                  <a:pt x="21529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98"/>
                  <a:pt x="9627" y="39"/>
                  <a:pt x="21529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 type="triangle" w="med" len="med"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408" name="Object 8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724698"/>
              </p:ext>
            </p:extLst>
          </p:nvPr>
        </p:nvGraphicFramePr>
        <p:xfrm>
          <a:off x="1922732" y="1552422"/>
          <a:ext cx="4022455" cy="1076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00" name="Equation" r:id="rId10" imgW="1739900" imgH="457200" progId="Equation.DSMT4">
                  <p:embed/>
                </p:oleObj>
              </mc:Choice>
              <mc:Fallback>
                <p:oleObj name="Equation" r:id="rId10" imgW="1739900" imgH="457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732" y="1552422"/>
                        <a:ext cx="4022455" cy="1076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6337363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Temas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2231"/>
            <a:ext cx="8229600" cy="4530725"/>
          </a:xfrm>
        </p:spPr>
        <p:txBody>
          <a:bodyPr/>
          <a:lstStyle/>
          <a:p>
            <a:r>
              <a:rPr lang="en-US" dirty="0" err="1" smtClean="0"/>
              <a:t>Hipótesis</a:t>
            </a:r>
            <a:endParaRPr lang="en-US" dirty="0" smtClean="0"/>
          </a:p>
          <a:p>
            <a:r>
              <a:rPr lang="en-US" dirty="0" err="1" smtClean="0"/>
              <a:t>Modelo</a:t>
            </a:r>
            <a:r>
              <a:rPr lang="en-US" dirty="0" smtClean="0"/>
              <a:t> lineal – </a:t>
            </a:r>
            <a:r>
              <a:rPr lang="es-ES" dirty="0"/>
              <a:t>regresión</a:t>
            </a:r>
            <a:r>
              <a:rPr lang="en-US" dirty="0" smtClean="0"/>
              <a:t> simple</a:t>
            </a:r>
          </a:p>
          <a:p>
            <a:r>
              <a:rPr lang="en-US" dirty="0" err="1" smtClean="0"/>
              <a:t>Estimación</a:t>
            </a:r>
            <a:r>
              <a:rPr lang="en-US" dirty="0" smtClean="0"/>
              <a:t> con </a:t>
            </a:r>
            <a:r>
              <a:rPr lang="en-US" dirty="0" err="1" smtClean="0"/>
              <a:t>suma</a:t>
            </a:r>
            <a:r>
              <a:rPr lang="en-US" dirty="0" smtClean="0"/>
              <a:t> de </a:t>
            </a:r>
            <a:r>
              <a:rPr lang="en-US" dirty="0" err="1" smtClean="0"/>
              <a:t>cuadrados</a:t>
            </a:r>
            <a:endParaRPr lang="en-US" dirty="0" smtClean="0"/>
          </a:p>
          <a:p>
            <a:r>
              <a:rPr lang="en-US" dirty="0" err="1" smtClean="0"/>
              <a:t>Intervalos</a:t>
            </a:r>
            <a:r>
              <a:rPr lang="en-US" dirty="0" smtClean="0"/>
              <a:t> de </a:t>
            </a:r>
            <a:r>
              <a:rPr lang="en-US" dirty="0" err="1" smtClean="0"/>
              <a:t>confianza</a:t>
            </a:r>
            <a:endParaRPr lang="en-US" dirty="0" smtClean="0"/>
          </a:p>
          <a:p>
            <a:r>
              <a:rPr lang="en-US" dirty="0" err="1" smtClean="0"/>
              <a:t>Predicciones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Modelo</a:t>
            </a:r>
            <a:r>
              <a:rPr lang="en-US" dirty="0" smtClean="0"/>
              <a:t> lineal - </a:t>
            </a:r>
            <a:r>
              <a:rPr lang="es-ES" dirty="0"/>
              <a:t>regresión </a:t>
            </a:r>
            <a:r>
              <a:rPr lang="es-ES" dirty="0" smtClean="0"/>
              <a:t>múltiple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2929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2">
            <a:hlinkClick r:id="" action="ppaction://ole?verb=0"/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71500" y="1523070"/>
          <a:ext cx="8083550" cy="430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40" name="VISIO" r:id="rId4" imgW="3993840" imgH="2130120" progId="Visio.Drawing.4">
                  <p:embed/>
                </p:oleObj>
              </mc:Choice>
              <mc:Fallback>
                <p:oleObj name="VISIO" r:id="rId4" imgW="3993840" imgH="2130120" progId="Visio.Drawing.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523070"/>
                        <a:ext cx="8083550" cy="430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FAA26D3D-D897-4be2-8F04-BA451C77F1D7}">
                          <ma14:placeholderFlag xmlns:ma14="http://schemas.microsoft.com/office/mac/drawingml/2011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3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3948113" y="1653245"/>
          <a:ext cx="349567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41" name="MathType Equation" r:id="rId6" imgW="3503520" imgH="722160" progId="Equation">
                  <p:embed/>
                </p:oleObj>
              </mc:Choice>
              <mc:Fallback>
                <p:oleObj name="MathType Equation" r:id="rId6" imgW="3503520" imgH="722160" progId="Equation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8113" y="1653245"/>
                        <a:ext cx="3495675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 err="1" smtClean="0"/>
              <a:t>Regresión</a:t>
            </a:r>
            <a:r>
              <a:rPr lang="en-US" dirty="0" smtClean="0"/>
              <a:t> simple</a:t>
            </a:r>
            <a:endParaRPr lang="en-US" dirty="0"/>
          </a:p>
        </p:txBody>
      </p:sp>
      <p:graphicFrame>
        <p:nvGraphicFramePr>
          <p:cNvPr id="73733" name="Object 5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4432300" y="4147207"/>
          <a:ext cx="27082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442" name="Equation" r:id="rId8" imgW="2716200" imgH="722160" progId="Equation.DSMT4">
                  <p:embed/>
                </p:oleObj>
              </mc:Choice>
              <mc:Fallback>
                <p:oleObj name="Equation" r:id="rId8" imgW="2716200" imgH="72216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4147207"/>
                        <a:ext cx="270827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Arc 6"/>
          <p:cNvSpPr>
            <a:spLocks/>
          </p:cNvSpPr>
          <p:nvPr/>
        </p:nvSpPr>
        <p:spPr bwMode="auto">
          <a:xfrm>
            <a:off x="3748088" y="3937657"/>
            <a:ext cx="673100" cy="5207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Arc 7"/>
          <p:cNvSpPr>
            <a:spLocks/>
          </p:cNvSpPr>
          <p:nvPr/>
        </p:nvSpPr>
        <p:spPr bwMode="auto">
          <a:xfrm>
            <a:off x="3290888" y="2046945"/>
            <a:ext cx="596900" cy="1397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0 w 21600"/>
              <a:gd name="T1" fmla="*/ 21600 h 21600"/>
              <a:gd name="T2" fmla="*/ 21543 w 21600"/>
              <a:gd name="T3" fmla="*/ 0 h 21600"/>
              <a:gd name="T4" fmla="*/ 2160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21599"/>
                </a:moveTo>
                <a:cubicBezTo>
                  <a:pt x="-1" y="9692"/>
                  <a:pt x="9635" y="31"/>
                  <a:pt x="21543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92"/>
                  <a:pt x="9635" y="31"/>
                  <a:pt x="21543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 type="triangle" w="med" len="med"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Arc 8"/>
          <p:cNvSpPr>
            <a:spLocks/>
          </p:cNvSpPr>
          <p:nvPr/>
        </p:nvSpPr>
        <p:spPr bwMode="auto">
          <a:xfrm>
            <a:off x="3200400" y="5004457"/>
            <a:ext cx="368300" cy="7493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 type="triangle" w="med" len="med"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6645275" y="3634445"/>
            <a:ext cx="2420938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Observacion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no </a:t>
            </a:r>
            <a:r>
              <a:rPr lang="en-US" sz="24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muestrada</a:t>
            </a:r>
            <a:endParaRPr 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8" name="Arc 10"/>
          <p:cNvSpPr>
            <a:spLocks/>
          </p:cNvSpPr>
          <p:nvPr/>
        </p:nvSpPr>
        <p:spPr bwMode="auto">
          <a:xfrm>
            <a:off x="6645275" y="3783670"/>
            <a:ext cx="455613" cy="22225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3490913" y="2602570"/>
            <a:ext cx="2100262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ε</a:t>
            </a:r>
            <a:r>
              <a:rPr lang="en-US" sz="3600" b="1" i="1" baseline="-250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36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</a:t>
            </a: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Error </a:t>
            </a:r>
            <a:r>
              <a:rPr lang="en-US" sz="24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aleatorio</a:t>
            </a:r>
            <a:endParaRPr 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40" name="Rectangle 12"/>
          <p:cNvSpPr>
            <a:spLocks noChangeArrowheads="1"/>
          </p:cNvSpPr>
          <p:nvPr/>
        </p:nvSpPr>
        <p:spPr bwMode="auto">
          <a:xfrm>
            <a:off x="676275" y="5539445"/>
            <a:ext cx="282575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Valor </a:t>
            </a:r>
            <a:r>
              <a:rPr lang="en-US" sz="24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observado</a:t>
            </a:r>
            <a:endParaRPr 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41" name="Rectangle 13"/>
          <p:cNvSpPr>
            <a:spLocks noChangeArrowheads="1"/>
          </p:cNvSpPr>
          <p:nvPr/>
        </p:nvSpPr>
        <p:spPr bwMode="auto">
          <a:xfrm>
            <a:off x="3576638" y="2643845"/>
            <a:ext cx="37306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^</a:t>
            </a:r>
            <a:endParaRPr lang="en-US" sz="2400" b="1" baseline="-250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6108035" y="3378857"/>
            <a:ext cx="537240" cy="511175"/>
          </a:xfrm>
          <a:prstGeom prst="ellipse">
            <a:avLst/>
          </a:prstGeom>
          <a:solidFill>
            <a:srgbClr val="FFFFFF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303668" y="3275669"/>
            <a:ext cx="537240" cy="511175"/>
          </a:xfrm>
          <a:prstGeom prst="ellipse">
            <a:avLst/>
          </a:prstGeom>
          <a:solidFill>
            <a:srgbClr val="FFFFFF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28867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1064"/>
            <a:ext cx="8229600" cy="1139825"/>
          </a:xfrm>
        </p:spPr>
        <p:txBody>
          <a:bodyPr/>
          <a:lstStyle/>
          <a:p>
            <a:r>
              <a:rPr lang="en-US" err="1" smtClean="0"/>
              <a:t>Intervalos</a:t>
            </a:r>
            <a:r>
              <a:rPr lang="en-US" smtClean="0"/>
              <a:t> de </a:t>
            </a:r>
            <a:r>
              <a:rPr lang="en-US" err="1" smtClean="0"/>
              <a:t>confianza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4880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s-ES_tradnl" sz="2400" dirty="0"/>
              <a:t>Pero, </a:t>
            </a:r>
            <a:r>
              <a:rPr lang="es-ES_tradnl" sz="2400" dirty="0" smtClean="0"/>
              <a:t>cuánta </a:t>
            </a:r>
            <a:r>
              <a:rPr lang="es-ES_tradnl" sz="2400" dirty="0"/>
              <a:t>confianza tenemos en la estimación de los parámetros estimados        </a:t>
            </a:r>
            <a:endParaRPr lang="es-ES_tradnl" sz="2400" i="1" dirty="0"/>
          </a:p>
          <a:p>
            <a:endParaRPr lang="es-ES_tradnl" sz="2400" dirty="0"/>
          </a:p>
          <a:p>
            <a:pPr marL="0" indent="0">
              <a:buNone/>
            </a:pPr>
            <a:r>
              <a:rPr lang="es-ES" sz="2400" dirty="0" smtClean="0"/>
              <a:t>El</a:t>
            </a:r>
            <a:r>
              <a:rPr lang="es-ES" sz="2400" b="1" dirty="0" smtClean="0"/>
              <a:t> </a:t>
            </a:r>
            <a:r>
              <a:rPr lang="es-ES" sz="2400" i="1" dirty="0"/>
              <a:t>Intervalo de confianza</a:t>
            </a:r>
            <a:r>
              <a:rPr lang="es-ES" sz="2400" b="1" dirty="0"/>
              <a:t> </a:t>
            </a:r>
            <a:r>
              <a:rPr lang="es-ES" sz="2400" dirty="0"/>
              <a:t>se refiere</a:t>
            </a:r>
            <a:r>
              <a:rPr lang="es-ES" sz="2400" b="1" dirty="0"/>
              <a:t> </a:t>
            </a:r>
            <a:r>
              <a:rPr lang="es-ES" sz="2400" dirty="0"/>
              <a:t>al intervalo que, a un cierto nivel de confianza, contiene al parámetro </a:t>
            </a:r>
            <a:r>
              <a:rPr lang="es-ES" sz="2400" dirty="0" smtClean="0"/>
              <a:t>estimado</a:t>
            </a:r>
            <a:r>
              <a:rPr lang="es-ES" sz="2400" dirty="0"/>
              <a:t>. </a:t>
            </a:r>
            <a:endParaRPr lang="es-ES" sz="2400" dirty="0" smtClean="0"/>
          </a:p>
          <a:p>
            <a:pPr marL="0" indent="0">
              <a:buClr>
                <a:schemeClr val="tx1"/>
              </a:buClr>
              <a:buNone/>
            </a:pPr>
            <a:r>
              <a:rPr lang="es-ES" sz="2400" dirty="0" smtClean="0"/>
              <a:t>El cálculo </a:t>
            </a:r>
            <a:r>
              <a:rPr lang="es-ES" sz="2400" dirty="0"/>
              <a:t>es como </a:t>
            </a:r>
            <a:r>
              <a:rPr lang="es-ES" sz="2400" dirty="0" smtClean="0"/>
              <a:t>sigue:</a:t>
            </a:r>
            <a:endParaRPr lang="es-ES" sz="2400" dirty="0" smtClean="0">
              <a:cs typeface="Arial" charset="0"/>
              <a:sym typeface="Symbol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s-ES" sz="2400" dirty="0">
              <a:cs typeface="Arial" charset="0"/>
              <a:sym typeface="Symbol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s-ES" sz="2400" dirty="0" smtClean="0">
              <a:cs typeface="Arial" charset="0"/>
              <a:sym typeface="Symbol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s-ES" sz="2400" dirty="0" smtClean="0">
                <a:cs typeface="Arial" charset="0"/>
                <a:sym typeface="Symbol" charset="0"/>
              </a:rPr>
              <a:t>Donde </a:t>
            </a:r>
            <a:r>
              <a:rPr lang="es-ES" sz="2400" i="1" dirty="0">
                <a:cs typeface="Arial" charset="0"/>
                <a:sym typeface="Symbol" charset="0"/>
              </a:rPr>
              <a:t>t</a:t>
            </a:r>
            <a:r>
              <a:rPr lang="es-ES" sz="2400" dirty="0">
                <a:cs typeface="Arial" charset="0"/>
                <a:sym typeface="Symbol" charset="0"/>
              </a:rPr>
              <a:t> es el valor de </a:t>
            </a:r>
            <a:r>
              <a:rPr lang="es-ES" sz="2400" i="1" dirty="0">
                <a:cs typeface="Arial" charset="0"/>
                <a:sym typeface="Symbol" charset="0"/>
              </a:rPr>
              <a:t>t </a:t>
            </a:r>
            <a:r>
              <a:rPr lang="es-ES" sz="2400" dirty="0">
                <a:cs typeface="Arial" charset="0"/>
                <a:sym typeface="Symbol" charset="0"/>
              </a:rPr>
              <a:t>tabulado para α/2, con los grados de libertad asociados a la SCR (</a:t>
            </a:r>
            <a:r>
              <a:rPr lang="es-ES" sz="2400" dirty="0" err="1">
                <a:cs typeface="Arial" charset="0"/>
                <a:sym typeface="Symbol" charset="0"/>
              </a:rPr>
              <a:t>g.l</a:t>
            </a:r>
            <a:r>
              <a:rPr lang="es-ES" sz="2400" dirty="0">
                <a:cs typeface="Arial" charset="0"/>
                <a:sym typeface="Symbol" charset="0"/>
              </a:rPr>
              <a:t>. de la Suma de Cuadrados Residual) y </a:t>
            </a:r>
            <a:r>
              <a:rPr lang="es-ES" sz="2400" i="1" dirty="0">
                <a:cs typeface="Arial" charset="0"/>
                <a:sym typeface="Symbol" charset="0"/>
              </a:rPr>
              <a:t>s</a:t>
            </a:r>
            <a:r>
              <a:rPr lang="es-ES" sz="2400" i="1" baseline="-25000" dirty="0">
                <a:cs typeface="Arial" charset="0"/>
                <a:sym typeface="Symbol" charset="0"/>
              </a:rPr>
              <a:t>β</a:t>
            </a:r>
            <a:r>
              <a:rPr lang="es-ES" sz="2400" dirty="0">
                <a:cs typeface="Arial" charset="0"/>
                <a:sym typeface="Symbol" charset="0"/>
              </a:rPr>
              <a:t> el error estándar de </a:t>
            </a:r>
            <a:r>
              <a:rPr lang="es-ES" sz="2400" i="1" dirty="0">
                <a:cs typeface="Arial" charset="0"/>
                <a:sym typeface="Symbol" charset="0"/>
              </a:rPr>
              <a:t>β</a:t>
            </a:r>
            <a:r>
              <a:rPr lang="es-ES" sz="2400" dirty="0">
                <a:cs typeface="Arial" charset="0"/>
                <a:sym typeface="Symbol" charset="0"/>
              </a:rPr>
              <a:t>.</a:t>
            </a:r>
          </a:p>
          <a:p>
            <a:endParaRPr lang="es-ES" sz="2400" dirty="0"/>
          </a:p>
          <a:p>
            <a:endParaRPr lang="es-ES_tradnl" sz="2400" i="1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453198"/>
              </p:ext>
            </p:extLst>
          </p:nvPr>
        </p:nvGraphicFramePr>
        <p:xfrm>
          <a:off x="3607723" y="1450889"/>
          <a:ext cx="764771" cy="580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89" name="Equation" r:id="rId3" imgW="368300" imgH="279400" progId="Equation.DSMT4">
                  <p:embed/>
                </p:oleObj>
              </mc:Choice>
              <mc:Fallback>
                <p:oleObj name="Equation" r:id="rId3" imgW="3683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7723" y="1450889"/>
                        <a:ext cx="764771" cy="580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328416"/>
              </p:ext>
            </p:extLst>
          </p:nvPr>
        </p:nvGraphicFramePr>
        <p:xfrm>
          <a:off x="3143191" y="3702751"/>
          <a:ext cx="1693833" cy="610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90" name="Equation" r:id="rId5" imgW="774700" imgH="279400" progId="Equation.DSMT4">
                  <p:embed/>
                </p:oleObj>
              </mc:Choice>
              <mc:Fallback>
                <p:oleObj name="Equation" r:id="rId5" imgW="7747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43191" y="3702751"/>
                        <a:ext cx="1693833" cy="610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7214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Predicción</a:t>
            </a:r>
            <a:r>
              <a:rPr lang="en-US" smtClean="0"/>
              <a:t> </a:t>
            </a:r>
            <a:r>
              <a:rPr lang="en-US"/>
              <a:t>de la </a:t>
            </a:r>
            <a:r>
              <a:rPr lang="en-US" err="1"/>
              <a:t>respuesta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89" y="636968"/>
            <a:ext cx="7443970" cy="622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34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Estimación</a:t>
            </a:r>
            <a:r>
              <a:rPr lang="en-US" dirty="0" smtClean="0"/>
              <a:t> de la </a:t>
            </a:r>
            <a:r>
              <a:rPr lang="en-US" dirty="0" err="1" smtClean="0"/>
              <a:t>varianza</a:t>
            </a:r>
            <a:r>
              <a:rPr lang="en-US" dirty="0" smtClean="0"/>
              <a:t> </a:t>
            </a:r>
            <a:r>
              <a:rPr lang="en-US" dirty="0" err="1" smtClean="0"/>
              <a:t>explicada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/>
              <a:t>el </a:t>
            </a:r>
            <a:r>
              <a:rPr lang="en-US" dirty="0" err="1"/>
              <a:t>cuadrado</a:t>
            </a:r>
            <a:r>
              <a:rPr lang="en-US" dirty="0"/>
              <a:t> del </a:t>
            </a:r>
            <a:r>
              <a:rPr lang="en-US" dirty="0" err="1"/>
              <a:t>coeficiente</a:t>
            </a:r>
            <a:r>
              <a:rPr lang="en-US" dirty="0"/>
              <a:t> de </a:t>
            </a:r>
            <a:r>
              <a:rPr lang="en-US" dirty="0" err="1"/>
              <a:t>correlación</a:t>
            </a:r>
            <a:r>
              <a:rPr lang="en-US" dirty="0"/>
              <a:t> de Pearson, y da la </a:t>
            </a:r>
            <a:r>
              <a:rPr lang="en-US" dirty="0" err="1"/>
              <a:t>proporción</a:t>
            </a:r>
            <a:r>
              <a:rPr lang="en-US" dirty="0"/>
              <a:t> de </a:t>
            </a:r>
            <a:r>
              <a:rPr lang="en-US" dirty="0" err="1"/>
              <a:t>variación</a:t>
            </a:r>
            <a:r>
              <a:rPr lang="en-US" dirty="0"/>
              <a:t> de la variable Y que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explicada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la variable X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738" y="4057467"/>
            <a:ext cx="6050917" cy="152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41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</a:t>
            </a:r>
            <a:r>
              <a:rPr lang="es-AR" baseline="30000" dirty="0" smtClean="0"/>
              <a:t>2</a:t>
            </a:r>
            <a:r>
              <a:rPr lang="es-AR" dirty="0" smtClean="0"/>
              <a:t> ajustado</a:t>
            </a:r>
            <a:endParaRPr lang="es-A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r>
              <a:rPr lang="es-AR" i="1" dirty="0" smtClean="0"/>
              <a:t>n</a:t>
            </a:r>
            <a:r>
              <a:rPr lang="es-AR" dirty="0" smtClean="0"/>
              <a:t> = numero de observaciones</a:t>
            </a:r>
          </a:p>
          <a:p>
            <a:r>
              <a:rPr lang="es-AR" i="1" dirty="0" smtClean="0"/>
              <a:t>p</a:t>
            </a:r>
            <a:r>
              <a:rPr lang="es-AR" dirty="0" smtClean="0"/>
              <a:t> = numero de parámetros </a:t>
            </a:r>
            <a:endParaRPr lang="es-AR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379412"/>
              </p:ext>
            </p:extLst>
          </p:nvPr>
        </p:nvGraphicFramePr>
        <p:xfrm>
          <a:off x="1806105" y="1675910"/>
          <a:ext cx="5145674" cy="146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32" name="Equation" r:id="rId3" imgW="1562100" imgH="444500" progId="Equation.DSMT4">
                  <p:embed/>
                </p:oleObj>
              </mc:Choice>
              <mc:Fallback>
                <p:oleObj name="Equation" r:id="rId3" imgW="15621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6105" y="1675910"/>
                        <a:ext cx="5145674" cy="1464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4987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reeform 2"/>
          <p:cNvSpPr>
            <a:spLocks/>
          </p:cNvSpPr>
          <p:nvPr/>
        </p:nvSpPr>
        <p:spPr bwMode="auto">
          <a:xfrm>
            <a:off x="2513013" y="2773363"/>
            <a:ext cx="1978025" cy="365125"/>
          </a:xfrm>
          <a:custGeom>
            <a:avLst/>
            <a:gdLst>
              <a:gd name="T0" fmla="*/ 0 w 1246"/>
              <a:gd name="T1" fmla="*/ 229 h 230"/>
              <a:gd name="T2" fmla="*/ 0 w 1246"/>
              <a:gd name="T3" fmla="*/ 141 h 230"/>
              <a:gd name="T4" fmla="*/ 1245 w 1246"/>
              <a:gd name="T5" fmla="*/ 141 h 230"/>
              <a:gd name="T6" fmla="*/ 1245 w 1246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6" h="230">
                <a:moveTo>
                  <a:pt x="0" y="229"/>
                </a:moveTo>
                <a:lnTo>
                  <a:pt x="0" y="141"/>
                </a:lnTo>
                <a:lnTo>
                  <a:pt x="1245" y="141"/>
                </a:lnTo>
                <a:lnTo>
                  <a:pt x="1245" y="0"/>
                </a:lnTo>
              </a:path>
            </a:pathLst>
          </a:custGeom>
          <a:noFill/>
          <a:ln w="25400" cap="rnd" cmpd="sng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3" name="Freeform 3"/>
          <p:cNvSpPr>
            <a:spLocks/>
          </p:cNvSpPr>
          <p:nvPr/>
        </p:nvSpPr>
        <p:spPr bwMode="auto">
          <a:xfrm>
            <a:off x="1417638" y="4281488"/>
            <a:ext cx="1096962" cy="365125"/>
          </a:xfrm>
          <a:custGeom>
            <a:avLst/>
            <a:gdLst>
              <a:gd name="T0" fmla="*/ 690 w 691"/>
              <a:gd name="T1" fmla="*/ 0 h 230"/>
              <a:gd name="T2" fmla="*/ 690 w 691"/>
              <a:gd name="T3" fmla="*/ 139 h 230"/>
              <a:gd name="T4" fmla="*/ 0 w 691"/>
              <a:gd name="T5" fmla="*/ 139 h 230"/>
              <a:gd name="T6" fmla="*/ 0 w 691"/>
              <a:gd name="T7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1" h="230">
                <a:moveTo>
                  <a:pt x="690" y="0"/>
                </a:moveTo>
                <a:lnTo>
                  <a:pt x="690" y="139"/>
                </a:lnTo>
                <a:lnTo>
                  <a:pt x="0" y="139"/>
                </a:lnTo>
                <a:lnTo>
                  <a:pt x="0" y="229"/>
                </a:lnTo>
              </a:path>
            </a:pathLst>
          </a:custGeom>
          <a:noFill/>
          <a:ln w="25400" cap="rnd" cmpd="sng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s-ES_tradnl" dirty="0"/>
              <a:t>Modelos de la regresión</a:t>
            </a:r>
          </a:p>
        </p:txBody>
      </p:sp>
      <p:sp>
        <p:nvSpPr>
          <p:cNvPr id="51205" name="Freeform 5"/>
          <p:cNvSpPr>
            <a:spLocks/>
          </p:cNvSpPr>
          <p:nvPr/>
        </p:nvSpPr>
        <p:spPr bwMode="auto">
          <a:xfrm>
            <a:off x="3486150" y="1974850"/>
            <a:ext cx="2008188" cy="800100"/>
          </a:xfrm>
          <a:custGeom>
            <a:avLst/>
            <a:gdLst>
              <a:gd name="T0" fmla="*/ 0 w 1265"/>
              <a:gd name="T1" fmla="*/ 503 h 504"/>
              <a:gd name="T2" fmla="*/ 1264 w 1265"/>
              <a:gd name="T3" fmla="*/ 503 h 504"/>
              <a:gd name="T4" fmla="*/ 1264 w 1265"/>
              <a:gd name="T5" fmla="*/ 0 h 504"/>
              <a:gd name="T6" fmla="*/ 0 w 1265"/>
              <a:gd name="T7" fmla="*/ 0 h 504"/>
              <a:gd name="T8" fmla="*/ 0 w 1265"/>
              <a:gd name="T9" fmla="*/ 503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504">
                <a:moveTo>
                  <a:pt x="0" y="503"/>
                </a:moveTo>
                <a:lnTo>
                  <a:pt x="1264" y="503"/>
                </a:lnTo>
                <a:lnTo>
                  <a:pt x="1264" y="0"/>
                </a:lnTo>
                <a:lnTo>
                  <a:pt x="0" y="0"/>
                </a:lnTo>
                <a:lnTo>
                  <a:pt x="0" y="503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1208" name="Freeform 8"/>
          <p:cNvSpPr>
            <a:spLocks/>
          </p:cNvSpPr>
          <p:nvPr/>
        </p:nvSpPr>
        <p:spPr bwMode="auto">
          <a:xfrm>
            <a:off x="915988" y="4787900"/>
            <a:ext cx="1004887" cy="1003300"/>
          </a:xfrm>
          <a:custGeom>
            <a:avLst/>
            <a:gdLst>
              <a:gd name="T0" fmla="*/ 0 w 633"/>
              <a:gd name="T1" fmla="*/ 631 h 632"/>
              <a:gd name="T2" fmla="*/ 632 w 633"/>
              <a:gd name="T3" fmla="*/ 631 h 632"/>
              <a:gd name="T4" fmla="*/ 632 w 633"/>
              <a:gd name="T5" fmla="*/ 0 h 632"/>
              <a:gd name="T6" fmla="*/ 0 w 633"/>
              <a:gd name="T7" fmla="*/ 0 h 632"/>
              <a:gd name="T8" fmla="*/ 0 w 633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3" h="632">
                <a:moveTo>
                  <a:pt x="0" y="631"/>
                </a:moveTo>
                <a:lnTo>
                  <a:pt x="632" y="631"/>
                </a:lnTo>
                <a:lnTo>
                  <a:pt x="63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869950" y="5060950"/>
            <a:ext cx="107080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Lineal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1210" name="Freeform 10"/>
          <p:cNvSpPr>
            <a:spLocks/>
          </p:cNvSpPr>
          <p:nvPr/>
        </p:nvSpPr>
        <p:spPr bwMode="auto">
          <a:xfrm>
            <a:off x="3105150" y="4787900"/>
            <a:ext cx="1006475" cy="1003300"/>
          </a:xfrm>
          <a:custGeom>
            <a:avLst/>
            <a:gdLst>
              <a:gd name="T0" fmla="*/ 0 w 634"/>
              <a:gd name="T1" fmla="*/ 631 h 632"/>
              <a:gd name="T2" fmla="*/ 633 w 634"/>
              <a:gd name="T3" fmla="*/ 631 h 632"/>
              <a:gd name="T4" fmla="*/ 633 w 634"/>
              <a:gd name="T5" fmla="*/ 0 h 632"/>
              <a:gd name="T6" fmla="*/ 0 w 634"/>
              <a:gd name="T7" fmla="*/ 0 h 632"/>
              <a:gd name="T8" fmla="*/ 0 w 634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4" h="632">
                <a:moveTo>
                  <a:pt x="0" y="631"/>
                </a:moveTo>
                <a:lnTo>
                  <a:pt x="633" y="631"/>
                </a:lnTo>
                <a:lnTo>
                  <a:pt x="633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3171825" y="4878388"/>
            <a:ext cx="59311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No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3059113" y="5243513"/>
            <a:ext cx="107080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Lineal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1213" name="Freeform 13"/>
          <p:cNvSpPr>
            <a:spLocks/>
          </p:cNvSpPr>
          <p:nvPr/>
        </p:nvSpPr>
        <p:spPr bwMode="auto">
          <a:xfrm>
            <a:off x="2513013" y="4281488"/>
            <a:ext cx="1096962" cy="365125"/>
          </a:xfrm>
          <a:custGeom>
            <a:avLst/>
            <a:gdLst>
              <a:gd name="T0" fmla="*/ 690 w 691"/>
              <a:gd name="T1" fmla="*/ 229 h 230"/>
              <a:gd name="T2" fmla="*/ 690 w 691"/>
              <a:gd name="T3" fmla="*/ 139 h 230"/>
              <a:gd name="T4" fmla="*/ 0 w 691"/>
              <a:gd name="T5" fmla="*/ 139 h 230"/>
              <a:gd name="T6" fmla="*/ 0 w 691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1" h="230">
                <a:moveTo>
                  <a:pt x="690" y="229"/>
                </a:moveTo>
                <a:lnTo>
                  <a:pt x="690" y="139"/>
                </a:lnTo>
                <a:lnTo>
                  <a:pt x="0" y="139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4" name="Freeform 14"/>
          <p:cNvSpPr>
            <a:spLocks/>
          </p:cNvSpPr>
          <p:nvPr/>
        </p:nvSpPr>
        <p:spPr bwMode="auto">
          <a:xfrm>
            <a:off x="3525838" y="4627563"/>
            <a:ext cx="152400" cy="152400"/>
          </a:xfrm>
          <a:custGeom>
            <a:avLst/>
            <a:gdLst>
              <a:gd name="T0" fmla="*/ 95 w 96"/>
              <a:gd name="T1" fmla="*/ 0 h 96"/>
              <a:gd name="T2" fmla="*/ 49 w 96"/>
              <a:gd name="T3" fmla="*/ 95 h 96"/>
              <a:gd name="T4" fmla="*/ 0 w 96"/>
              <a:gd name="T5" fmla="*/ 0 h 96"/>
              <a:gd name="T6" fmla="*/ 95 w 9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96">
                <a:moveTo>
                  <a:pt x="95" y="0"/>
                </a:moveTo>
                <a:lnTo>
                  <a:pt x="49" y="95"/>
                </a:lnTo>
                <a:lnTo>
                  <a:pt x="0" y="0"/>
                </a:lnTo>
                <a:lnTo>
                  <a:pt x="95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5" name="Freeform 15"/>
          <p:cNvSpPr>
            <a:spLocks/>
          </p:cNvSpPr>
          <p:nvPr/>
        </p:nvSpPr>
        <p:spPr bwMode="auto">
          <a:xfrm>
            <a:off x="1336675" y="4627563"/>
            <a:ext cx="152400" cy="152400"/>
          </a:xfrm>
          <a:custGeom>
            <a:avLst/>
            <a:gdLst>
              <a:gd name="T0" fmla="*/ 95 w 96"/>
              <a:gd name="T1" fmla="*/ 0 h 96"/>
              <a:gd name="T2" fmla="*/ 48 w 96"/>
              <a:gd name="T3" fmla="*/ 95 h 96"/>
              <a:gd name="T4" fmla="*/ 0 w 96"/>
              <a:gd name="T5" fmla="*/ 0 h 96"/>
              <a:gd name="T6" fmla="*/ 95 w 9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96">
                <a:moveTo>
                  <a:pt x="95" y="0"/>
                </a:moveTo>
                <a:lnTo>
                  <a:pt x="48" y="95"/>
                </a:lnTo>
                <a:lnTo>
                  <a:pt x="0" y="0"/>
                </a:lnTo>
                <a:lnTo>
                  <a:pt x="95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6" name="Freeform 16"/>
          <p:cNvSpPr>
            <a:spLocks/>
          </p:cNvSpPr>
          <p:nvPr/>
        </p:nvSpPr>
        <p:spPr bwMode="auto">
          <a:xfrm>
            <a:off x="4489450" y="2773363"/>
            <a:ext cx="2130425" cy="365125"/>
          </a:xfrm>
          <a:custGeom>
            <a:avLst/>
            <a:gdLst>
              <a:gd name="T0" fmla="*/ 1341 w 1342"/>
              <a:gd name="T1" fmla="*/ 229 h 230"/>
              <a:gd name="T2" fmla="*/ 1341 w 1342"/>
              <a:gd name="T3" fmla="*/ 141 h 230"/>
              <a:gd name="T4" fmla="*/ 0 w 1342"/>
              <a:gd name="T5" fmla="*/ 141 h 230"/>
              <a:gd name="T6" fmla="*/ 0 w 1342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230">
                <a:moveTo>
                  <a:pt x="1341" y="229"/>
                </a:moveTo>
                <a:lnTo>
                  <a:pt x="1341" y="141"/>
                </a:lnTo>
                <a:lnTo>
                  <a:pt x="0" y="141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7" name="Freeform 17"/>
          <p:cNvSpPr>
            <a:spLocks/>
          </p:cNvSpPr>
          <p:nvPr/>
        </p:nvSpPr>
        <p:spPr bwMode="auto">
          <a:xfrm>
            <a:off x="6535738" y="3119438"/>
            <a:ext cx="153987" cy="152400"/>
          </a:xfrm>
          <a:custGeom>
            <a:avLst/>
            <a:gdLst>
              <a:gd name="T0" fmla="*/ 96 w 97"/>
              <a:gd name="T1" fmla="*/ 0 h 96"/>
              <a:gd name="T2" fmla="*/ 49 w 97"/>
              <a:gd name="T3" fmla="*/ 95 h 96"/>
              <a:gd name="T4" fmla="*/ 0 w 97"/>
              <a:gd name="T5" fmla="*/ 0 h 96"/>
              <a:gd name="T6" fmla="*/ 96 w 97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" h="96">
                <a:moveTo>
                  <a:pt x="96" y="0"/>
                </a:moveTo>
                <a:lnTo>
                  <a:pt x="49" y="95"/>
                </a:lnTo>
                <a:lnTo>
                  <a:pt x="0" y="0"/>
                </a:lnTo>
                <a:lnTo>
                  <a:pt x="96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8" name="Freeform 18"/>
          <p:cNvSpPr>
            <a:spLocks/>
          </p:cNvSpPr>
          <p:nvPr/>
        </p:nvSpPr>
        <p:spPr bwMode="auto">
          <a:xfrm>
            <a:off x="2430463" y="3119438"/>
            <a:ext cx="153987" cy="152400"/>
          </a:xfrm>
          <a:custGeom>
            <a:avLst/>
            <a:gdLst>
              <a:gd name="T0" fmla="*/ 96 w 97"/>
              <a:gd name="T1" fmla="*/ 0 h 96"/>
              <a:gd name="T2" fmla="*/ 49 w 97"/>
              <a:gd name="T3" fmla="*/ 95 h 96"/>
              <a:gd name="T4" fmla="*/ 0 w 97"/>
              <a:gd name="T5" fmla="*/ 0 h 96"/>
              <a:gd name="T6" fmla="*/ 96 w 97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" h="96">
                <a:moveTo>
                  <a:pt x="96" y="0"/>
                </a:moveTo>
                <a:lnTo>
                  <a:pt x="49" y="95"/>
                </a:lnTo>
                <a:lnTo>
                  <a:pt x="0" y="0"/>
                </a:lnTo>
                <a:lnTo>
                  <a:pt x="96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9" name="Freeform 19"/>
          <p:cNvSpPr>
            <a:spLocks/>
          </p:cNvSpPr>
          <p:nvPr/>
        </p:nvSpPr>
        <p:spPr bwMode="auto">
          <a:xfrm>
            <a:off x="5522913" y="4281488"/>
            <a:ext cx="1096962" cy="365125"/>
          </a:xfrm>
          <a:custGeom>
            <a:avLst/>
            <a:gdLst>
              <a:gd name="T0" fmla="*/ 0 w 691"/>
              <a:gd name="T1" fmla="*/ 229 h 230"/>
              <a:gd name="T2" fmla="*/ 0 w 691"/>
              <a:gd name="T3" fmla="*/ 139 h 230"/>
              <a:gd name="T4" fmla="*/ 690 w 691"/>
              <a:gd name="T5" fmla="*/ 139 h 230"/>
              <a:gd name="T6" fmla="*/ 690 w 691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1" h="230">
                <a:moveTo>
                  <a:pt x="0" y="229"/>
                </a:moveTo>
                <a:lnTo>
                  <a:pt x="0" y="139"/>
                </a:lnTo>
                <a:lnTo>
                  <a:pt x="690" y="139"/>
                </a:lnTo>
                <a:lnTo>
                  <a:pt x="690" y="0"/>
                </a:lnTo>
              </a:path>
            </a:pathLst>
          </a:custGeom>
          <a:noFill/>
          <a:ln w="25400" cap="rnd" cmpd="sng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0" name="Freeform 20"/>
          <p:cNvSpPr>
            <a:spLocks/>
          </p:cNvSpPr>
          <p:nvPr/>
        </p:nvSpPr>
        <p:spPr bwMode="auto">
          <a:xfrm>
            <a:off x="5441950" y="4627563"/>
            <a:ext cx="152400" cy="152400"/>
          </a:xfrm>
          <a:custGeom>
            <a:avLst/>
            <a:gdLst>
              <a:gd name="T0" fmla="*/ 95 w 96"/>
              <a:gd name="T1" fmla="*/ 0 h 96"/>
              <a:gd name="T2" fmla="*/ 48 w 96"/>
              <a:gd name="T3" fmla="*/ 95 h 96"/>
              <a:gd name="T4" fmla="*/ 0 w 96"/>
              <a:gd name="T5" fmla="*/ 0 h 96"/>
              <a:gd name="T6" fmla="*/ 95 w 9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96">
                <a:moveTo>
                  <a:pt x="95" y="0"/>
                </a:moveTo>
                <a:lnTo>
                  <a:pt x="48" y="95"/>
                </a:lnTo>
                <a:lnTo>
                  <a:pt x="0" y="0"/>
                </a:lnTo>
                <a:lnTo>
                  <a:pt x="95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3" name="Freeform 23"/>
          <p:cNvSpPr>
            <a:spLocks/>
          </p:cNvSpPr>
          <p:nvPr/>
        </p:nvSpPr>
        <p:spPr bwMode="auto">
          <a:xfrm>
            <a:off x="1828800" y="3279775"/>
            <a:ext cx="1370013" cy="1003300"/>
          </a:xfrm>
          <a:custGeom>
            <a:avLst/>
            <a:gdLst>
              <a:gd name="T0" fmla="*/ 0 w 863"/>
              <a:gd name="T1" fmla="*/ 631 h 632"/>
              <a:gd name="T2" fmla="*/ 862 w 863"/>
              <a:gd name="T3" fmla="*/ 631 h 632"/>
              <a:gd name="T4" fmla="*/ 862 w 863"/>
              <a:gd name="T5" fmla="*/ 0 h 632"/>
              <a:gd name="T6" fmla="*/ 0 w 863"/>
              <a:gd name="T7" fmla="*/ 0 h 632"/>
              <a:gd name="T8" fmla="*/ 0 w 863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3" h="632">
                <a:moveTo>
                  <a:pt x="0" y="631"/>
                </a:moveTo>
                <a:lnTo>
                  <a:pt x="862" y="631"/>
                </a:lnTo>
                <a:lnTo>
                  <a:pt x="86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1224" name="Rectangle 24"/>
          <p:cNvSpPr>
            <a:spLocks noChangeArrowheads="1"/>
          </p:cNvSpPr>
          <p:nvPr/>
        </p:nvSpPr>
        <p:spPr bwMode="auto">
          <a:xfrm>
            <a:off x="1922463" y="3552825"/>
            <a:ext cx="11795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Simple</a:t>
            </a:r>
          </a:p>
        </p:txBody>
      </p:sp>
      <p:sp>
        <p:nvSpPr>
          <p:cNvPr id="51225" name="Freeform 25"/>
          <p:cNvSpPr>
            <a:spLocks/>
          </p:cNvSpPr>
          <p:nvPr/>
        </p:nvSpPr>
        <p:spPr bwMode="auto">
          <a:xfrm>
            <a:off x="5934075" y="3279775"/>
            <a:ext cx="1370013" cy="1003300"/>
          </a:xfrm>
          <a:custGeom>
            <a:avLst/>
            <a:gdLst>
              <a:gd name="T0" fmla="*/ 0 w 863"/>
              <a:gd name="T1" fmla="*/ 631 h 632"/>
              <a:gd name="T2" fmla="*/ 862 w 863"/>
              <a:gd name="T3" fmla="*/ 631 h 632"/>
              <a:gd name="T4" fmla="*/ 862 w 863"/>
              <a:gd name="T5" fmla="*/ 0 h 632"/>
              <a:gd name="T6" fmla="*/ 0 w 863"/>
              <a:gd name="T7" fmla="*/ 0 h 632"/>
              <a:gd name="T8" fmla="*/ 0 w 863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3" h="632">
                <a:moveTo>
                  <a:pt x="0" y="631"/>
                </a:moveTo>
                <a:lnTo>
                  <a:pt x="862" y="631"/>
                </a:lnTo>
                <a:lnTo>
                  <a:pt x="86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5953125" y="3543300"/>
            <a:ext cx="134331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" sz="2400" b="1" smtClean="0"/>
              <a:t>Múltiple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1227" name="Freeform 27"/>
          <p:cNvSpPr>
            <a:spLocks/>
          </p:cNvSpPr>
          <p:nvPr/>
        </p:nvSpPr>
        <p:spPr bwMode="auto">
          <a:xfrm>
            <a:off x="5021263" y="4787900"/>
            <a:ext cx="1004887" cy="1003300"/>
          </a:xfrm>
          <a:custGeom>
            <a:avLst/>
            <a:gdLst>
              <a:gd name="T0" fmla="*/ 0 w 633"/>
              <a:gd name="T1" fmla="*/ 631 h 632"/>
              <a:gd name="T2" fmla="*/ 632 w 633"/>
              <a:gd name="T3" fmla="*/ 631 h 632"/>
              <a:gd name="T4" fmla="*/ 632 w 633"/>
              <a:gd name="T5" fmla="*/ 0 h 632"/>
              <a:gd name="T6" fmla="*/ 0 w 633"/>
              <a:gd name="T7" fmla="*/ 0 h 632"/>
              <a:gd name="T8" fmla="*/ 0 w 633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3" h="632">
                <a:moveTo>
                  <a:pt x="0" y="631"/>
                </a:moveTo>
                <a:lnTo>
                  <a:pt x="632" y="631"/>
                </a:lnTo>
                <a:lnTo>
                  <a:pt x="63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1228" name="Rectangle 28"/>
          <p:cNvSpPr>
            <a:spLocks noChangeArrowheads="1"/>
          </p:cNvSpPr>
          <p:nvPr/>
        </p:nvSpPr>
        <p:spPr bwMode="auto">
          <a:xfrm>
            <a:off x="4973638" y="5060950"/>
            <a:ext cx="107080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Lineal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1229" name="Rectangle 29"/>
          <p:cNvSpPr>
            <a:spLocks noChangeArrowheads="1"/>
          </p:cNvSpPr>
          <p:nvPr/>
        </p:nvSpPr>
        <p:spPr bwMode="auto">
          <a:xfrm>
            <a:off x="918276" y="1974850"/>
            <a:ext cx="1718100" cy="828432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1 </a:t>
            </a:r>
            <a:r>
              <a:rPr lang="es-ES" sz="2400" dirty="0" smtClean="0"/>
              <a:t>Variable  </a:t>
            </a:r>
          </a:p>
          <a:p>
            <a:r>
              <a:rPr lang="es-ES" sz="2400" dirty="0"/>
              <a:t>E</a:t>
            </a:r>
            <a:r>
              <a:rPr lang="es-ES" sz="2400" dirty="0" smtClean="0"/>
              <a:t>xplicativa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1231" name="Freeform 31"/>
          <p:cNvSpPr>
            <a:spLocks/>
          </p:cNvSpPr>
          <p:nvPr/>
        </p:nvSpPr>
        <p:spPr bwMode="auto">
          <a:xfrm>
            <a:off x="7200900" y="4786313"/>
            <a:ext cx="1006475" cy="1003300"/>
          </a:xfrm>
          <a:custGeom>
            <a:avLst/>
            <a:gdLst>
              <a:gd name="T0" fmla="*/ 0 w 634"/>
              <a:gd name="T1" fmla="*/ 631 h 632"/>
              <a:gd name="T2" fmla="*/ 633 w 634"/>
              <a:gd name="T3" fmla="*/ 631 h 632"/>
              <a:gd name="T4" fmla="*/ 633 w 634"/>
              <a:gd name="T5" fmla="*/ 0 h 632"/>
              <a:gd name="T6" fmla="*/ 0 w 634"/>
              <a:gd name="T7" fmla="*/ 0 h 632"/>
              <a:gd name="T8" fmla="*/ 0 w 634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4" h="632">
                <a:moveTo>
                  <a:pt x="0" y="631"/>
                </a:moveTo>
                <a:lnTo>
                  <a:pt x="633" y="631"/>
                </a:lnTo>
                <a:lnTo>
                  <a:pt x="633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1232" name="Rectangle 32"/>
          <p:cNvSpPr>
            <a:spLocks noChangeArrowheads="1"/>
          </p:cNvSpPr>
          <p:nvPr/>
        </p:nvSpPr>
        <p:spPr bwMode="auto">
          <a:xfrm>
            <a:off x="7267575" y="4876800"/>
            <a:ext cx="59311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No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1233" name="Rectangle 33"/>
          <p:cNvSpPr>
            <a:spLocks noChangeArrowheads="1"/>
          </p:cNvSpPr>
          <p:nvPr/>
        </p:nvSpPr>
        <p:spPr bwMode="auto">
          <a:xfrm>
            <a:off x="7154863" y="5241925"/>
            <a:ext cx="107080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Lineal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1234" name="Freeform 34"/>
          <p:cNvSpPr>
            <a:spLocks/>
          </p:cNvSpPr>
          <p:nvPr/>
        </p:nvSpPr>
        <p:spPr bwMode="auto">
          <a:xfrm>
            <a:off x="6608763" y="4279900"/>
            <a:ext cx="1096962" cy="365125"/>
          </a:xfrm>
          <a:custGeom>
            <a:avLst/>
            <a:gdLst>
              <a:gd name="T0" fmla="*/ 690 w 691"/>
              <a:gd name="T1" fmla="*/ 229 h 230"/>
              <a:gd name="T2" fmla="*/ 690 w 691"/>
              <a:gd name="T3" fmla="*/ 139 h 230"/>
              <a:gd name="T4" fmla="*/ 0 w 691"/>
              <a:gd name="T5" fmla="*/ 139 h 230"/>
              <a:gd name="T6" fmla="*/ 0 w 691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1" h="230">
                <a:moveTo>
                  <a:pt x="690" y="229"/>
                </a:moveTo>
                <a:lnTo>
                  <a:pt x="690" y="139"/>
                </a:lnTo>
                <a:lnTo>
                  <a:pt x="0" y="139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5" name="Freeform 35"/>
          <p:cNvSpPr>
            <a:spLocks/>
          </p:cNvSpPr>
          <p:nvPr/>
        </p:nvSpPr>
        <p:spPr bwMode="auto">
          <a:xfrm>
            <a:off x="7621588" y="4625975"/>
            <a:ext cx="152400" cy="152400"/>
          </a:xfrm>
          <a:custGeom>
            <a:avLst/>
            <a:gdLst>
              <a:gd name="T0" fmla="*/ 95 w 96"/>
              <a:gd name="T1" fmla="*/ 0 h 96"/>
              <a:gd name="T2" fmla="*/ 49 w 96"/>
              <a:gd name="T3" fmla="*/ 95 h 96"/>
              <a:gd name="T4" fmla="*/ 0 w 96"/>
              <a:gd name="T5" fmla="*/ 0 h 96"/>
              <a:gd name="T6" fmla="*/ 95 w 9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96">
                <a:moveTo>
                  <a:pt x="95" y="0"/>
                </a:moveTo>
                <a:lnTo>
                  <a:pt x="49" y="95"/>
                </a:lnTo>
                <a:lnTo>
                  <a:pt x="0" y="0"/>
                </a:lnTo>
                <a:lnTo>
                  <a:pt x="95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6806775" y="1979982"/>
            <a:ext cx="1718100" cy="828432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1 </a:t>
            </a:r>
            <a:r>
              <a:rPr lang="es-ES" sz="2400" dirty="0" smtClean="0"/>
              <a:t>Variable  </a:t>
            </a:r>
          </a:p>
          <a:p>
            <a:r>
              <a:rPr lang="es-ES" sz="2400" dirty="0"/>
              <a:t>E</a:t>
            </a:r>
            <a:r>
              <a:rPr lang="es-ES" sz="2400" dirty="0" smtClean="0"/>
              <a:t>xplicativa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02038" y="2117874"/>
            <a:ext cx="16898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2400" b="1" dirty="0" smtClean="0"/>
              <a:t>Regresión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1015058212"/>
      </p:ext>
    </p:extLst>
  </p:cSld>
  <p:clrMapOvr>
    <a:masterClrMapping/>
  </p:clrMapOvr>
  <p:transition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s-ES" sz="3200" dirty="0" smtClean="0"/>
              <a:t>En </a:t>
            </a:r>
            <a:r>
              <a:rPr lang="es-ES" sz="3200" dirty="0"/>
              <a:t>el modelo </a:t>
            </a:r>
            <a:r>
              <a:rPr lang="es-ES" sz="3200" dirty="0" smtClean="0"/>
              <a:t>de </a:t>
            </a:r>
            <a:r>
              <a:rPr lang="es-ES" sz="3200" dirty="0"/>
              <a:t>regresión </a:t>
            </a:r>
            <a:r>
              <a:rPr lang="es-ES" sz="3200" dirty="0" smtClean="0"/>
              <a:t>múltiple, </a:t>
            </a:r>
            <a:r>
              <a:rPr lang="es-ES" sz="3200" i="1" dirty="0"/>
              <a:t>Y </a:t>
            </a:r>
            <a:r>
              <a:rPr lang="es-ES" sz="3200" dirty="0"/>
              <a:t>denota la variable dependiente (criterio), </a:t>
            </a:r>
            <a:r>
              <a:rPr lang="es-ES" sz="3200" i="1" dirty="0"/>
              <a:t>X</a:t>
            </a:r>
            <a:r>
              <a:rPr lang="es-ES" sz="3200" dirty="0"/>
              <a:t> la variable  </a:t>
            </a:r>
            <a:r>
              <a:rPr lang="es-ES" sz="3200" dirty="0" err="1" smtClean="0"/>
              <a:t>predictora</a:t>
            </a:r>
            <a:r>
              <a:rPr lang="es-ES" sz="3200" dirty="0" smtClean="0"/>
              <a:t>, </a:t>
            </a:r>
            <a:r>
              <a:rPr lang="es-ES" sz="3200" i="1" dirty="0"/>
              <a:t>β</a:t>
            </a:r>
            <a:r>
              <a:rPr lang="es-ES" sz="3200" i="1" baseline="-25000" dirty="0"/>
              <a:t>0</a:t>
            </a:r>
            <a:r>
              <a:rPr lang="es-ES" sz="3200" baseline="-25000" dirty="0"/>
              <a:t>  </a:t>
            </a:r>
            <a:r>
              <a:rPr lang="es-ES" sz="3200" dirty="0"/>
              <a:t>es el intercepto, </a:t>
            </a:r>
            <a:r>
              <a:rPr lang="es-ES" sz="3200" i="1" dirty="0" smtClean="0"/>
              <a:t>β</a:t>
            </a:r>
            <a:r>
              <a:rPr lang="es-ES" sz="3200" i="1" baseline="-25000" dirty="0" smtClean="0"/>
              <a:t>1, ….,</a:t>
            </a:r>
            <a:r>
              <a:rPr lang="es-ES" sz="3200" i="1" dirty="0"/>
              <a:t> </a:t>
            </a:r>
            <a:r>
              <a:rPr lang="es-ES" sz="3200" i="1" dirty="0" smtClean="0"/>
              <a:t>β</a:t>
            </a:r>
            <a:r>
              <a:rPr lang="es-ES" sz="3200" i="1" baseline="-25000" dirty="0" smtClean="0"/>
              <a:t>p</a:t>
            </a:r>
            <a:r>
              <a:rPr lang="es-ES" sz="3200" i="1" dirty="0" smtClean="0"/>
              <a:t> </a:t>
            </a:r>
            <a:r>
              <a:rPr lang="es-ES_tradnl" sz="3200" dirty="0" smtClean="0">
                <a:sym typeface="Symbol" charset="0"/>
              </a:rPr>
              <a:t> </a:t>
            </a:r>
            <a:r>
              <a:rPr lang="es-ES" sz="3200" dirty="0" smtClean="0"/>
              <a:t>denota los parámetros estimados </a:t>
            </a:r>
            <a:r>
              <a:rPr lang="es-ES" sz="3200" dirty="0"/>
              <a:t>de </a:t>
            </a:r>
            <a:r>
              <a:rPr lang="es-ES" sz="3200" dirty="0" smtClean="0"/>
              <a:t>las variables </a:t>
            </a:r>
            <a:r>
              <a:rPr lang="es-ES" sz="3200" i="1" dirty="0" smtClean="0"/>
              <a:t>X</a:t>
            </a:r>
            <a:r>
              <a:rPr lang="es-ES" sz="3200" i="1" baseline="-25000" dirty="0" smtClean="0"/>
              <a:t>1</a:t>
            </a:r>
            <a:r>
              <a:rPr lang="es-ES" sz="3200" i="1" dirty="0" smtClean="0"/>
              <a:t>, …, </a:t>
            </a:r>
            <a:r>
              <a:rPr lang="es-ES" sz="3200" i="1" dirty="0" err="1" smtClean="0"/>
              <a:t>X</a:t>
            </a:r>
            <a:r>
              <a:rPr lang="es-ES" sz="3200" i="1" baseline="-25000" dirty="0" err="1" smtClean="0"/>
              <a:t>p</a:t>
            </a:r>
            <a:r>
              <a:rPr lang="es-ES" sz="3200" i="1" dirty="0" smtClean="0"/>
              <a:t> </a:t>
            </a:r>
            <a:r>
              <a:rPr lang="es-ES" sz="3200" dirty="0" smtClean="0"/>
              <a:t> </a:t>
            </a:r>
            <a:r>
              <a:rPr lang="es-ES" sz="3200" dirty="0"/>
              <a:t>y </a:t>
            </a:r>
            <a:r>
              <a:rPr lang="es-ES" sz="3200" i="1" dirty="0"/>
              <a:t>ε</a:t>
            </a:r>
            <a:r>
              <a:rPr lang="es-ES" sz="3200" dirty="0"/>
              <a:t> es el término de error aleatoriamente distribuido. </a:t>
            </a:r>
          </a:p>
          <a:p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dirty="0"/>
              <a:t>Modelo de </a:t>
            </a:r>
            <a:r>
              <a:rPr lang="es-ES" dirty="0" smtClean="0"/>
              <a:t>regresión múltiple</a:t>
            </a:r>
            <a:endParaRPr lang="es-E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476649"/>
              </p:ext>
            </p:extLst>
          </p:nvPr>
        </p:nvGraphicFramePr>
        <p:xfrm>
          <a:off x="1447800" y="1554163"/>
          <a:ext cx="54371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48" name="Equation" r:id="rId4" imgW="1574800" imgH="279400" progId="Equation.DSMT4">
                  <p:embed/>
                </p:oleObj>
              </mc:Choice>
              <mc:Fallback>
                <p:oleObj name="Equation" r:id="rId4" imgW="15748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7800" y="1554163"/>
                        <a:ext cx="5437188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216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Multicolinealidad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Hay </a:t>
            </a:r>
            <a:r>
              <a:rPr lang="es-ES" dirty="0"/>
              <a:t>problema de </a:t>
            </a:r>
            <a:r>
              <a:rPr lang="es-ES" dirty="0" err="1"/>
              <a:t>colinealidad</a:t>
            </a:r>
            <a:r>
              <a:rPr lang="es-ES" dirty="0"/>
              <a:t> si una dimensión (de índice de condición alto) explica gran cantidad de la variable de dos o más variables</a:t>
            </a:r>
            <a:r>
              <a:rPr lang="es-ES" dirty="0" smtClean="0"/>
              <a:t>.</a:t>
            </a:r>
            <a:endParaRPr lang="es-ES_tradnl" dirty="0" smtClean="0"/>
          </a:p>
          <a:p>
            <a:r>
              <a:rPr lang="es-ES_tradnl" dirty="0" smtClean="0"/>
              <a:t>Cuál nivel de </a:t>
            </a:r>
            <a:r>
              <a:rPr lang="es-ES_tradnl" dirty="0" err="1" smtClean="0"/>
              <a:t>colinealidad</a:t>
            </a:r>
            <a:r>
              <a:rPr lang="es-ES_tradnl" dirty="0" smtClean="0"/>
              <a:t> indica un problema?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78437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/>
              <a:t>Estadísticos de </a:t>
            </a:r>
            <a:r>
              <a:rPr lang="es-ES" sz="4400" err="1"/>
              <a:t>colinealidad</a:t>
            </a:r>
            <a:r>
              <a:rPr lang="es-ES" sz="4400"/>
              <a:t/>
            </a:r>
            <a:br>
              <a:rPr lang="es-ES" sz="440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Tolerancia</a:t>
            </a:r>
            <a:r>
              <a:rPr lang="en-US" dirty="0"/>
              <a:t>: Una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medida</a:t>
            </a:r>
            <a:r>
              <a:rPr lang="en-US" dirty="0"/>
              <a:t> para </a:t>
            </a:r>
            <a:r>
              <a:rPr lang="en-US" dirty="0" err="1" smtClean="0"/>
              <a:t>probar</a:t>
            </a:r>
            <a:r>
              <a:rPr lang="en-US" dirty="0" smtClean="0"/>
              <a:t> </a:t>
            </a:r>
            <a:r>
              <a:rPr lang="en-US" dirty="0"/>
              <a:t>la </a:t>
            </a:r>
            <a:r>
              <a:rPr lang="en-US" dirty="0" err="1"/>
              <a:t>colinealidad</a:t>
            </a:r>
            <a:r>
              <a:rPr lang="en-US" dirty="0"/>
              <a:t> o </a:t>
            </a:r>
            <a:r>
              <a:rPr lang="en-US" dirty="0" err="1" smtClean="0"/>
              <a:t>dependencia</a:t>
            </a:r>
            <a:r>
              <a:rPr lang="en-US" dirty="0" smtClean="0"/>
              <a:t> </a:t>
            </a:r>
            <a:r>
              <a:rPr lang="en-US" dirty="0"/>
              <a:t>lineal entre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regresores</a:t>
            </a:r>
            <a:r>
              <a:rPr lang="en-US" dirty="0"/>
              <a:t> </a:t>
            </a:r>
            <a:r>
              <a:rPr lang="en-US" dirty="0" smtClean="0"/>
              <a:t>R</a:t>
            </a:r>
            <a:r>
              <a:rPr lang="en-US" baseline="-25000" dirty="0" smtClean="0"/>
              <a:t>p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un valor </a:t>
            </a:r>
            <a:r>
              <a:rPr lang="en-US" dirty="0" err="1" smtClean="0"/>
              <a:t>máximo</a:t>
            </a:r>
            <a:r>
              <a:rPr lang="en-US" dirty="0" smtClean="0"/>
              <a:t> de 0, la variable no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ningún</a:t>
            </a:r>
            <a:r>
              <a:rPr lang="en-US" dirty="0" smtClean="0"/>
              <a:t> </a:t>
            </a:r>
            <a:r>
              <a:rPr lang="en-US" dirty="0" err="1" smtClean="0"/>
              <a:t>grado</a:t>
            </a:r>
            <a:r>
              <a:rPr lang="en-US" dirty="0" smtClean="0"/>
              <a:t> de </a:t>
            </a:r>
            <a:r>
              <a:rPr lang="en-US" dirty="0" err="1" smtClean="0"/>
              <a:t>colinealidad</a:t>
            </a:r>
            <a:r>
              <a:rPr lang="en-US" dirty="0" smtClean="0"/>
              <a:t>, y un valor 1 </a:t>
            </a:r>
            <a:r>
              <a:rPr lang="en-US" dirty="0" err="1" smtClean="0"/>
              <a:t>indica</a:t>
            </a:r>
            <a:r>
              <a:rPr lang="en-US" dirty="0" smtClean="0"/>
              <a:t> que  la variable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combinación</a:t>
            </a:r>
            <a:r>
              <a:rPr lang="en-US" dirty="0" smtClean="0"/>
              <a:t> lineal perfecta de </a:t>
            </a:r>
            <a:r>
              <a:rPr lang="en-US" dirty="0" err="1" smtClean="0"/>
              <a:t>otros</a:t>
            </a:r>
            <a:r>
              <a:rPr lang="en-US" dirty="0" smtClean="0"/>
              <a:t> </a:t>
            </a:r>
            <a:r>
              <a:rPr lang="en-US" dirty="0" err="1" smtClean="0"/>
              <a:t>regresores</a:t>
            </a:r>
            <a:r>
              <a:rPr lang="en-US" dirty="0" smtClean="0"/>
              <a:t>.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deseable</a:t>
            </a:r>
            <a:r>
              <a:rPr lang="en-US" dirty="0" smtClean="0"/>
              <a:t> que, </a:t>
            </a:r>
            <a:r>
              <a:rPr lang="en-US" dirty="0" err="1" smtClean="0"/>
              <a:t>en</a:t>
            </a:r>
            <a:r>
              <a:rPr lang="en-US" dirty="0" smtClean="0"/>
              <a:t> general, sea </a:t>
            </a:r>
            <a:r>
              <a:rPr lang="en-US" dirty="0" err="1" smtClean="0"/>
              <a:t>menor</a:t>
            </a:r>
            <a:r>
              <a:rPr lang="en-US" dirty="0" smtClean="0"/>
              <a:t> a 0.40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37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5" y="299900"/>
            <a:ext cx="8458200" cy="895289"/>
          </a:xfrm>
          <a:noFill/>
          <a:ln/>
          <a:effectLst>
            <a:outerShdw blurRad="63500" dist="53882" dir="2700000" algn="ctr" rotWithShape="0">
              <a:schemeClr val="bg2"/>
            </a:outerShdw>
          </a:effectLst>
        </p:spPr>
        <p:txBody>
          <a:bodyPr anchor="ctr" anchorCtr="1"/>
          <a:lstStyle/>
          <a:p>
            <a:pPr algn="ctr"/>
            <a:r>
              <a:rPr lang="en-US" err="1">
                <a:solidFill>
                  <a:srgbClr val="000000"/>
                </a:solidFill>
              </a:rPr>
              <a:t>R</a:t>
            </a:r>
            <a:r>
              <a:rPr lang="en-US" err="1" smtClean="0">
                <a:solidFill>
                  <a:srgbClr val="000000"/>
                </a:solidFill>
              </a:rPr>
              <a:t>egresión</a:t>
            </a:r>
            <a:r>
              <a:rPr lang="en-US" smtClean="0">
                <a:solidFill>
                  <a:srgbClr val="000000"/>
                </a:solidFill>
              </a:rPr>
              <a:t> con </a:t>
            </a:r>
            <a:r>
              <a:rPr lang="en-US" err="1" smtClean="0">
                <a:solidFill>
                  <a:srgbClr val="000000"/>
                </a:solidFill>
              </a:rPr>
              <a:t>interacciones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5189"/>
            <a:ext cx="8086725" cy="4394200"/>
          </a:xfrm>
          <a:noFill/>
          <a:ln/>
        </p:spPr>
        <p:txBody>
          <a:bodyPr/>
          <a:lstStyle/>
          <a:p>
            <a:pPr>
              <a:buClr>
                <a:schemeClr val="folHlink"/>
              </a:buClr>
            </a:pPr>
            <a:r>
              <a:rPr lang="es-ES_tradnl" sz="2800" dirty="0" smtClean="0"/>
              <a:t>Hipótesis que hay </a:t>
            </a:r>
            <a:r>
              <a:rPr lang="es-ES_tradnl" sz="2800" dirty="0" err="1" smtClean="0"/>
              <a:t>interaciones</a:t>
            </a:r>
            <a:r>
              <a:rPr lang="es-ES_tradnl" sz="2800" dirty="0" smtClean="0"/>
              <a:t> entre las variables explicativas </a:t>
            </a:r>
            <a:r>
              <a:rPr lang="es-ES_tradnl" sz="2800" b="1" i="1" dirty="0" smtClean="0"/>
              <a:t>X</a:t>
            </a:r>
            <a:r>
              <a:rPr lang="es-ES_tradnl" sz="2800" dirty="0" smtClean="0"/>
              <a:t> </a:t>
            </a:r>
          </a:p>
          <a:p>
            <a:pPr lvl="1">
              <a:buClr>
                <a:schemeClr val="folHlink"/>
              </a:buClr>
            </a:pPr>
            <a:r>
              <a:rPr lang="es-ES_tradnl" sz="2400" dirty="0" smtClean="0"/>
              <a:t>La respuesta de una variable X</a:t>
            </a:r>
            <a:r>
              <a:rPr lang="es-ES_tradnl" sz="2400" baseline="-25000" dirty="0" smtClean="0"/>
              <a:t>1</a:t>
            </a:r>
            <a:r>
              <a:rPr lang="es-ES_tradnl" sz="2400" dirty="0" smtClean="0"/>
              <a:t> depende de otra variable X</a:t>
            </a:r>
            <a:r>
              <a:rPr lang="es-ES_tradnl" sz="2400" baseline="-25000" dirty="0" smtClean="0"/>
              <a:t>2</a:t>
            </a:r>
          </a:p>
          <a:p>
            <a:pPr lvl="1">
              <a:buClr>
                <a:schemeClr val="folHlink"/>
              </a:buClr>
            </a:pPr>
            <a:r>
              <a:rPr lang="es-ES_tradnl" sz="2400" dirty="0" smtClean="0"/>
              <a:t>EJ – la abundancia cambia con la profundidad pero depende en la latitud</a:t>
            </a:r>
          </a:p>
          <a:p>
            <a:pPr>
              <a:buClr>
                <a:schemeClr val="folHlink"/>
              </a:buClr>
            </a:pPr>
            <a:r>
              <a:rPr lang="es-ES_tradnl" sz="2800" dirty="0" smtClean="0"/>
              <a:t>Tiene un coeficiente adicional</a:t>
            </a:r>
          </a:p>
          <a:p>
            <a:pPr lvl="1">
              <a:buClr>
                <a:schemeClr val="folHlink"/>
              </a:buClr>
            </a:pPr>
            <a:r>
              <a:rPr lang="es-ES_tradnl" sz="2400" dirty="0" smtClean="0"/>
              <a:t>El modelo sin la interacción</a:t>
            </a:r>
          </a:p>
          <a:p>
            <a:pPr>
              <a:buFont typeface="Monotype Sorts" charset="0"/>
              <a:buNone/>
            </a:pPr>
            <a:r>
              <a:rPr lang="es-ES_tradnl" sz="2400" b="1" dirty="0" smtClean="0"/>
              <a:t>              Y = </a:t>
            </a:r>
            <a:r>
              <a:rPr lang="en-US" sz="2400" dirty="0" smtClean="0"/>
              <a:t>β</a:t>
            </a:r>
            <a:r>
              <a:rPr lang="es-ES_tradnl" sz="2400" b="1" baseline="-25000" dirty="0" smtClean="0"/>
              <a:t>0</a:t>
            </a:r>
            <a:r>
              <a:rPr lang="es-ES_tradnl" sz="2400" b="1" dirty="0" smtClean="0"/>
              <a:t> + </a:t>
            </a:r>
            <a:r>
              <a:rPr lang="en-US" sz="2400" dirty="0" smtClean="0"/>
              <a:t>β</a:t>
            </a:r>
            <a:r>
              <a:rPr lang="es-ES_tradnl" sz="2400" b="1" baseline="-25000" dirty="0" smtClean="0"/>
              <a:t>1</a:t>
            </a:r>
            <a:r>
              <a:rPr lang="es-ES_tradnl" sz="2400" b="1" dirty="0" smtClean="0"/>
              <a:t>x</a:t>
            </a:r>
            <a:r>
              <a:rPr lang="es-ES_tradnl" sz="2400" b="1" baseline="-25000" dirty="0" smtClean="0"/>
              <a:t>1</a:t>
            </a:r>
            <a:r>
              <a:rPr lang="es-ES_tradnl" sz="2400" b="1" dirty="0" smtClean="0"/>
              <a:t> + </a:t>
            </a:r>
            <a:r>
              <a:rPr lang="en-US" sz="2400" dirty="0" smtClean="0"/>
              <a:t>β</a:t>
            </a:r>
            <a:r>
              <a:rPr lang="es-ES_tradnl" sz="2400" b="1" baseline="-25000" dirty="0" smtClean="0"/>
              <a:t>2</a:t>
            </a:r>
            <a:r>
              <a:rPr lang="es-ES_tradnl" sz="2400" b="1" dirty="0" smtClean="0"/>
              <a:t>x</a:t>
            </a:r>
            <a:r>
              <a:rPr lang="es-ES_tradnl" sz="2400" b="1" baseline="-25000" dirty="0" smtClean="0"/>
              <a:t>2</a:t>
            </a:r>
            <a:r>
              <a:rPr lang="es-ES_tradnl" sz="2400" b="1" dirty="0" smtClean="0"/>
              <a:t> + e</a:t>
            </a:r>
          </a:p>
          <a:p>
            <a:pPr lvl="1">
              <a:buClr>
                <a:schemeClr val="folHlink"/>
              </a:buClr>
            </a:pPr>
            <a:r>
              <a:rPr lang="es-ES_tradnl" sz="2400" dirty="0" smtClean="0"/>
              <a:t>El modelo con la interacción</a:t>
            </a:r>
          </a:p>
          <a:p>
            <a:pPr>
              <a:buFont typeface="Monotype Sorts" charset="0"/>
              <a:buNone/>
            </a:pPr>
            <a:r>
              <a:rPr lang="es-ES_tradnl" sz="2400" b="1" dirty="0" smtClean="0"/>
              <a:t>              Y = </a:t>
            </a:r>
            <a:r>
              <a:rPr lang="en-US" sz="2400" dirty="0" smtClean="0"/>
              <a:t>β</a:t>
            </a:r>
            <a:r>
              <a:rPr lang="es-ES_tradnl" sz="2400" b="1" baseline="-25000" dirty="0" smtClean="0"/>
              <a:t>0</a:t>
            </a:r>
            <a:r>
              <a:rPr lang="es-ES_tradnl" sz="2400" b="1" dirty="0" smtClean="0"/>
              <a:t> + </a:t>
            </a:r>
            <a:r>
              <a:rPr lang="en-US" sz="2400" dirty="0" smtClean="0"/>
              <a:t>β</a:t>
            </a:r>
            <a:r>
              <a:rPr lang="es-ES_tradnl" sz="2400" b="1" baseline="-25000" dirty="0" smtClean="0"/>
              <a:t>1</a:t>
            </a:r>
            <a:r>
              <a:rPr lang="es-ES_tradnl" sz="2400" b="1" dirty="0" smtClean="0"/>
              <a:t>x</a:t>
            </a:r>
            <a:r>
              <a:rPr lang="es-ES_tradnl" sz="2400" b="1" baseline="-25000" dirty="0" smtClean="0"/>
              <a:t>1</a:t>
            </a:r>
            <a:r>
              <a:rPr lang="es-ES_tradnl" sz="2400" b="1" dirty="0" smtClean="0"/>
              <a:t> + </a:t>
            </a:r>
            <a:r>
              <a:rPr lang="en-US" sz="2400" dirty="0" smtClean="0"/>
              <a:t>β</a:t>
            </a:r>
            <a:r>
              <a:rPr lang="es-ES_tradnl" sz="2400" b="1" baseline="-25000" dirty="0" smtClean="0"/>
              <a:t>2</a:t>
            </a:r>
            <a:r>
              <a:rPr lang="es-ES_tradnl" sz="2400" b="1" dirty="0" smtClean="0"/>
              <a:t>x</a:t>
            </a:r>
            <a:r>
              <a:rPr lang="es-ES_tradnl" sz="2400" b="1" baseline="-25000" dirty="0" smtClean="0"/>
              <a:t>2</a:t>
            </a:r>
            <a:r>
              <a:rPr lang="es-ES_tradnl" sz="2400" b="1" dirty="0" smtClean="0"/>
              <a:t> + </a:t>
            </a:r>
            <a:r>
              <a:rPr lang="en-US" sz="2400" dirty="0" smtClean="0">
                <a:solidFill>
                  <a:srgbClr val="FF0000"/>
                </a:solidFill>
              </a:rPr>
              <a:t>β</a:t>
            </a:r>
            <a:r>
              <a:rPr lang="es-ES_tradnl" sz="2400" b="1" baseline="-25000" dirty="0" smtClean="0">
                <a:solidFill>
                  <a:srgbClr val="FF0000"/>
                </a:solidFill>
              </a:rPr>
              <a:t>3</a:t>
            </a:r>
            <a:r>
              <a:rPr lang="es-ES_tradnl" sz="2400" b="1" dirty="0" smtClean="0">
                <a:solidFill>
                  <a:srgbClr val="FF0000"/>
                </a:solidFill>
              </a:rPr>
              <a:t>x</a:t>
            </a:r>
            <a:r>
              <a:rPr lang="es-ES_tradnl" sz="2400" b="1" baseline="-25000" dirty="0" smtClean="0">
                <a:solidFill>
                  <a:srgbClr val="FF0000"/>
                </a:solidFill>
              </a:rPr>
              <a:t>1</a:t>
            </a:r>
            <a:r>
              <a:rPr lang="es-ES_tradnl" sz="2400" b="1" dirty="0" smtClean="0">
                <a:solidFill>
                  <a:srgbClr val="FF0000"/>
                </a:solidFill>
              </a:rPr>
              <a:t>x</a:t>
            </a:r>
            <a:r>
              <a:rPr lang="es-ES_tradnl" sz="2400" b="1" baseline="-25000" dirty="0" smtClean="0">
                <a:solidFill>
                  <a:srgbClr val="FF0000"/>
                </a:solidFill>
              </a:rPr>
              <a:t>2</a:t>
            </a:r>
            <a:r>
              <a:rPr lang="es-ES_tradnl" sz="2400" b="1" dirty="0" smtClean="0"/>
              <a:t> + e</a:t>
            </a:r>
            <a:endParaRPr lang="es-ES_tradnl" sz="2400" b="1" dirty="0" smtClean="0">
              <a:sym typeface="Symbol" charset="0"/>
            </a:endParaRPr>
          </a:p>
          <a:p>
            <a:pPr>
              <a:buFont typeface="Monotype Sorts" charset="0"/>
              <a:buNone/>
            </a:pPr>
            <a:endParaRPr lang="es-ES_tradnl" sz="2400" b="1" dirty="0" smtClean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26055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 </a:t>
            </a:r>
            <a:r>
              <a:rPr lang="es-ES_tradnl"/>
              <a:t>M</a:t>
            </a:r>
            <a:r>
              <a:rPr lang="es-ES_tradnl" smtClean="0"/>
              <a:t>odelos a construir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r>
              <a:rPr lang="es-AR" dirty="0" smtClean="0"/>
              <a:t>Queremos una relación entre la variable dependiente y las variables </a:t>
            </a:r>
            <a:r>
              <a:rPr lang="es-AR" dirty="0" err="1" smtClean="0"/>
              <a:t>predictoras</a:t>
            </a:r>
            <a:endParaRPr lang="es-AR" dirty="0" smtClean="0"/>
          </a:p>
          <a:p>
            <a:r>
              <a:rPr lang="es-AR" dirty="0" smtClean="0"/>
              <a:t>Entonces, el modelo debe reflejar las hipótesis </a:t>
            </a:r>
          </a:p>
          <a:p>
            <a:pPr lvl="1"/>
            <a:r>
              <a:rPr lang="es-AR" dirty="0" smtClean="0"/>
              <a:t>Las relaciones teóricas</a:t>
            </a:r>
          </a:p>
          <a:p>
            <a:pPr lvl="1"/>
            <a:r>
              <a:rPr lang="es-AR" dirty="0" smtClean="0"/>
              <a:t>Las relaciones encontradas en exploración de los datos</a:t>
            </a:r>
          </a:p>
          <a:p>
            <a:r>
              <a:rPr lang="es-AR" dirty="0" smtClean="0"/>
              <a:t>Es posible que haya relaciones con interacciones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37481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4443"/>
            <a:ext cx="8229600" cy="1139825"/>
          </a:xfrm>
          <a:noFill/>
          <a:ln/>
          <a:effectLst>
            <a:outerShdw blurRad="63500" dist="53882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sz="5400" err="1"/>
              <a:t>Ejemplo</a:t>
            </a:r>
            <a:r>
              <a:rPr lang="en-US" sz="5400"/>
              <a:t> de </a:t>
            </a:r>
            <a:r>
              <a:rPr lang="en-US" sz="5400" err="1"/>
              <a:t>interacción</a:t>
            </a:r>
            <a:endParaRPr lang="en-US"/>
          </a:p>
        </p:txBody>
      </p:sp>
      <p:sp>
        <p:nvSpPr>
          <p:cNvPr id="204804" name="Line 4"/>
          <p:cNvSpPr>
            <a:spLocks noChangeShapeType="1"/>
          </p:cNvSpPr>
          <p:nvPr/>
        </p:nvSpPr>
        <p:spPr bwMode="auto">
          <a:xfrm>
            <a:off x="3446463" y="4882060"/>
            <a:ext cx="0" cy="174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05" name="Line 5"/>
          <p:cNvSpPr>
            <a:spLocks noChangeShapeType="1"/>
          </p:cNvSpPr>
          <p:nvPr/>
        </p:nvSpPr>
        <p:spPr bwMode="auto">
          <a:xfrm>
            <a:off x="4840288" y="4878885"/>
            <a:ext cx="0" cy="174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06" name="Line 6"/>
          <p:cNvSpPr>
            <a:spLocks noChangeShapeType="1"/>
          </p:cNvSpPr>
          <p:nvPr/>
        </p:nvSpPr>
        <p:spPr bwMode="auto">
          <a:xfrm>
            <a:off x="6169025" y="4878885"/>
            <a:ext cx="0" cy="174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07" name="Line 7"/>
          <p:cNvSpPr>
            <a:spLocks noChangeShapeType="1"/>
          </p:cNvSpPr>
          <p:nvPr/>
        </p:nvSpPr>
        <p:spPr bwMode="auto">
          <a:xfrm>
            <a:off x="2046288" y="4601073"/>
            <a:ext cx="217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08" name="Line 8"/>
          <p:cNvSpPr>
            <a:spLocks noChangeShapeType="1"/>
          </p:cNvSpPr>
          <p:nvPr/>
        </p:nvSpPr>
        <p:spPr bwMode="auto">
          <a:xfrm>
            <a:off x="2046288" y="3823198"/>
            <a:ext cx="217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09" name="Line 9"/>
          <p:cNvSpPr>
            <a:spLocks noChangeShapeType="1"/>
          </p:cNvSpPr>
          <p:nvPr/>
        </p:nvSpPr>
        <p:spPr bwMode="auto">
          <a:xfrm>
            <a:off x="2046288" y="3419973"/>
            <a:ext cx="217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10" name="Line 10"/>
          <p:cNvSpPr>
            <a:spLocks noChangeShapeType="1"/>
          </p:cNvSpPr>
          <p:nvPr/>
        </p:nvSpPr>
        <p:spPr bwMode="auto">
          <a:xfrm>
            <a:off x="2046288" y="2686548"/>
            <a:ext cx="217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11" name="Line 11"/>
          <p:cNvSpPr>
            <a:spLocks noChangeShapeType="1"/>
          </p:cNvSpPr>
          <p:nvPr/>
        </p:nvSpPr>
        <p:spPr bwMode="auto">
          <a:xfrm>
            <a:off x="2043113" y="4931273"/>
            <a:ext cx="217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12" name="Line 12"/>
          <p:cNvSpPr>
            <a:spLocks noChangeShapeType="1"/>
          </p:cNvSpPr>
          <p:nvPr/>
        </p:nvSpPr>
        <p:spPr bwMode="auto">
          <a:xfrm>
            <a:off x="2136775" y="4901110"/>
            <a:ext cx="0" cy="174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15" name="Rectangle 15"/>
          <p:cNvSpPr>
            <a:spLocks noChangeArrowheads="1"/>
          </p:cNvSpPr>
          <p:nvPr/>
        </p:nvSpPr>
        <p:spPr bwMode="auto">
          <a:xfrm>
            <a:off x="6553200" y="4739185"/>
            <a:ext cx="652463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</a:t>
            </a:r>
            <a:r>
              <a:rPr lang="en-US" sz="2800" b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204816" name="Line 16"/>
          <p:cNvSpPr>
            <a:spLocks noChangeShapeType="1"/>
          </p:cNvSpPr>
          <p:nvPr/>
        </p:nvSpPr>
        <p:spPr bwMode="auto">
          <a:xfrm>
            <a:off x="2162175" y="2237285"/>
            <a:ext cx="0" cy="26955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17" name="Line 17"/>
          <p:cNvSpPr>
            <a:spLocks noChangeShapeType="1"/>
          </p:cNvSpPr>
          <p:nvPr/>
        </p:nvSpPr>
        <p:spPr bwMode="auto">
          <a:xfrm>
            <a:off x="2187575" y="4958260"/>
            <a:ext cx="4379913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18" name="Line 18"/>
          <p:cNvSpPr>
            <a:spLocks noChangeShapeType="1"/>
          </p:cNvSpPr>
          <p:nvPr/>
        </p:nvSpPr>
        <p:spPr bwMode="auto">
          <a:xfrm>
            <a:off x="2046288" y="4226423"/>
            <a:ext cx="217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19" name="Line 19"/>
          <p:cNvSpPr>
            <a:spLocks noChangeShapeType="1"/>
          </p:cNvSpPr>
          <p:nvPr/>
        </p:nvSpPr>
        <p:spPr bwMode="auto">
          <a:xfrm>
            <a:off x="2046288" y="3045323"/>
            <a:ext cx="217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20" name="Rectangle 20"/>
          <p:cNvSpPr>
            <a:spLocks noChangeArrowheads="1"/>
          </p:cNvSpPr>
          <p:nvPr/>
        </p:nvSpPr>
        <p:spPr bwMode="auto">
          <a:xfrm>
            <a:off x="1311275" y="3977185"/>
            <a:ext cx="655638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</a:t>
            </a:r>
          </a:p>
        </p:txBody>
      </p:sp>
      <p:sp>
        <p:nvSpPr>
          <p:cNvPr id="204821" name="Rectangle 21"/>
          <p:cNvSpPr>
            <a:spLocks noChangeArrowheads="1"/>
          </p:cNvSpPr>
          <p:nvPr/>
        </p:nvSpPr>
        <p:spPr bwMode="auto">
          <a:xfrm>
            <a:off x="1311275" y="3177085"/>
            <a:ext cx="655638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</a:t>
            </a:r>
          </a:p>
        </p:txBody>
      </p:sp>
      <p:sp>
        <p:nvSpPr>
          <p:cNvPr id="204822" name="Rectangle 22"/>
          <p:cNvSpPr>
            <a:spLocks noChangeArrowheads="1"/>
          </p:cNvSpPr>
          <p:nvPr/>
        </p:nvSpPr>
        <p:spPr bwMode="auto">
          <a:xfrm>
            <a:off x="1311275" y="2445248"/>
            <a:ext cx="655638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12</a:t>
            </a:r>
          </a:p>
        </p:txBody>
      </p:sp>
      <p:sp>
        <p:nvSpPr>
          <p:cNvPr id="204823" name="Rectangle 23"/>
          <p:cNvSpPr>
            <a:spLocks noChangeArrowheads="1"/>
          </p:cNvSpPr>
          <p:nvPr/>
        </p:nvSpPr>
        <p:spPr bwMode="auto">
          <a:xfrm>
            <a:off x="1311275" y="4661398"/>
            <a:ext cx="655638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</a:t>
            </a:r>
          </a:p>
        </p:txBody>
      </p:sp>
      <p:sp>
        <p:nvSpPr>
          <p:cNvPr id="204824" name="Rectangle 24"/>
          <p:cNvSpPr>
            <a:spLocks noChangeArrowheads="1"/>
          </p:cNvSpPr>
          <p:nvPr/>
        </p:nvSpPr>
        <p:spPr bwMode="auto">
          <a:xfrm>
            <a:off x="1797050" y="5132885"/>
            <a:ext cx="655638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</a:t>
            </a:r>
          </a:p>
        </p:txBody>
      </p:sp>
      <p:sp>
        <p:nvSpPr>
          <p:cNvPr id="204825" name="Rectangle 25"/>
          <p:cNvSpPr>
            <a:spLocks noChangeArrowheads="1"/>
          </p:cNvSpPr>
          <p:nvPr/>
        </p:nvSpPr>
        <p:spPr bwMode="auto">
          <a:xfrm>
            <a:off x="4495800" y="5132885"/>
            <a:ext cx="655638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204826" name="Rectangle 26"/>
          <p:cNvSpPr>
            <a:spLocks noChangeArrowheads="1"/>
          </p:cNvSpPr>
          <p:nvPr/>
        </p:nvSpPr>
        <p:spPr bwMode="auto">
          <a:xfrm>
            <a:off x="2967038" y="5132885"/>
            <a:ext cx="90646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0.5</a:t>
            </a:r>
          </a:p>
        </p:txBody>
      </p:sp>
      <p:sp>
        <p:nvSpPr>
          <p:cNvPr id="204827" name="Rectangle 27"/>
          <p:cNvSpPr>
            <a:spLocks noChangeArrowheads="1"/>
          </p:cNvSpPr>
          <p:nvPr/>
        </p:nvSpPr>
        <p:spPr bwMode="auto">
          <a:xfrm>
            <a:off x="5711825" y="5132885"/>
            <a:ext cx="906463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1.5</a:t>
            </a:r>
          </a:p>
        </p:txBody>
      </p:sp>
      <p:sp>
        <p:nvSpPr>
          <p:cNvPr id="204828" name="Rectangle 28"/>
          <p:cNvSpPr>
            <a:spLocks noChangeArrowheads="1"/>
          </p:cNvSpPr>
          <p:nvPr/>
        </p:nvSpPr>
        <p:spPr bwMode="auto">
          <a:xfrm>
            <a:off x="1616075" y="1640385"/>
            <a:ext cx="10287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Y</a:t>
            </a:r>
          </a:p>
        </p:txBody>
      </p:sp>
      <p:sp>
        <p:nvSpPr>
          <p:cNvPr id="204829" name="Rectangle 29"/>
          <p:cNvSpPr>
            <a:spLocks noChangeArrowheads="1"/>
          </p:cNvSpPr>
          <p:nvPr/>
        </p:nvSpPr>
        <p:spPr bwMode="auto">
          <a:xfrm>
            <a:off x="2955157" y="1153023"/>
            <a:ext cx="551333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smtClean="0">
                <a:solidFill>
                  <a:schemeClr val="tx2"/>
                </a:solidFill>
                <a:latin typeface="Arial" charset="0"/>
              </a:rPr>
              <a:t>Y</a:t>
            </a:r>
            <a:r>
              <a:rPr lang="en-US" sz="2400" b="1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2400" b="1">
                <a:solidFill>
                  <a:schemeClr val="tx2"/>
                </a:solidFill>
                <a:latin typeface="Arial" charset="0"/>
              </a:rPr>
              <a:t>= 1 + 2</a:t>
            </a:r>
            <a:r>
              <a:rPr lang="en-US" sz="2400" b="1" i="1">
                <a:solidFill>
                  <a:schemeClr val="tx2"/>
                </a:solidFill>
                <a:latin typeface="Arial" charset="0"/>
              </a:rPr>
              <a:t>X</a:t>
            </a:r>
            <a:r>
              <a:rPr lang="en-US" sz="2400" b="1" baseline="-25000">
                <a:solidFill>
                  <a:schemeClr val="tx2"/>
                </a:solidFill>
                <a:latin typeface="Arial" charset="0"/>
              </a:rPr>
              <a:t>1</a:t>
            </a:r>
            <a:r>
              <a:rPr lang="en-US" sz="2400" b="1">
                <a:solidFill>
                  <a:schemeClr val="tx2"/>
                </a:solidFill>
                <a:latin typeface="Arial" charset="0"/>
              </a:rPr>
              <a:t> + 3</a:t>
            </a:r>
            <a:r>
              <a:rPr lang="en-US" sz="2400" b="1" i="1">
                <a:solidFill>
                  <a:schemeClr val="tx2"/>
                </a:solidFill>
                <a:latin typeface="Arial" charset="0"/>
              </a:rPr>
              <a:t>X</a:t>
            </a:r>
            <a:r>
              <a:rPr lang="en-US" sz="2400" b="1" baseline="-25000">
                <a:solidFill>
                  <a:schemeClr val="tx2"/>
                </a:solidFill>
                <a:latin typeface="Arial" charset="0"/>
              </a:rPr>
              <a:t>2 </a:t>
            </a:r>
            <a:r>
              <a:rPr lang="en-US" sz="2400" b="1">
                <a:solidFill>
                  <a:schemeClr val="tx2"/>
                </a:solidFill>
                <a:latin typeface="Arial" charset="0"/>
              </a:rPr>
              <a:t>+ </a:t>
            </a:r>
            <a:r>
              <a:rPr lang="en-US" sz="2400" b="1">
                <a:solidFill>
                  <a:srgbClr val="FF0000"/>
                </a:solidFill>
                <a:latin typeface="Arial" charset="0"/>
              </a:rPr>
              <a:t>4</a:t>
            </a:r>
            <a:r>
              <a:rPr lang="en-US" sz="2400" b="1" i="1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2400" b="1" baseline="-250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2400" b="1" i="1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2400" b="1" baseline="-25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400" b="1">
                <a:solidFill>
                  <a:schemeClr val="tx2"/>
                </a:solidFill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7814109"/>
      </p:ext>
    </p:extLst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4443"/>
            <a:ext cx="8229600" cy="1139825"/>
          </a:xfrm>
          <a:noFill/>
          <a:ln/>
          <a:effectLst>
            <a:outerShdw blurRad="63500" dist="53882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sz="5400" err="1"/>
              <a:t>Ejemplo</a:t>
            </a:r>
            <a:r>
              <a:rPr lang="en-US" sz="5400"/>
              <a:t> de </a:t>
            </a:r>
            <a:r>
              <a:rPr lang="en-US" sz="5400" err="1"/>
              <a:t>interacción</a:t>
            </a:r>
            <a:endParaRPr lang="en-US"/>
          </a:p>
        </p:txBody>
      </p:sp>
      <p:sp>
        <p:nvSpPr>
          <p:cNvPr id="204804" name="Line 4"/>
          <p:cNvSpPr>
            <a:spLocks noChangeShapeType="1"/>
          </p:cNvSpPr>
          <p:nvPr/>
        </p:nvSpPr>
        <p:spPr bwMode="auto">
          <a:xfrm>
            <a:off x="3446463" y="4882060"/>
            <a:ext cx="0" cy="174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05" name="Line 5"/>
          <p:cNvSpPr>
            <a:spLocks noChangeShapeType="1"/>
          </p:cNvSpPr>
          <p:nvPr/>
        </p:nvSpPr>
        <p:spPr bwMode="auto">
          <a:xfrm>
            <a:off x="4840288" y="4878885"/>
            <a:ext cx="0" cy="174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06" name="Line 6"/>
          <p:cNvSpPr>
            <a:spLocks noChangeShapeType="1"/>
          </p:cNvSpPr>
          <p:nvPr/>
        </p:nvSpPr>
        <p:spPr bwMode="auto">
          <a:xfrm>
            <a:off x="6169025" y="4878885"/>
            <a:ext cx="0" cy="174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07" name="Line 7"/>
          <p:cNvSpPr>
            <a:spLocks noChangeShapeType="1"/>
          </p:cNvSpPr>
          <p:nvPr/>
        </p:nvSpPr>
        <p:spPr bwMode="auto">
          <a:xfrm>
            <a:off x="2046288" y="4601073"/>
            <a:ext cx="217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08" name="Line 8"/>
          <p:cNvSpPr>
            <a:spLocks noChangeShapeType="1"/>
          </p:cNvSpPr>
          <p:nvPr/>
        </p:nvSpPr>
        <p:spPr bwMode="auto">
          <a:xfrm>
            <a:off x="2046288" y="3823198"/>
            <a:ext cx="217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09" name="Line 9"/>
          <p:cNvSpPr>
            <a:spLocks noChangeShapeType="1"/>
          </p:cNvSpPr>
          <p:nvPr/>
        </p:nvSpPr>
        <p:spPr bwMode="auto">
          <a:xfrm>
            <a:off x="2046288" y="3419973"/>
            <a:ext cx="217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10" name="Line 10"/>
          <p:cNvSpPr>
            <a:spLocks noChangeShapeType="1"/>
          </p:cNvSpPr>
          <p:nvPr/>
        </p:nvSpPr>
        <p:spPr bwMode="auto">
          <a:xfrm>
            <a:off x="2046288" y="2686548"/>
            <a:ext cx="217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11" name="Line 11"/>
          <p:cNvSpPr>
            <a:spLocks noChangeShapeType="1"/>
          </p:cNvSpPr>
          <p:nvPr/>
        </p:nvSpPr>
        <p:spPr bwMode="auto">
          <a:xfrm>
            <a:off x="2043113" y="4931273"/>
            <a:ext cx="217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12" name="Line 12"/>
          <p:cNvSpPr>
            <a:spLocks noChangeShapeType="1"/>
          </p:cNvSpPr>
          <p:nvPr/>
        </p:nvSpPr>
        <p:spPr bwMode="auto">
          <a:xfrm>
            <a:off x="2136775" y="4901110"/>
            <a:ext cx="0" cy="174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14" name="Line 14"/>
          <p:cNvSpPr>
            <a:spLocks noChangeShapeType="1"/>
          </p:cNvSpPr>
          <p:nvPr/>
        </p:nvSpPr>
        <p:spPr bwMode="auto">
          <a:xfrm flipV="1">
            <a:off x="2198688" y="4059735"/>
            <a:ext cx="4243387" cy="7397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15" name="Rectangle 15"/>
          <p:cNvSpPr>
            <a:spLocks noChangeArrowheads="1"/>
          </p:cNvSpPr>
          <p:nvPr/>
        </p:nvSpPr>
        <p:spPr bwMode="auto">
          <a:xfrm>
            <a:off x="6553200" y="4739185"/>
            <a:ext cx="652463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</a:t>
            </a:r>
            <a:r>
              <a:rPr lang="en-US" sz="2800" b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204816" name="Line 16"/>
          <p:cNvSpPr>
            <a:spLocks noChangeShapeType="1"/>
          </p:cNvSpPr>
          <p:nvPr/>
        </p:nvSpPr>
        <p:spPr bwMode="auto">
          <a:xfrm>
            <a:off x="2162175" y="2237285"/>
            <a:ext cx="0" cy="26955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17" name="Line 17"/>
          <p:cNvSpPr>
            <a:spLocks noChangeShapeType="1"/>
          </p:cNvSpPr>
          <p:nvPr/>
        </p:nvSpPr>
        <p:spPr bwMode="auto">
          <a:xfrm>
            <a:off x="2187575" y="4958260"/>
            <a:ext cx="4379913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18" name="Line 18"/>
          <p:cNvSpPr>
            <a:spLocks noChangeShapeType="1"/>
          </p:cNvSpPr>
          <p:nvPr/>
        </p:nvSpPr>
        <p:spPr bwMode="auto">
          <a:xfrm>
            <a:off x="2046288" y="4226423"/>
            <a:ext cx="217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19" name="Line 19"/>
          <p:cNvSpPr>
            <a:spLocks noChangeShapeType="1"/>
          </p:cNvSpPr>
          <p:nvPr/>
        </p:nvSpPr>
        <p:spPr bwMode="auto">
          <a:xfrm>
            <a:off x="2046288" y="3045323"/>
            <a:ext cx="217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20" name="Rectangle 20"/>
          <p:cNvSpPr>
            <a:spLocks noChangeArrowheads="1"/>
          </p:cNvSpPr>
          <p:nvPr/>
        </p:nvSpPr>
        <p:spPr bwMode="auto">
          <a:xfrm>
            <a:off x="1311275" y="3977185"/>
            <a:ext cx="655638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</a:t>
            </a:r>
          </a:p>
        </p:txBody>
      </p:sp>
      <p:sp>
        <p:nvSpPr>
          <p:cNvPr id="204821" name="Rectangle 21"/>
          <p:cNvSpPr>
            <a:spLocks noChangeArrowheads="1"/>
          </p:cNvSpPr>
          <p:nvPr/>
        </p:nvSpPr>
        <p:spPr bwMode="auto">
          <a:xfrm>
            <a:off x="1311275" y="3177085"/>
            <a:ext cx="655638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</a:t>
            </a:r>
          </a:p>
        </p:txBody>
      </p:sp>
      <p:sp>
        <p:nvSpPr>
          <p:cNvPr id="204822" name="Rectangle 22"/>
          <p:cNvSpPr>
            <a:spLocks noChangeArrowheads="1"/>
          </p:cNvSpPr>
          <p:nvPr/>
        </p:nvSpPr>
        <p:spPr bwMode="auto">
          <a:xfrm>
            <a:off x="1311275" y="2445248"/>
            <a:ext cx="655638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12</a:t>
            </a:r>
          </a:p>
        </p:txBody>
      </p:sp>
      <p:sp>
        <p:nvSpPr>
          <p:cNvPr id="204823" name="Rectangle 23"/>
          <p:cNvSpPr>
            <a:spLocks noChangeArrowheads="1"/>
          </p:cNvSpPr>
          <p:nvPr/>
        </p:nvSpPr>
        <p:spPr bwMode="auto">
          <a:xfrm>
            <a:off x="1311275" y="4661398"/>
            <a:ext cx="655638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</a:t>
            </a:r>
          </a:p>
        </p:txBody>
      </p:sp>
      <p:sp>
        <p:nvSpPr>
          <p:cNvPr id="204824" name="Rectangle 24"/>
          <p:cNvSpPr>
            <a:spLocks noChangeArrowheads="1"/>
          </p:cNvSpPr>
          <p:nvPr/>
        </p:nvSpPr>
        <p:spPr bwMode="auto">
          <a:xfrm>
            <a:off x="1797050" y="5132885"/>
            <a:ext cx="655638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</a:t>
            </a:r>
          </a:p>
        </p:txBody>
      </p:sp>
      <p:sp>
        <p:nvSpPr>
          <p:cNvPr id="204825" name="Rectangle 25"/>
          <p:cNvSpPr>
            <a:spLocks noChangeArrowheads="1"/>
          </p:cNvSpPr>
          <p:nvPr/>
        </p:nvSpPr>
        <p:spPr bwMode="auto">
          <a:xfrm>
            <a:off x="4495800" y="5132885"/>
            <a:ext cx="655638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204826" name="Rectangle 26"/>
          <p:cNvSpPr>
            <a:spLocks noChangeArrowheads="1"/>
          </p:cNvSpPr>
          <p:nvPr/>
        </p:nvSpPr>
        <p:spPr bwMode="auto">
          <a:xfrm>
            <a:off x="2967038" y="5132885"/>
            <a:ext cx="90646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0.5</a:t>
            </a:r>
          </a:p>
        </p:txBody>
      </p:sp>
      <p:sp>
        <p:nvSpPr>
          <p:cNvPr id="204827" name="Rectangle 27"/>
          <p:cNvSpPr>
            <a:spLocks noChangeArrowheads="1"/>
          </p:cNvSpPr>
          <p:nvPr/>
        </p:nvSpPr>
        <p:spPr bwMode="auto">
          <a:xfrm>
            <a:off x="5711825" y="5132885"/>
            <a:ext cx="906463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1.5</a:t>
            </a:r>
          </a:p>
        </p:txBody>
      </p:sp>
      <p:sp>
        <p:nvSpPr>
          <p:cNvPr id="204828" name="Rectangle 28"/>
          <p:cNvSpPr>
            <a:spLocks noChangeArrowheads="1"/>
          </p:cNvSpPr>
          <p:nvPr/>
        </p:nvSpPr>
        <p:spPr bwMode="auto">
          <a:xfrm>
            <a:off x="1616075" y="1640385"/>
            <a:ext cx="10287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Y</a:t>
            </a:r>
          </a:p>
        </p:txBody>
      </p:sp>
      <p:sp>
        <p:nvSpPr>
          <p:cNvPr id="204829" name="Rectangle 29"/>
          <p:cNvSpPr>
            <a:spLocks noChangeArrowheads="1"/>
          </p:cNvSpPr>
          <p:nvPr/>
        </p:nvSpPr>
        <p:spPr bwMode="auto">
          <a:xfrm>
            <a:off x="2955157" y="1153023"/>
            <a:ext cx="551333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smtClean="0">
                <a:solidFill>
                  <a:schemeClr val="tx2"/>
                </a:solidFill>
                <a:latin typeface="Arial" charset="0"/>
              </a:rPr>
              <a:t>Y</a:t>
            </a:r>
            <a:r>
              <a:rPr lang="en-US" sz="2400" b="1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2400" b="1">
                <a:solidFill>
                  <a:schemeClr val="tx2"/>
                </a:solidFill>
                <a:latin typeface="Arial" charset="0"/>
              </a:rPr>
              <a:t>= 1 + 2</a:t>
            </a:r>
            <a:r>
              <a:rPr lang="en-US" sz="2400" b="1" i="1">
                <a:latin typeface="Arial" charset="0"/>
              </a:rPr>
              <a:t>X</a:t>
            </a:r>
            <a:r>
              <a:rPr lang="en-US" sz="2400" b="1" baseline="-25000">
                <a:latin typeface="Arial" charset="0"/>
              </a:rPr>
              <a:t>1</a:t>
            </a:r>
            <a:r>
              <a:rPr lang="en-US" sz="2400" b="1">
                <a:latin typeface="Arial" charset="0"/>
              </a:rPr>
              <a:t> </a:t>
            </a:r>
            <a:r>
              <a:rPr lang="en-US" sz="2400" b="1">
                <a:solidFill>
                  <a:schemeClr val="tx2"/>
                </a:solidFill>
                <a:latin typeface="Arial" charset="0"/>
              </a:rPr>
              <a:t>+ 3</a:t>
            </a:r>
            <a:r>
              <a:rPr lang="en-US" sz="2400" b="1" i="1">
                <a:solidFill>
                  <a:schemeClr val="tx2"/>
                </a:solidFill>
                <a:latin typeface="Arial" charset="0"/>
              </a:rPr>
              <a:t>X</a:t>
            </a:r>
            <a:r>
              <a:rPr lang="en-US" sz="2400" b="1" baseline="-25000">
                <a:solidFill>
                  <a:schemeClr val="tx2"/>
                </a:solidFill>
                <a:latin typeface="Arial" charset="0"/>
              </a:rPr>
              <a:t>2 </a:t>
            </a:r>
            <a:r>
              <a:rPr lang="en-US" sz="2400" b="1">
                <a:solidFill>
                  <a:schemeClr val="tx2"/>
                </a:solidFill>
                <a:latin typeface="Arial" charset="0"/>
              </a:rPr>
              <a:t>+ </a:t>
            </a:r>
            <a:r>
              <a:rPr lang="en-US" sz="2400" b="1">
                <a:solidFill>
                  <a:srgbClr val="FF0000"/>
                </a:solidFill>
                <a:latin typeface="Arial" charset="0"/>
              </a:rPr>
              <a:t>4</a:t>
            </a:r>
            <a:r>
              <a:rPr lang="en-US" sz="2400" b="1" i="1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2400" b="1" baseline="-250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2400" b="1" i="1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2400" b="1" baseline="-25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400" b="1">
                <a:solidFill>
                  <a:schemeClr val="tx2"/>
                </a:solidFill>
                <a:latin typeface="Arial" charset="0"/>
              </a:rPr>
              <a:t> </a:t>
            </a:r>
          </a:p>
        </p:txBody>
      </p:sp>
      <p:sp useBgFill="1">
        <p:nvSpPr>
          <p:cNvPr id="204831" name="Rectangle 31"/>
          <p:cNvSpPr>
            <a:spLocks noChangeArrowheads="1"/>
          </p:cNvSpPr>
          <p:nvPr/>
        </p:nvSpPr>
        <p:spPr bwMode="auto">
          <a:xfrm>
            <a:off x="3397250" y="3773650"/>
            <a:ext cx="4410634" cy="39754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>
              <a:spcBef>
                <a:spcPct val="50000"/>
              </a:spcBef>
              <a:tabLst>
                <a:tab pos="685800" algn="l"/>
              </a:tabLst>
            </a:pPr>
            <a:r>
              <a:rPr lang="en-US" sz="2000" b="1" i="1">
                <a:latin typeface="Arial" charset="0"/>
              </a:rPr>
              <a:t>Y</a:t>
            </a:r>
            <a:r>
              <a:rPr lang="en-US" sz="2000" b="1">
                <a:latin typeface="Arial" charset="0"/>
              </a:rPr>
              <a:t> = 1 + 2</a:t>
            </a:r>
            <a:r>
              <a:rPr lang="en-US" sz="2000" b="1" i="1">
                <a:latin typeface="Arial" charset="0"/>
              </a:rPr>
              <a:t>X</a:t>
            </a:r>
            <a:r>
              <a:rPr lang="en-US" sz="2000" b="1" baseline="-25000">
                <a:latin typeface="Arial" charset="0"/>
              </a:rPr>
              <a:t>1</a:t>
            </a:r>
            <a:r>
              <a:rPr lang="en-US" sz="2000" b="1">
                <a:latin typeface="Arial" charset="0"/>
              </a:rPr>
              <a:t> + 3(</a:t>
            </a:r>
            <a:r>
              <a:rPr lang="en-US" sz="2000" b="1">
                <a:solidFill>
                  <a:schemeClr val="tx2"/>
                </a:solidFill>
                <a:latin typeface="Arial" charset="0"/>
              </a:rPr>
              <a:t>0</a:t>
            </a:r>
            <a:r>
              <a:rPr lang="en-US" sz="2000" b="1">
                <a:latin typeface="Arial" charset="0"/>
              </a:rPr>
              <a:t>) + 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4</a:t>
            </a:r>
            <a:r>
              <a:rPr lang="en-US" sz="2000" b="1" i="1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2000" b="1" baseline="-250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(0)</a:t>
            </a:r>
            <a:r>
              <a:rPr lang="en-US" sz="2000" b="1">
                <a:latin typeface="Arial" charset="0"/>
              </a:rPr>
              <a:t> = 1 + </a:t>
            </a:r>
            <a:r>
              <a:rPr lang="en-US" sz="2000" b="1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sz="2000" b="1" i="1">
                <a:latin typeface="Arial" charset="0"/>
              </a:rPr>
              <a:t>X</a:t>
            </a:r>
            <a:r>
              <a:rPr lang="en-US" sz="2000" b="1" baseline="-25000">
                <a:latin typeface="Arial" charset="0"/>
              </a:rPr>
              <a:t>1</a:t>
            </a:r>
            <a:r>
              <a:rPr lang="en-US" sz="2000" b="1"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7503421"/>
      </p:ext>
    </p:extLst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4443"/>
            <a:ext cx="8229600" cy="1139825"/>
          </a:xfrm>
          <a:noFill/>
          <a:ln/>
          <a:effectLst>
            <a:outerShdw blurRad="63500" dist="53882" dir="2700000" algn="ctr" rotWithShape="0">
              <a:schemeClr val="bg2"/>
            </a:outerShdw>
          </a:effectLst>
        </p:spPr>
        <p:txBody>
          <a:bodyPr anchor="ctr"/>
          <a:lstStyle/>
          <a:p>
            <a:pPr algn="ctr"/>
            <a:r>
              <a:rPr lang="en-US" sz="5400" err="1"/>
              <a:t>Ejemplo</a:t>
            </a:r>
            <a:r>
              <a:rPr lang="en-US" sz="5400"/>
              <a:t> de </a:t>
            </a:r>
            <a:r>
              <a:rPr lang="en-US" sz="5400" err="1"/>
              <a:t>interacción</a:t>
            </a:r>
            <a:endParaRPr lang="en-US"/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646113" y="5637710"/>
            <a:ext cx="78740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400" b="1" smtClean="0">
                <a:solidFill>
                  <a:srgbClr val="FF0000"/>
                </a:solidFill>
                <a:latin typeface="Arial" charset="0"/>
              </a:rPr>
              <a:t>Efecto de </a:t>
            </a:r>
            <a:r>
              <a:rPr lang="es-ES_tradnl" sz="2400" b="1" i="1" smtClean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s-ES_tradnl" sz="2400" b="1" baseline="-25000" smtClean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s-ES_tradnl" sz="2400" b="1" smtClean="0">
                <a:solidFill>
                  <a:srgbClr val="FF0000"/>
                </a:solidFill>
                <a:latin typeface="Arial" charset="0"/>
              </a:rPr>
              <a:t> en Y depende en </a:t>
            </a:r>
            <a:r>
              <a:rPr lang="es-ES_tradnl" sz="2400" b="1" i="1" smtClean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s-ES_tradnl" sz="2400" b="1" baseline="-25000" smtClean="0">
                <a:solidFill>
                  <a:srgbClr val="FF0000"/>
                </a:solidFill>
                <a:latin typeface="Arial" charset="0"/>
              </a:rPr>
              <a:t>2</a:t>
            </a:r>
            <a:endParaRPr lang="es-ES_tradnl" sz="2400" b="1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4804" name="Line 4"/>
          <p:cNvSpPr>
            <a:spLocks noChangeShapeType="1"/>
          </p:cNvSpPr>
          <p:nvPr/>
        </p:nvSpPr>
        <p:spPr bwMode="auto">
          <a:xfrm>
            <a:off x="3446463" y="4882060"/>
            <a:ext cx="0" cy="174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05" name="Line 5"/>
          <p:cNvSpPr>
            <a:spLocks noChangeShapeType="1"/>
          </p:cNvSpPr>
          <p:nvPr/>
        </p:nvSpPr>
        <p:spPr bwMode="auto">
          <a:xfrm>
            <a:off x="4840288" y="4878885"/>
            <a:ext cx="0" cy="174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06" name="Line 6"/>
          <p:cNvSpPr>
            <a:spLocks noChangeShapeType="1"/>
          </p:cNvSpPr>
          <p:nvPr/>
        </p:nvSpPr>
        <p:spPr bwMode="auto">
          <a:xfrm>
            <a:off x="6169025" y="4878885"/>
            <a:ext cx="0" cy="174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07" name="Line 7"/>
          <p:cNvSpPr>
            <a:spLocks noChangeShapeType="1"/>
          </p:cNvSpPr>
          <p:nvPr/>
        </p:nvSpPr>
        <p:spPr bwMode="auto">
          <a:xfrm>
            <a:off x="2046288" y="4601073"/>
            <a:ext cx="217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08" name="Line 8"/>
          <p:cNvSpPr>
            <a:spLocks noChangeShapeType="1"/>
          </p:cNvSpPr>
          <p:nvPr/>
        </p:nvSpPr>
        <p:spPr bwMode="auto">
          <a:xfrm>
            <a:off x="2046288" y="3823198"/>
            <a:ext cx="217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09" name="Line 9"/>
          <p:cNvSpPr>
            <a:spLocks noChangeShapeType="1"/>
          </p:cNvSpPr>
          <p:nvPr/>
        </p:nvSpPr>
        <p:spPr bwMode="auto">
          <a:xfrm>
            <a:off x="2046288" y="3419973"/>
            <a:ext cx="217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10" name="Line 10"/>
          <p:cNvSpPr>
            <a:spLocks noChangeShapeType="1"/>
          </p:cNvSpPr>
          <p:nvPr/>
        </p:nvSpPr>
        <p:spPr bwMode="auto">
          <a:xfrm>
            <a:off x="2046288" y="2686548"/>
            <a:ext cx="217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11" name="Line 11"/>
          <p:cNvSpPr>
            <a:spLocks noChangeShapeType="1"/>
          </p:cNvSpPr>
          <p:nvPr/>
        </p:nvSpPr>
        <p:spPr bwMode="auto">
          <a:xfrm>
            <a:off x="2043113" y="4931273"/>
            <a:ext cx="217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12" name="Line 12"/>
          <p:cNvSpPr>
            <a:spLocks noChangeShapeType="1"/>
          </p:cNvSpPr>
          <p:nvPr/>
        </p:nvSpPr>
        <p:spPr bwMode="auto">
          <a:xfrm>
            <a:off x="2136775" y="4901110"/>
            <a:ext cx="0" cy="174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13" name="Line 13"/>
          <p:cNvSpPr>
            <a:spLocks noChangeShapeType="1"/>
          </p:cNvSpPr>
          <p:nvPr/>
        </p:nvSpPr>
        <p:spPr bwMode="auto">
          <a:xfrm flipV="1">
            <a:off x="2174875" y="2442073"/>
            <a:ext cx="4205288" cy="18192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14" name="Line 14"/>
          <p:cNvSpPr>
            <a:spLocks noChangeShapeType="1"/>
          </p:cNvSpPr>
          <p:nvPr/>
        </p:nvSpPr>
        <p:spPr bwMode="auto">
          <a:xfrm flipV="1">
            <a:off x="2198688" y="4059735"/>
            <a:ext cx="4243387" cy="7397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15" name="Rectangle 15"/>
          <p:cNvSpPr>
            <a:spLocks noChangeArrowheads="1"/>
          </p:cNvSpPr>
          <p:nvPr/>
        </p:nvSpPr>
        <p:spPr bwMode="auto">
          <a:xfrm>
            <a:off x="6553200" y="4739185"/>
            <a:ext cx="652463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</a:t>
            </a:r>
            <a:r>
              <a:rPr lang="en-US" sz="2800" b="1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204816" name="Line 16"/>
          <p:cNvSpPr>
            <a:spLocks noChangeShapeType="1"/>
          </p:cNvSpPr>
          <p:nvPr/>
        </p:nvSpPr>
        <p:spPr bwMode="auto">
          <a:xfrm>
            <a:off x="2162175" y="2237285"/>
            <a:ext cx="0" cy="26955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17" name="Line 17"/>
          <p:cNvSpPr>
            <a:spLocks noChangeShapeType="1"/>
          </p:cNvSpPr>
          <p:nvPr/>
        </p:nvSpPr>
        <p:spPr bwMode="auto">
          <a:xfrm>
            <a:off x="2187575" y="4958260"/>
            <a:ext cx="4379913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18" name="Line 18"/>
          <p:cNvSpPr>
            <a:spLocks noChangeShapeType="1"/>
          </p:cNvSpPr>
          <p:nvPr/>
        </p:nvSpPr>
        <p:spPr bwMode="auto">
          <a:xfrm>
            <a:off x="2046288" y="4226423"/>
            <a:ext cx="217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19" name="Line 19"/>
          <p:cNvSpPr>
            <a:spLocks noChangeShapeType="1"/>
          </p:cNvSpPr>
          <p:nvPr/>
        </p:nvSpPr>
        <p:spPr bwMode="auto">
          <a:xfrm>
            <a:off x="2046288" y="3045323"/>
            <a:ext cx="217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20" name="Rectangle 20"/>
          <p:cNvSpPr>
            <a:spLocks noChangeArrowheads="1"/>
          </p:cNvSpPr>
          <p:nvPr/>
        </p:nvSpPr>
        <p:spPr bwMode="auto">
          <a:xfrm>
            <a:off x="1311275" y="3977185"/>
            <a:ext cx="655638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</a:t>
            </a:r>
          </a:p>
        </p:txBody>
      </p:sp>
      <p:sp>
        <p:nvSpPr>
          <p:cNvPr id="204821" name="Rectangle 21"/>
          <p:cNvSpPr>
            <a:spLocks noChangeArrowheads="1"/>
          </p:cNvSpPr>
          <p:nvPr/>
        </p:nvSpPr>
        <p:spPr bwMode="auto">
          <a:xfrm>
            <a:off x="1311275" y="3177085"/>
            <a:ext cx="655638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</a:t>
            </a:r>
          </a:p>
        </p:txBody>
      </p:sp>
      <p:sp>
        <p:nvSpPr>
          <p:cNvPr id="204822" name="Rectangle 22"/>
          <p:cNvSpPr>
            <a:spLocks noChangeArrowheads="1"/>
          </p:cNvSpPr>
          <p:nvPr/>
        </p:nvSpPr>
        <p:spPr bwMode="auto">
          <a:xfrm>
            <a:off x="1311275" y="2445248"/>
            <a:ext cx="655638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12</a:t>
            </a:r>
          </a:p>
        </p:txBody>
      </p:sp>
      <p:sp>
        <p:nvSpPr>
          <p:cNvPr id="204823" name="Rectangle 23"/>
          <p:cNvSpPr>
            <a:spLocks noChangeArrowheads="1"/>
          </p:cNvSpPr>
          <p:nvPr/>
        </p:nvSpPr>
        <p:spPr bwMode="auto">
          <a:xfrm>
            <a:off x="1311275" y="4661398"/>
            <a:ext cx="655638" cy="5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</a:t>
            </a:r>
          </a:p>
        </p:txBody>
      </p:sp>
      <p:sp>
        <p:nvSpPr>
          <p:cNvPr id="204824" name="Rectangle 24"/>
          <p:cNvSpPr>
            <a:spLocks noChangeArrowheads="1"/>
          </p:cNvSpPr>
          <p:nvPr/>
        </p:nvSpPr>
        <p:spPr bwMode="auto">
          <a:xfrm>
            <a:off x="1797050" y="5132885"/>
            <a:ext cx="655638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</a:t>
            </a:r>
          </a:p>
        </p:txBody>
      </p:sp>
      <p:sp>
        <p:nvSpPr>
          <p:cNvPr id="204825" name="Rectangle 25"/>
          <p:cNvSpPr>
            <a:spLocks noChangeArrowheads="1"/>
          </p:cNvSpPr>
          <p:nvPr/>
        </p:nvSpPr>
        <p:spPr bwMode="auto">
          <a:xfrm>
            <a:off x="4495800" y="5132885"/>
            <a:ext cx="655638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204826" name="Rectangle 26"/>
          <p:cNvSpPr>
            <a:spLocks noChangeArrowheads="1"/>
          </p:cNvSpPr>
          <p:nvPr/>
        </p:nvSpPr>
        <p:spPr bwMode="auto">
          <a:xfrm>
            <a:off x="2967038" y="5132885"/>
            <a:ext cx="90646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0.5</a:t>
            </a:r>
          </a:p>
        </p:txBody>
      </p:sp>
      <p:sp>
        <p:nvSpPr>
          <p:cNvPr id="204827" name="Rectangle 27"/>
          <p:cNvSpPr>
            <a:spLocks noChangeArrowheads="1"/>
          </p:cNvSpPr>
          <p:nvPr/>
        </p:nvSpPr>
        <p:spPr bwMode="auto">
          <a:xfrm>
            <a:off x="5711825" y="5132885"/>
            <a:ext cx="906463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1.5</a:t>
            </a:r>
          </a:p>
        </p:txBody>
      </p:sp>
      <p:sp>
        <p:nvSpPr>
          <p:cNvPr id="204828" name="Rectangle 28"/>
          <p:cNvSpPr>
            <a:spLocks noChangeArrowheads="1"/>
          </p:cNvSpPr>
          <p:nvPr/>
        </p:nvSpPr>
        <p:spPr bwMode="auto">
          <a:xfrm>
            <a:off x="1616075" y="1640385"/>
            <a:ext cx="10287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Y</a:t>
            </a:r>
          </a:p>
        </p:txBody>
      </p:sp>
      <p:sp>
        <p:nvSpPr>
          <p:cNvPr id="204829" name="Rectangle 29"/>
          <p:cNvSpPr>
            <a:spLocks noChangeArrowheads="1"/>
          </p:cNvSpPr>
          <p:nvPr/>
        </p:nvSpPr>
        <p:spPr bwMode="auto">
          <a:xfrm>
            <a:off x="2955157" y="1153023"/>
            <a:ext cx="551333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smtClean="0">
                <a:solidFill>
                  <a:schemeClr val="tx2"/>
                </a:solidFill>
                <a:latin typeface="Arial" charset="0"/>
              </a:rPr>
              <a:t>Y</a:t>
            </a:r>
            <a:r>
              <a:rPr lang="en-US" sz="2400" b="1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2400" b="1">
                <a:solidFill>
                  <a:schemeClr val="tx2"/>
                </a:solidFill>
                <a:latin typeface="Arial" charset="0"/>
              </a:rPr>
              <a:t>= 1 + 2</a:t>
            </a:r>
            <a:r>
              <a:rPr lang="en-US" sz="2400" b="1" i="1">
                <a:solidFill>
                  <a:srgbClr val="000000"/>
                </a:solidFill>
                <a:latin typeface="Arial" charset="0"/>
              </a:rPr>
              <a:t>X</a:t>
            </a:r>
            <a:r>
              <a:rPr lang="en-US" sz="2400" b="1" baseline="-25000">
                <a:solidFill>
                  <a:srgbClr val="000000"/>
                </a:solidFill>
                <a:latin typeface="Arial" charset="0"/>
              </a:rPr>
              <a:t>1</a:t>
            </a:r>
            <a:r>
              <a:rPr lang="en-US" sz="2400" b="1">
                <a:solidFill>
                  <a:schemeClr val="tx2"/>
                </a:solidFill>
                <a:latin typeface="Arial" charset="0"/>
              </a:rPr>
              <a:t> + 3</a:t>
            </a:r>
            <a:r>
              <a:rPr lang="en-US" sz="2400" b="1" i="1">
                <a:solidFill>
                  <a:schemeClr val="tx2"/>
                </a:solidFill>
                <a:latin typeface="Arial" charset="0"/>
              </a:rPr>
              <a:t>X</a:t>
            </a:r>
            <a:r>
              <a:rPr lang="en-US" sz="2400" b="1" baseline="-25000">
                <a:solidFill>
                  <a:schemeClr val="tx2"/>
                </a:solidFill>
                <a:latin typeface="Arial" charset="0"/>
              </a:rPr>
              <a:t>2 </a:t>
            </a:r>
            <a:r>
              <a:rPr lang="en-US" sz="2400" b="1">
                <a:solidFill>
                  <a:schemeClr val="tx2"/>
                </a:solidFill>
                <a:latin typeface="Arial" charset="0"/>
              </a:rPr>
              <a:t>+ </a:t>
            </a:r>
            <a:r>
              <a:rPr lang="en-US" sz="2400" b="1">
                <a:solidFill>
                  <a:srgbClr val="FF0000"/>
                </a:solidFill>
                <a:latin typeface="Arial" charset="0"/>
              </a:rPr>
              <a:t>4</a:t>
            </a:r>
            <a:r>
              <a:rPr lang="en-US" sz="2400" b="1" i="1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2400" b="1" baseline="-250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2400" b="1" i="1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2400" b="1" baseline="-2500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2400" b="1">
                <a:solidFill>
                  <a:schemeClr val="tx2"/>
                </a:solidFill>
                <a:latin typeface="Arial" charset="0"/>
              </a:rPr>
              <a:t> </a:t>
            </a:r>
          </a:p>
        </p:txBody>
      </p:sp>
      <p:sp useBgFill="1">
        <p:nvSpPr>
          <p:cNvPr id="204830" name="Rectangle 30"/>
          <p:cNvSpPr>
            <a:spLocks noChangeArrowheads="1"/>
          </p:cNvSpPr>
          <p:nvPr/>
        </p:nvSpPr>
        <p:spPr bwMode="auto">
          <a:xfrm>
            <a:off x="3397250" y="1881962"/>
            <a:ext cx="4410634" cy="39754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>
              <a:spcBef>
                <a:spcPct val="50000"/>
              </a:spcBef>
              <a:tabLst>
                <a:tab pos="685800" algn="l"/>
              </a:tabLst>
            </a:pPr>
            <a:r>
              <a:rPr lang="en-US" sz="2000" b="1" i="1">
                <a:latin typeface="Arial" charset="0"/>
              </a:rPr>
              <a:t>Y</a:t>
            </a:r>
            <a:r>
              <a:rPr lang="en-US" sz="2000" b="1">
                <a:latin typeface="Arial" charset="0"/>
              </a:rPr>
              <a:t> = 1 + 2</a:t>
            </a:r>
            <a:r>
              <a:rPr lang="en-US" sz="2000" b="1" i="1">
                <a:latin typeface="Arial" charset="0"/>
              </a:rPr>
              <a:t>X</a:t>
            </a:r>
            <a:r>
              <a:rPr lang="en-US" sz="2000" b="1" baseline="-25000">
                <a:latin typeface="Arial" charset="0"/>
              </a:rPr>
              <a:t>1</a:t>
            </a:r>
            <a:r>
              <a:rPr lang="en-US" sz="2000" b="1">
                <a:latin typeface="Arial" charset="0"/>
              </a:rPr>
              <a:t> + 3(</a:t>
            </a:r>
            <a:r>
              <a:rPr lang="en-US" sz="2000" b="1">
                <a:solidFill>
                  <a:schemeClr val="tx2"/>
                </a:solidFill>
                <a:latin typeface="Arial" charset="0"/>
              </a:rPr>
              <a:t>1</a:t>
            </a:r>
            <a:r>
              <a:rPr lang="en-US" sz="2000" b="1">
                <a:latin typeface="Arial" charset="0"/>
              </a:rPr>
              <a:t>) + 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4</a:t>
            </a:r>
            <a:r>
              <a:rPr lang="en-US" sz="2000" b="1" i="1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2000" b="1" baseline="-250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(1)</a:t>
            </a:r>
            <a:r>
              <a:rPr lang="en-US" sz="2000" b="1">
                <a:latin typeface="Arial" charset="0"/>
              </a:rPr>
              <a:t> = 4 + </a:t>
            </a:r>
            <a:r>
              <a:rPr lang="en-US" sz="2000" b="1">
                <a:solidFill>
                  <a:schemeClr val="tx2"/>
                </a:solidFill>
                <a:latin typeface="Arial" charset="0"/>
              </a:rPr>
              <a:t>6</a:t>
            </a:r>
            <a:r>
              <a:rPr lang="en-US" sz="2000" b="1" i="1">
                <a:latin typeface="Arial" charset="0"/>
              </a:rPr>
              <a:t>X</a:t>
            </a:r>
            <a:r>
              <a:rPr lang="en-US" sz="2000" b="1" baseline="-25000">
                <a:latin typeface="Arial" charset="0"/>
              </a:rPr>
              <a:t>1</a:t>
            </a:r>
            <a:r>
              <a:rPr lang="en-US" sz="2000" b="1">
                <a:latin typeface="Arial" charset="0"/>
              </a:rPr>
              <a:t> </a:t>
            </a:r>
          </a:p>
        </p:txBody>
      </p:sp>
      <p:sp useBgFill="1">
        <p:nvSpPr>
          <p:cNvPr id="204831" name="Rectangle 31"/>
          <p:cNvSpPr>
            <a:spLocks noChangeArrowheads="1"/>
          </p:cNvSpPr>
          <p:nvPr/>
        </p:nvSpPr>
        <p:spPr bwMode="auto">
          <a:xfrm>
            <a:off x="3397250" y="3773650"/>
            <a:ext cx="4410634" cy="39754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>
              <a:spcBef>
                <a:spcPct val="50000"/>
              </a:spcBef>
              <a:tabLst>
                <a:tab pos="685800" algn="l"/>
              </a:tabLst>
            </a:pPr>
            <a:r>
              <a:rPr lang="en-US" sz="2000" b="1" i="1">
                <a:latin typeface="Arial" charset="0"/>
              </a:rPr>
              <a:t>Y</a:t>
            </a:r>
            <a:r>
              <a:rPr lang="en-US" sz="2000" b="1">
                <a:latin typeface="Arial" charset="0"/>
              </a:rPr>
              <a:t> = 1 + 2</a:t>
            </a:r>
            <a:r>
              <a:rPr lang="en-US" sz="2000" b="1" i="1">
                <a:latin typeface="Arial" charset="0"/>
              </a:rPr>
              <a:t>X</a:t>
            </a:r>
            <a:r>
              <a:rPr lang="en-US" sz="2000" b="1" baseline="-25000">
                <a:latin typeface="Arial" charset="0"/>
              </a:rPr>
              <a:t>1</a:t>
            </a:r>
            <a:r>
              <a:rPr lang="en-US" sz="2000" b="1">
                <a:latin typeface="Arial" charset="0"/>
              </a:rPr>
              <a:t> + 3(</a:t>
            </a:r>
            <a:r>
              <a:rPr lang="en-US" sz="2000" b="1">
                <a:solidFill>
                  <a:schemeClr val="tx2"/>
                </a:solidFill>
                <a:latin typeface="Arial" charset="0"/>
              </a:rPr>
              <a:t>0</a:t>
            </a:r>
            <a:r>
              <a:rPr lang="en-US" sz="2000" b="1">
                <a:latin typeface="Arial" charset="0"/>
              </a:rPr>
              <a:t>) + 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4</a:t>
            </a:r>
            <a:r>
              <a:rPr lang="en-US" sz="2000" b="1" i="1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2000" b="1" baseline="-2500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2000" b="1">
                <a:solidFill>
                  <a:srgbClr val="FF0000"/>
                </a:solidFill>
                <a:latin typeface="Arial" charset="0"/>
              </a:rPr>
              <a:t>(0)</a:t>
            </a:r>
            <a:r>
              <a:rPr lang="en-US" sz="2000" b="1">
                <a:latin typeface="Arial" charset="0"/>
              </a:rPr>
              <a:t> = 1 + </a:t>
            </a:r>
            <a:r>
              <a:rPr lang="en-US" sz="2000" b="1">
                <a:solidFill>
                  <a:schemeClr val="tx2"/>
                </a:solidFill>
                <a:latin typeface="Arial" charset="0"/>
              </a:rPr>
              <a:t>2</a:t>
            </a:r>
            <a:r>
              <a:rPr lang="en-US" sz="2000" b="1" i="1">
                <a:latin typeface="Arial" charset="0"/>
              </a:rPr>
              <a:t>X</a:t>
            </a:r>
            <a:r>
              <a:rPr lang="en-US" sz="2000" b="1" baseline="-25000">
                <a:latin typeface="Arial" charset="0"/>
              </a:rPr>
              <a:t>1</a:t>
            </a:r>
            <a:r>
              <a:rPr lang="en-US" sz="2000" b="1"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7503421"/>
      </p:ext>
    </p:extLst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7574280" cy="7254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 de no interacción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54721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7574280" cy="7254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Ejemplo de interacción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49428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Gracias por su attención!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2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err="1" smtClean="0"/>
              <a:t>Generar</a:t>
            </a:r>
            <a:r>
              <a:rPr lang="en-US" smtClean="0"/>
              <a:t> las </a:t>
            </a:r>
            <a:r>
              <a:rPr lang="en-US" err="1" smtClean="0"/>
              <a:t>Hipóteses</a:t>
            </a: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46112" y="1421606"/>
            <a:ext cx="7851775" cy="39798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1.	</a:t>
            </a:r>
            <a:r>
              <a:rPr lang="es-ES_tradnl" smtClean="0"/>
              <a:t>Teoría ecología</a:t>
            </a:r>
          </a:p>
          <a:p>
            <a:r>
              <a:rPr lang="es-ES_tradnl" smtClean="0"/>
              <a:t>2.	Teoría matemática</a:t>
            </a:r>
          </a:p>
          <a:p>
            <a:r>
              <a:rPr lang="es-ES_tradnl" smtClean="0"/>
              <a:t>3.	Investigaciones iniciales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555AF-03BE-B94C-B73E-9631646D9B37}" type="slidenum">
              <a:rPr lang="en-US"/>
              <a:pPr/>
              <a:t>4</a:t>
            </a:fld>
            <a:endParaRPr lang="en-US"/>
          </a:p>
        </p:txBody>
      </p:sp>
      <p:graphicFrame>
        <p:nvGraphicFramePr>
          <p:cNvPr id="32772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246920"/>
              </p:ext>
            </p:extLst>
          </p:nvPr>
        </p:nvGraphicFramePr>
        <p:xfrm>
          <a:off x="5475287" y="2988866"/>
          <a:ext cx="3211512" cy="283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9" name="ClipArt" r:id="rId4" imgW="5278320" imgH="4659120" progId="MS_ClipArt_Gallery.2">
                  <p:embed/>
                </p:oleObj>
              </mc:Choice>
              <mc:Fallback>
                <p:oleObj name="ClipArt" r:id="rId4" imgW="5278320" imgH="465912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7" y="2988866"/>
                        <a:ext cx="3211512" cy="283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blurRad="63500" dist="107763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98483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s-ES_tradnl" sz="4000" smtClean="0"/>
              <a:t>El componente sistemático</a:t>
            </a:r>
            <a:endParaRPr lang="es-ES_tradnl" sz="400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17638"/>
            <a:ext cx="7772400" cy="40576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s-ES_tradnl" dirty="0" smtClean="0"/>
              <a:t>La variable dependiente</a:t>
            </a:r>
          </a:p>
          <a:p>
            <a:r>
              <a:rPr lang="es-ES_tradnl" dirty="0" smtClean="0"/>
              <a:t>Las variables predictores, o variables explicativas</a:t>
            </a:r>
          </a:p>
          <a:p>
            <a:r>
              <a:rPr lang="es-ES_tradnl" dirty="0" smtClean="0"/>
              <a:t>Las relaciones </a:t>
            </a:r>
          </a:p>
          <a:p>
            <a:pPr lvl="1"/>
            <a:r>
              <a:rPr lang="es-ES_tradnl" dirty="0" smtClean="0"/>
              <a:t>Lineal o no lineal</a:t>
            </a:r>
          </a:p>
          <a:p>
            <a:pPr lvl="1"/>
            <a:r>
              <a:rPr lang="es-ES_tradnl" dirty="0" err="1" smtClean="0"/>
              <a:t>Direccion</a:t>
            </a:r>
            <a:r>
              <a:rPr lang="es-ES_tradnl" dirty="0" smtClean="0"/>
              <a:t> de los coeficientes (positiva o negativa)</a:t>
            </a:r>
          </a:p>
          <a:p>
            <a:pPr lvl="1"/>
            <a:r>
              <a:rPr lang="es-ES_tradnl" dirty="0" smtClean="0"/>
              <a:t>Interacciones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617271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6"/>
          <p:cNvSpPr>
            <a:spLocks noGrp="1" noChangeArrowheads="1"/>
          </p:cNvSpPr>
          <p:nvPr>
            <p:ph type="title" sz="quarter"/>
          </p:nvPr>
        </p:nvSpPr>
        <p:spPr>
          <a:xfrm>
            <a:off x="533400" y="158750"/>
            <a:ext cx="7543800" cy="11366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r>
              <a:rPr lang="es-AR" dirty="0" smtClean="0"/>
              <a:t>Ejemplos de las relaciones </a:t>
            </a:r>
            <a:br>
              <a:rPr lang="es-AR" dirty="0" smtClean="0"/>
            </a:br>
            <a:endParaRPr lang="es-AR" dirty="0"/>
          </a:p>
        </p:txBody>
      </p:sp>
      <p:sp>
        <p:nvSpPr>
          <p:cNvPr id="3483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301625" y="1600200"/>
            <a:ext cx="4194175" cy="2286000"/>
          </a:xfrm>
        </p:spPr>
        <p:txBody>
          <a:bodyPr/>
          <a:lstStyle/>
          <a:p>
            <a:pPr>
              <a:buFont typeface="Wingdings" charset="0"/>
              <a:buNone/>
            </a:pPr>
            <a:endParaRPr lang="es-AR" sz="2400" dirty="0" smtClean="0"/>
          </a:p>
          <a:p>
            <a:endParaRPr lang="es-AR" sz="2400" dirty="0"/>
          </a:p>
        </p:txBody>
      </p:sp>
      <p:sp>
        <p:nvSpPr>
          <p:cNvPr id="34835" name="Line 19"/>
          <p:cNvSpPr>
            <a:spLocks noChangeShapeType="1"/>
          </p:cNvSpPr>
          <p:nvPr/>
        </p:nvSpPr>
        <p:spPr bwMode="auto">
          <a:xfrm>
            <a:off x="533400" y="19812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 dirty="0"/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>
            <a:off x="533400" y="3429000"/>
            <a:ext cx="327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 dirty="0"/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>
            <a:off x="533400" y="2057400"/>
            <a:ext cx="3276600" cy="121920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 dirty="0"/>
          </a:p>
        </p:txBody>
      </p:sp>
      <p:sp>
        <p:nvSpPr>
          <p:cNvPr id="34840" name="Line 24"/>
          <p:cNvSpPr>
            <a:spLocks noChangeShapeType="1"/>
          </p:cNvSpPr>
          <p:nvPr/>
        </p:nvSpPr>
        <p:spPr bwMode="auto">
          <a:xfrm>
            <a:off x="685800" y="41910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 dirty="0"/>
          </a:p>
        </p:txBody>
      </p:sp>
      <p:sp>
        <p:nvSpPr>
          <p:cNvPr id="34841" name="Line 25"/>
          <p:cNvSpPr>
            <a:spLocks noChangeShapeType="1"/>
          </p:cNvSpPr>
          <p:nvPr/>
        </p:nvSpPr>
        <p:spPr bwMode="auto">
          <a:xfrm>
            <a:off x="685800" y="5638800"/>
            <a:ext cx="327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 dirty="0"/>
          </a:p>
        </p:txBody>
      </p:sp>
      <p:sp>
        <p:nvSpPr>
          <p:cNvPr id="34845" name="Freeform 29"/>
          <p:cNvSpPr>
            <a:spLocks/>
          </p:cNvSpPr>
          <p:nvPr/>
        </p:nvSpPr>
        <p:spPr bwMode="auto">
          <a:xfrm>
            <a:off x="685800" y="4267200"/>
            <a:ext cx="3530600" cy="1143000"/>
          </a:xfrm>
          <a:custGeom>
            <a:avLst/>
            <a:gdLst>
              <a:gd name="T0" fmla="*/ 0 w 2224"/>
              <a:gd name="T1" fmla="*/ 720 h 720"/>
              <a:gd name="T2" fmla="*/ 720 w 2224"/>
              <a:gd name="T3" fmla="*/ 96 h 720"/>
              <a:gd name="T4" fmla="*/ 2016 w 2224"/>
              <a:gd name="T5" fmla="*/ 144 h 720"/>
              <a:gd name="T6" fmla="*/ 1968 w 2224"/>
              <a:gd name="T7" fmla="*/ 144 h 720"/>
              <a:gd name="T8" fmla="*/ 2016 w 2224"/>
              <a:gd name="T9" fmla="*/ 144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4" h="720">
                <a:moveTo>
                  <a:pt x="0" y="720"/>
                </a:moveTo>
                <a:cubicBezTo>
                  <a:pt x="192" y="456"/>
                  <a:pt x="384" y="192"/>
                  <a:pt x="720" y="96"/>
                </a:cubicBezTo>
                <a:cubicBezTo>
                  <a:pt x="1056" y="0"/>
                  <a:pt x="1808" y="136"/>
                  <a:pt x="2016" y="144"/>
                </a:cubicBezTo>
                <a:cubicBezTo>
                  <a:pt x="2224" y="152"/>
                  <a:pt x="1968" y="144"/>
                  <a:pt x="1968" y="144"/>
                </a:cubicBezTo>
                <a:cubicBezTo>
                  <a:pt x="1968" y="144"/>
                  <a:pt x="1992" y="144"/>
                  <a:pt x="2016" y="144"/>
                </a:cubicBezTo>
              </a:path>
            </a:pathLst>
          </a:cu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 dirty="0"/>
          </a:p>
        </p:txBody>
      </p:sp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1851025" y="570706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AR" dirty="0"/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1701831" y="3460837"/>
            <a:ext cx="13461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AR" dirty="0" smtClean="0"/>
              <a:t>Elevación</a:t>
            </a:r>
            <a:endParaRPr lang="es-AR" dirty="0"/>
          </a:p>
        </p:txBody>
      </p:sp>
      <p:sp>
        <p:nvSpPr>
          <p:cNvPr id="34851" name="Text Box 35"/>
          <p:cNvSpPr txBox="1">
            <a:spLocks noChangeArrowheads="1"/>
          </p:cNvSpPr>
          <p:nvPr/>
        </p:nvSpPr>
        <p:spPr bwMode="auto">
          <a:xfrm rot="16200000">
            <a:off x="-895348" y="2139434"/>
            <a:ext cx="24765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AR" dirty="0" smtClean="0"/>
              <a:t>Numero de especies</a:t>
            </a:r>
            <a:endParaRPr lang="es-AR" dirty="0"/>
          </a:p>
        </p:txBody>
      </p:sp>
      <p:sp>
        <p:nvSpPr>
          <p:cNvPr id="34855" name="Line 39"/>
          <p:cNvSpPr>
            <a:spLocks noChangeShapeType="1"/>
          </p:cNvSpPr>
          <p:nvPr/>
        </p:nvSpPr>
        <p:spPr bwMode="auto">
          <a:xfrm>
            <a:off x="5029200" y="3429000"/>
            <a:ext cx="327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 dirty="0"/>
          </a:p>
        </p:txBody>
      </p:sp>
      <p:sp>
        <p:nvSpPr>
          <p:cNvPr id="34856" name="Line 40"/>
          <p:cNvSpPr>
            <a:spLocks noChangeShapeType="1"/>
          </p:cNvSpPr>
          <p:nvPr/>
        </p:nvSpPr>
        <p:spPr bwMode="auto">
          <a:xfrm>
            <a:off x="5029200" y="5638800"/>
            <a:ext cx="327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 dirty="0"/>
          </a:p>
        </p:txBody>
      </p:sp>
      <p:sp>
        <p:nvSpPr>
          <p:cNvPr id="34857" name="Line 41"/>
          <p:cNvSpPr>
            <a:spLocks noChangeShapeType="1"/>
          </p:cNvSpPr>
          <p:nvPr/>
        </p:nvSpPr>
        <p:spPr bwMode="auto">
          <a:xfrm>
            <a:off x="5029200" y="41910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 dirty="0"/>
          </a:p>
        </p:txBody>
      </p:sp>
      <p:sp>
        <p:nvSpPr>
          <p:cNvPr id="34858" name="Line 42"/>
          <p:cNvSpPr>
            <a:spLocks noChangeShapeType="1"/>
          </p:cNvSpPr>
          <p:nvPr/>
        </p:nvSpPr>
        <p:spPr bwMode="auto">
          <a:xfrm>
            <a:off x="5029200" y="19812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 dirty="0"/>
          </a:p>
        </p:txBody>
      </p:sp>
      <p:sp>
        <p:nvSpPr>
          <p:cNvPr id="34864" name="Line 48"/>
          <p:cNvSpPr>
            <a:spLocks noChangeShapeType="1"/>
          </p:cNvSpPr>
          <p:nvPr/>
        </p:nvSpPr>
        <p:spPr bwMode="auto">
          <a:xfrm flipV="1">
            <a:off x="5029200" y="4267200"/>
            <a:ext cx="3124200" cy="11430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 dirty="0"/>
          </a:p>
        </p:txBody>
      </p:sp>
      <p:sp>
        <p:nvSpPr>
          <p:cNvPr id="34865" name="Freeform 49"/>
          <p:cNvSpPr>
            <a:spLocks/>
          </p:cNvSpPr>
          <p:nvPr/>
        </p:nvSpPr>
        <p:spPr bwMode="auto">
          <a:xfrm>
            <a:off x="5029200" y="2514600"/>
            <a:ext cx="3276600" cy="457200"/>
          </a:xfrm>
          <a:custGeom>
            <a:avLst/>
            <a:gdLst>
              <a:gd name="T0" fmla="*/ 0 w 2064"/>
              <a:gd name="T1" fmla="*/ 0 h 288"/>
              <a:gd name="T2" fmla="*/ 912 w 2064"/>
              <a:gd name="T3" fmla="*/ 48 h 288"/>
              <a:gd name="T4" fmla="*/ 2064 w 2064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4" h="288">
                <a:moveTo>
                  <a:pt x="0" y="0"/>
                </a:moveTo>
                <a:cubicBezTo>
                  <a:pt x="284" y="0"/>
                  <a:pt x="568" y="0"/>
                  <a:pt x="912" y="48"/>
                </a:cubicBezTo>
                <a:cubicBezTo>
                  <a:pt x="1256" y="96"/>
                  <a:pt x="1872" y="248"/>
                  <a:pt x="2064" y="288"/>
                </a:cubicBezTo>
              </a:path>
            </a:pathLst>
          </a:custGeom>
          <a:noFill/>
          <a:ln w="44450" cap="flat" cmpd="sng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 dirty="0"/>
          </a:p>
        </p:txBody>
      </p:sp>
      <p:sp>
        <p:nvSpPr>
          <p:cNvPr id="28" name="Text Box 33"/>
          <p:cNvSpPr txBox="1">
            <a:spLocks noChangeArrowheads="1"/>
          </p:cNvSpPr>
          <p:nvPr/>
        </p:nvSpPr>
        <p:spPr bwMode="auto">
          <a:xfrm>
            <a:off x="6107999" y="3428571"/>
            <a:ext cx="12757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AR" dirty="0" smtClean="0"/>
              <a:t>Elevación</a:t>
            </a:r>
            <a:endParaRPr lang="es-AR" dirty="0"/>
          </a:p>
        </p:txBody>
      </p: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1701831" y="5747398"/>
            <a:ext cx="13461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AR" dirty="0" smtClean="0"/>
              <a:t>Elevación</a:t>
            </a:r>
            <a:endParaRPr lang="es-AR" dirty="0"/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5984116" y="5729921"/>
            <a:ext cx="13196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AR" dirty="0" smtClean="0"/>
              <a:t>Elevación</a:t>
            </a:r>
            <a:endParaRPr lang="es-AR" dirty="0"/>
          </a:p>
        </p:txBody>
      </p:sp>
      <p:sp>
        <p:nvSpPr>
          <p:cNvPr id="25" name="Text Box 35"/>
          <p:cNvSpPr txBox="1">
            <a:spLocks noChangeArrowheads="1"/>
          </p:cNvSpPr>
          <p:nvPr/>
        </p:nvSpPr>
        <p:spPr bwMode="auto">
          <a:xfrm rot="16200000">
            <a:off x="-902968" y="4452104"/>
            <a:ext cx="24765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AR" dirty="0" smtClean="0"/>
              <a:t>Numero de especies</a:t>
            </a:r>
            <a:endParaRPr lang="es-AR" dirty="0"/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 rot="16200000">
            <a:off x="3527824" y="2190082"/>
            <a:ext cx="24765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AR" dirty="0" smtClean="0"/>
              <a:t>Numero de especies</a:t>
            </a:r>
            <a:endParaRPr lang="es-AR" dirty="0"/>
          </a:p>
        </p:txBody>
      </p:sp>
      <p:sp>
        <p:nvSpPr>
          <p:cNvPr id="27" name="Text Box 35"/>
          <p:cNvSpPr txBox="1">
            <a:spLocks noChangeArrowheads="1"/>
          </p:cNvSpPr>
          <p:nvPr/>
        </p:nvSpPr>
        <p:spPr bwMode="auto">
          <a:xfrm rot="16200000">
            <a:off x="3520204" y="4502752"/>
            <a:ext cx="24765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AR" dirty="0" smtClean="0"/>
              <a:t>Numero de especies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70905495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reeform 2"/>
          <p:cNvSpPr>
            <a:spLocks/>
          </p:cNvSpPr>
          <p:nvPr/>
        </p:nvSpPr>
        <p:spPr bwMode="auto">
          <a:xfrm>
            <a:off x="2513013" y="2773363"/>
            <a:ext cx="1978025" cy="365125"/>
          </a:xfrm>
          <a:custGeom>
            <a:avLst/>
            <a:gdLst>
              <a:gd name="T0" fmla="*/ 0 w 1246"/>
              <a:gd name="T1" fmla="*/ 229 h 230"/>
              <a:gd name="T2" fmla="*/ 0 w 1246"/>
              <a:gd name="T3" fmla="*/ 141 h 230"/>
              <a:gd name="T4" fmla="*/ 1245 w 1246"/>
              <a:gd name="T5" fmla="*/ 141 h 230"/>
              <a:gd name="T6" fmla="*/ 1245 w 1246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6" h="230">
                <a:moveTo>
                  <a:pt x="0" y="229"/>
                </a:moveTo>
                <a:lnTo>
                  <a:pt x="0" y="141"/>
                </a:lnTo>
                <a:lnTo>
                  <a:pt x="1245" y="141"/>
                </a:lnTo>
                <a:lnTo>
                  <a:pt x="1245" y="0"/>
                </a:lnTo>
              </a:path>
            </a:pathLst>
          </a:custGeom>
          <a:noFill/>
          <a:ln w="25400" cap="rnd" cmpd="sng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3" name="Freeform 3"/>
          <p:cNvSpPr>
            <a:spLocks/>
          </p:cNvSpPr>
          <p:nvPr/>
        </p:nvSpPr>
        <p:spPr bwMode="auto">
          <a:xfrm>
            <a:off x="1417638" y="4281488"/>
            <a:ext cx="1096962" cy="365125"/>
          </a:xfrm>
          <a:custGeom>
            <a:avLst/>
            <a:gdLst>
              <a:gd name="T0" fmla="*/ 690 w 691"/>
              <a:gd name="T1" fmla="*/ 0 h 230"/>
              <a:gd name="T2" fmla="*/ 690 w 691"/>
              <a:gd name="T3" fmla="*/ 139 h 230"/>
              <a:gd name="T4" fmla="*/ 0 w 691"/>
              <a:gd name="T5" fmla="*/ 139 h 230"/>
              <a:gd name="T6" fmla="*/ 0 w 691"/>
              <a:gd name="T7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1" h="230">
                <a:moveTo>
                  <a:pt x="690" y="0"/>
                </a:moveTo>
                <a:lnTo>
                  <a:pt x="690" y="139"/>
                </a:lnTo>
                <a:lnTo>
                  <a:pt x="0" y="139"/>
                </a:lnTo>
                <a:lnTo>
                  <a:pt x="0" y="229"/>
                </a:lnTo>
              </a:path>
            </a:pathLst>
          </a:custGeom>
          <a:noFill/>
          <a:ln w="25400" cap="rnd" cmpd="sng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s-ES_tradnl" dirty="0"/>
              <a:t>Modelos </a:t>
            </a:r>
            <a:r>
              <a:rPr lang="es-ES_tradnl" dirty="0" smtClean="0"/>
              <a:t>de </a:t>
            </a:r>
            <a:r>
              <a:rPr lang="es-ES_tradnl" dirty="0"/>
              <a:t>regresión</a:t>
            </a:r>
          </a:p>
        </p:txBody>
      </p:sp>
      <p:sp>
        <p:nvSpPr>
          <p:cNvPr id="51205" name="Freeform 5"/>
          <p:cNvSpPr>
            <a:spLocks/>
          </p:cNvSpPr>
          <p:nvPr/>
        </p:nvSpPr>
        <p:spPr bwMode="auto">
          <a:xfrm>
            <a:off x="3486150" y="1974850"/>
            <a:ext cx="2008188" cy="800100"/>
          </a:xfrm>
          <a:custGeom>
            <a:avLst/>
            <a:gdLst>
              <a:gd name="T0" fmla="*/ 0 w 1265"/>
              <a:gd name="T1" fmla="*/ 503 h 504"/>
              <a:gd name="T2" fmla="*/ 1264 w 1265"/>
              <a:gd name="T3" fmla="*/ 503 h 504"/>
              <a:gd name="T4" fmla="*/ 1264 w 1265"/>
              <a:gd name="T5" fmla="*/ 0 h 504"/>
              <a:gd name="T6" fmla="*/ 0 w 1265"/>
              <a:gd name="T7" fmla="*/ 0 h 504"/>
              <a:gd name="T8" fmla="*/ 0 w 1265"/>
              <a:gd name="T9" fmla="*/ 503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504">
                <a:moveTo>
                  <a:pt x="0" y="503"/>
                </a:moveTo>
                <a:lnTo>
                  <a:pt x="1264" y="503"/>
                </a:lnTo>
                <a:lnTo>
                  <a:pt x="1264" y="0"/>
                </a:lnTo>
                <a:lnTo>
                  <a:pt x="0" y="0"/>
                </a:lnTo>
                <a:lnTo>
                  <a:pt x="0" y="503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1208" name="Freeform 8"/>
          <p:cNvSpPr>
            <a:spLocks/>
          </p:cNvSpPr>
          <p:nvPr/>
        </p:nvSpPr>
        <p:spPr bwMode="auto">
          <a:xfrm>
            <a:off x="915988" y="4787900"/>
            <a:ext cx="1004887" cy="1003300"/>
          </a:xfrm>
          <a:custGeom>
            <a:avLst/>
            <a:gdLst>
              <a:gd name="T0" fmla="*/ 0 w 633"/>
              <a:gd name="T1" fmla="*/ 631 h 632"/>
              <a:gd name="T2" fmla="*/ 632 w 633"/>
              <a:gd name="T3" fmla="*/ 631 h 632"/>
              <a:gd name="T4" fmla="*/ 632 w 633"/>
              <a:gd name="T5" fmla="*/ 0 h 632"/>
              <a:gd name="T6" fmla="*/ 0 w 633"/>
              <a:gd name="T7" fmla="*/ 0 h 632"/>
              <a:gd name="T8" fmla="*/ 0 w 633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3" h="632">
                <a:moveTo>
                  <a:pt x="0" y="631"/>
                </a:moveTo>
                <a:lnTo>
                  <a:pt x="632" y="631"/>
                </a:lnTo>
                <a:lnTo>
                  <a:pt x="63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869950" y="5060950"/>
            <a:ext cx="107080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Lineal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1210" name="Freeform 10"/>
          <p:cNvSpPr>
            <a:spLocks/>
          </p:cNvSpPr>
          <p:nvPr/>
        </p:nvSpPr>
        <p:spPr bwMode="auto">
          <a:xfrm>
            <a:off x="3105150" y="4787900"/>
            <a:ext cx="1006475" cy="1003300"/>
          </a:xfrm>
          <a:custGeom>
            <a:avLst/>
            <a:gdLst>
              <a:gd name="T0" fmla="*/ 0 w 634"/>
              <a:gd name="T1" fmla="*/ 631 h 632"/>
              <a:gd name="T2" fmla="*/ 633 w 634"/>
              <a:gd name="T3" fmla="*/ 631 h 632"/>
              <a:gd name="T4" fmla="*/ 633 w 634"/>
              <a:gd name="T5" fmla="*/ 0 h 632"/>
              <a:gd name="T6" fmla="*/ 0 w 634"/>
              <a:gd name="T7" fmla="*/ 0 h 632"/>
              <a:gd name="T8" fmla="*/ 0 w 634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4" h="632">
                <a:moveTo>
                  <a:pt x="0" y="631"/>
                </a:moveTo>
                <a:lnTo>
                  <a:pt x="633" y="631"/>
                </a:lnTo>
                <a:lnTo>
                  <a:pt x="633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3171825" y="4878388"/>
            <a:ext cx="59311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No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3059113" y="5243513"/>
            <a:ext cx="107080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Lineal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1213" name="Freeform 13"/>
          <p:cNvSpPr>
            <a:spLocks/>
          </p:cNvSpPr>
          <p:nvPr/>
        </p:nvSpPr>
        <p:spPr bwMode="auto">
          <a:xfrm>
            <a:off x="2513013" y="4281488"/>
            <a:ext cx="1096962" cy="365125"/>
          </a:xfrm>
          <a:custGeom>
            <a:avLst/>
            <a:gdLst>
              <a:gd name="T0" fmla="*/ 690 w 691"/>
              <a:gd name="T1" fmla="*/ 229 h 230"/>
              <a:gd name="T2" fmla="*/ 690 w 691"/>
              <a:gd name="T3" fmla="*/ 139 h 230"/>
              <a:gd name="T4" fmla="*/ 0 w 691"/>
              <a:gd name="T5" fmla="*/ 139 h 230"/>
              <a:gd name="T6" fmla="*/ 0 w 691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1" h="230">
                <a:moveTo>
                  <a:pt x="690" y="229"/>
                </a:moveTo>
                <a:lnTo>
                  <a:pt x="690" y="139"/>
                </a:lnTo>
                <a:lnTo>
                  <a:pt x="0" y="139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4" name="Freeform 14"/>
          <p:cNvSpPr>
            <a:spLocks/>
          </p:cNvSpPr>
          <p:nvPr/>
        </p:nvSpPr>
        <p:spPr bwMode="auto">
          <a:xfrm>
            <a:off x="3525838" y="4627563"/>
            <a:ext cx="152400" cy="152400"/>
          </a:xfrm>
          <a:custGeom>
            <a:avLst/>
            <a:gdLst>
              <a:gd name="T0" fmla="*/ 95 w 96"/>
              <a:gd name="T1" fmla="*/ 0 h 96"/>
              <a:gd name="T2" fmla="*/ 49 w 96"/>
              <a:gd name="T3" fmla="*/ 95 h 96"/>
              <a:gd name="T4" fmla="*/ 0 w 96"/>
              <a:gd name="T5" fmla="*/ 0 h 96"/>
              <a:gd name="T6" fmla="*/ 95 w 9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96">
                <a:moveTo>
                  <a:pt x="95" y="0"/>
                </a:moveTo>
                <a:lnTo>
                  <a:pt x="49" y="95"/>
                </a:lnTo>
                <a:lnTo>
                  <a:pt x="0" y="0"/>
                </a:lnTo>
                <a:lnTo>
                  <a:pt x="95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5" name="Freeform 15"/>
          <p:cNvSpPr>
            <a:spLocks/>
          </p:cNvSpPr>
          <p:nvPr/>
        </p:nvSpPr>
        <p:spPr bwMode="auto">
          <a:xfrm>
            <a:off x="1336675" y="4627563"/>
            <a:ext cx="152400" cy="152400"/>
          </a:xfrm>
          <a:custGeom>
            <a:avLst/>
            <a:gdLst>
              <a:gd name="T0" fmla="*/ 95 w 96"/>
              <a:gd name="T1" fmla="*/ 0 h 96"/>
              <a:gd name="T2" fmla="*/ 48 w 96"/>
              <a:gd name="T3" fmla="*/ 95 h 96"/>
              <a:gd name="T4" fmla="*/ 0 w 96"/>
              <a:gd name="T5" fmla="*/ 0 h 96"/>
              <a:gd name="T6" fmla="*/ 95 w 9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96">
                <a:moveTo>
                  <a:pt x="95" y="0"/>
                </a:moveTo>
                <a:lnTo>
                  <a:pt x="48" y="95"/>
                </a:lnTo>
                <a:lnTo>
                  <a:pt x="0" y="0"/>
                </a:lnTo>
                <a:lnTo>
                  <a:pt x="95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6" name="Freeform 16"/>
          <p:cNvSpPr>
            <a:spLocks/>
          </p:cNvSpPr>
          <p:nvPr/>
        </p:nvSpPr>
        <p:spPr bwMode="auto">
          <a:xfrm>
            <a:off x="4489450" y="2773363"/>
            <a:ext cx="2130425" cy="365125"/>
          </a:xfrm>
          <a:custGeom>
            <a:avLst/>
            <a:gdLst>
              <a:gd name="T0" fmla="*/ 1341 w 1342"/>
              <a:gd name="T1" fmla="*/ 229 h 230"/>
              <a:gd name="T2" fmla="*/ 1341 w 1342"/>
              <a:gd name="T3" fmla="*/ 141 h 230"/>
              <a:gd name="T4" fmla="*/ 0 w 1342"/>
              <a:gd name="T5" fmla="*/ 141 h 230"/>
              <a:gd name="T6" fmla="*/ 0 w 1342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230">
                <a:moveTo>
                  <a:pt x="1341" y="229"/>
                </a:moveTo>
                <a:lnTo>
                  <a:pt x="1341" y="141"/>
                </a:lnTo>
                <a:lnTo>
                  <a:pt x="0" y="141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7" name="Freeform 17"/>
          <p:cNvSpPr>
            <a:spLocks/>
          </p:cNvSpPr>
          <p:nvPr/>
        </p:nvSpPr>
        <p:spPr bwMode="auto">
          <a:xfrm>
            <a:off x="6535738" y="3119438"/>
            <a:ext cx="153987" cy="152400"/>
          </a:xfrm>
          <a:custGeom>
            <a:avLst/>
            <a:gdLst>
              <a:gd name="T0" fmla="*/ 96 w 97"/>
              <a:gd name="T1" fmla="*/ 0 h 96"/>
              <a:gd name="T2" fmla="*/ 49 w 97"/>
              <a:gd name="T3" fmla="*/ 95 h 96"/>
              <a:gd name="T4" fmla="*/ 0 w 97"/>
              <a:gd name="T5" fmla="*/ 0 h 96"/>
              <a:gd name="T6" fmla="*/ 96 w 97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" h="96">
                <a:moveTo>
                  <a:pt x="96" y="0"/>
                </a:moveTo>
                <a:lnTo>
                  <a:pt x="49" y="95"/>
                </a:lnTo>
                <a:lnTo>
                  <a:pt x="0" y="0"/>
                </a:lnTo>
                <a:lnTo>
                  <a:pt x="96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8" name="Freeform 18"/>
          <p:cNvSpPr>
            <a:spLocks/>
          </p:cNvSpPr>
          <p:nvPr/>
        </p:nvSpPr>
        <p:spPr bwMode="auto">
          <a:xfrm>
            <a:off x="2430463" y="3119438"/>
            <a:ext cx="153987" cy="152400"/>
          </a:xfrm>
          <a:custGeom>
            <a:avLst/>
            <a:gdLst>
              <a:gd name="T0" fmla="*/ 96 w 97"/>
              <a:gd name="T1" fmla="*/ 0 h 96"/>
              <a:gd name="T2" fmla="*/ 49 w 97"/>
              <a:gd name="T3" fmla="*/ 95 h 96"/>
              <a:gd name="T4" fmla="*/ 0 w 97"/>
              <a:gd name="T5" fmla="*/ 0 h 96"/>
              <a:gd name="T6" fmla="*/ 96 w 97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" h="96">
                <a:moveTo>
                  <a:pt x="96" y="0"/>
                </a:moveTo>
                <a:lnTo>
                  <a:pt x="49" y="95"/>
                </a:lnTo>
                <a:lnTo>
                  <a:pt x="0" y="0"/>
                </a:lnTo>
                <a:lnTo>
                  <a:pt x="96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9" name="Freeform 19"/>
          <p:cNvSpPr>
            <a:spLocks/>
          </p:cNvSpPr>
          <p:nvPr/>
        </p:nvSpPr>
        <p:spPr bwMode="auto">
          <a:xfrm>
            <a:off x="5522913" y="4281488"/>
            <a:ext cx="1096962" cy="365125"/>
          </a:xfrm>
          <a:custGeom>
            <a:avLst/>
            <a:gdLst>
              <a:gd name="T0" fmla="*/ 0 w 691"/>
              <a:gd name="T1" fmla="*/ 229 h 230"/>
              <a:gd name="T2" fmla="*/ 0 w 691"/>
              <a:gd name="T3" fmla="*/ 139 h 230"/>
              <a:gd name="T4" fmla="*/ 690 w 691"/>
              <a:gd name="T5" fmla="*/ 139 h 230"/>
              <a:gd name="T6" fmla="*/ 690 w 691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1" h="230">
                <a:moveTo>
                  <a:pt x="0" y="229"/>
                </a:moveTo>
                <a:lnTo>
                  <a:pt x="0" y="139"/>
                </a:lnTo>
                <a:lnTo>
                  <a:pt x="690" y="139"/>
                </a:lnTo>
                <a:lnTo>
                  <a:pt x="690" y="0"/>
                </a:lnTo>
              </a:path>
            </a:pathLst>
          </a:custGeom>
          <a:noFill/>
          <a:ln w="25400" cap="rnd" cmpd="sng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0" name="Freeform 20"/>
          <p:cNvSpPr>
            <a:spLocks/>
          </p:cNvSpPr>
          <p:nvPr/>
        </p:nvSpPr>
        <p:spPr bwMode="auto">
          <a:xfrm>
            <a:off x="5441950" y="4627563"/>
            <a:ext cx="152400" cy="152400"/>
          </a:xfrm>
          <a:custGeom>
            <a:avLst/>
            <a:gdLst>
              <a:gd name="T0" fmla="*/ 95 w 96"/>
              <a:gd name="T1" fmla="*/ 0 h 96"/>
              <a:gd name="T2" fmla="*/ 48 w 96"/>
              <a:gd name="T3" fmla="*/ 95 h 96"/>
              <a:gd name="T4" fmla="*/ 0 w 96"/>
              <a:gd name="T5" fmla="*/ 0 h 96"/>
              <a:gd name="T6" fmla="*/ 95 w 9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96">
                <a:moveTo>
                  <a:pt x="95" y="0"/>
                </a:moveTo>
                <a:lnTo>
                  <a:pt x="48" y="95"/>
                </a:lnTo>
                <a:lnTo>
                  <a:pt x="0" y="0"/>
                </a:lnTo>
                <a:lnTo>
                  <a:pt x="95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3" name="Freeform 23"/>
          <p:cNvSpPr>
            <a:spLocks/>
          </p:cNvSpPr>
          <p:nvPr/>
        </p:nvSpPr>
        <p:spPr bwMode="auto">
          <a:xfrm>
            <a:off x="1828800" y="3279775"/>
            <a:ext cx="1370013" cy="1003300"/>
          </a:xfrm>
          <a:custGeom>
            <a:avLst/>
            <a:gdLst>
              <a:gd name="T0" fmla="*/ 0 w 863"/>
              <a:gd name="T1" fmla="*/ 631 h 632"/>
              <a:gd name="T2" fmla="*/ 862 w 863"/>
              <a:gd name="T3" fmla="*/ 631 h 632"/>
              <a:gd name="T4" fmla="*/ 862 w 863"/>
              <a:gd name="T5" fmla="*/ 0 h 632"/>
              <a:gd name="T6" fmla="*/ 0 w 863"/>
              <a:gd name="T7" fmla="*/ 0 h 632"/>
              <a:gd name="T8" fmla="*/ 0 w 863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3" h="632">
                <a:moveTo>
                  <a:pt x="0" y="631"/>
                </a:moveTo>
                <a:lnTo>
                  <a:pt x="862" y="631"/>
                </a:lnTo>
                <a:lnTo>
                  <a:pt x="86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1224" name="Rectangle 24"/>
          <p:cNvSpPr>
            <a:spLocks noChangeArrowheads="1"/>
          </p:cNvSpPr>
          <p:nvPr/>
        </p:nvSpPr>
        <p:spPr bwMode="auto">
          <a:xfrm>
            <a:off x="1922463" y="3552825"/>
            <a:ext cx="11795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Simple</a:t>
            </a:r>
          </a:p>
        </p:txBody>
      </p:sp>
      <p:sp>
        <p:nvSpPr>
          <p:cNvPr id="51225" name="Freeform 25"/>
          <p:cNvSpPr>
            <a:spLocks/>
          </p:cNvSpPr>
          <p:nvPr/>
        </p:nvSpPr>
        <p:spPr bwMode="auto">
          <a:xfrm>
            <a:off x="5934075" y="3279775"/>
            <a:ext cx="1370013" cy="1003300"/>
          </a:xfrm>
          <a:custGeom>
            <a:avLst/>
            <a:gdLst>
              <a:gd name="T0" fmla="*/ 0 w 863"/>
              <a:gd name="T1" fmla="*/ 631 h 632"/>
              <a:gd name="T2" fmla="*/ 862 w 863"/>
              <a:gd name="T3" fmla="*/ 631 h 632"/>
              <a:gd name="T4" fmla="*/ 862 w 863"/>
              <a:gd name="T5" fmla="*/ 0 h 632"/>
              <a:gd name="T6" fmla="*/ 0 w 863"/>
              <a:gd name="T7" fmla="*/ 0 h 632"/>
              <a:gd name="T8" fmla="*/ 0 w 863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3" h="632">
                <a:moveTo>
                  <a:pt x="0" y="631"/>
                </a:moveTo>
                <a:lnTo>
                  <a:pt x="862" y="631"/>
                </a:lnTo>
                <a:lnTo>
                  <a:pt x="86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5953125" y="3543300"/>
            <a:ext cx="134331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" sz="2400" b="1" smtClean="0"/>
              <a:t>Múltiple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1227" name="Freeform 27"/>
          <p:cNvSpPr>
            <a:spLocks/>
          </p:cNvSpPr>
          <p:nvPr/>
        </p:nvSpPr>
        <p:spPr bwMode="auto">
          <a:xfrm>
            <a:off x="5021263" y="4787900"/>
            <a:ext cx="1004887" cy="1003300"/>
          </a:xfrm>
          <a:custGeom>
            <a:avLst/>
            <a:gdLst>
              <a:gd name="T0" fmla="*/ 0 w 633"/>
              <a:gd name="T1" fmla="*/ 631 h 632"/>
              <a:gd name="T2" fmla="*/ 632 w 633"/>
              <a:gd name="T3" fmla="*/ 631 h 632"/>
              <a:gd name="T4" fmla="*/ 632 w 633"/>
              <a:gd name="T5" fmla="*/ 0 h 632"/>
              <a:gd name="T6" fmla="*/ 0 w 633"/>
              <a:gd name="T7" fmla="*/ 0 h 632"/>
              <a:gd name="T8" fmla="*/ 0 w 633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3" h="632">
                <a:moveTo>
                  <a:pt x="0" y="631"/>
                </a:moveTo>
                <a:lnTo>
                  <a:pt x="632" y="631"/>
                </a:lnTo>
                <a:lnTo>
                  <a:pt x="63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1228" name="Rectangle 28"/>
          <p:cNvSpPr>
            <a:spLocks noChangeArrowheads="1"/>
          </p:cNvSpPr>
          <p:nvPr/>
        </p:nvSpPr>
        <p:spPr bwMode="auto">
          <a:xfrm>
            <a:off x="4973638" y="5060950"/>
            <a:ext cx="107080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Lineal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1229" name="Rectangle 29"/>
          <p:cNvSpPr>
            <a:spLocks noChangeArrowheads="1"/>
          </p:cNvSpPr>
          <p:nvPr/>
        </p:nvSpPr>
        <p:spPr bwMode="auto">
          <a:xfrm>
            <a:off x="918276" y="1974850"/>
            <a:ext cx="1718100" cy="828432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1 </a:t>
            </a:r>
            <a:r>
              <a:rPr lang="es-ES" sz="2400" dirty="0" smtClean="0"/>
              <a:t>Variable  </a:t>
            </a:r>
          </a:p>
          <a:p>
            <a:r>
              <a:rPr lang="es-ES" sz="2400" dirty="0"/>
              <a:t>E</a:t>
            </a:r>
            <a:r>
              <a:rPr lang="es-ES" sz="2400" dirty="0" smtClean="0"/>
              <a:t>xplicativa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1231" name="Freeform 31"/>
          <p:cNvSpPr>
            <a:spLocks/>
          </p:cNvSpPr>
          <p:nvPr/>
        </p:nvSpPr>
        <p:spPr bwMode="auto">
          <a:xfrm>
            <a:off x="7200900" y="4786313"/>
            <a:ext cx="1006475" cy="1003300"/>
          </a:xfrm>
          <a:custGeom>
            <a:avLst/>
            <a:gdLst>
              <a:gd name="T0" fmla="*/ 0 w 634"/>
              <a:gd name="T1" fmla="*/ 631 h 632"/>
              <a:gd name="T2" fmla="*/ 633 w 634"/>
              <a:gd name="T3" fmla="*/ 631 h 632"/>
              <a:gd name="T4" fmla="*/ 633 w 634"/>
              <a:gd name="T5" fmla="*/ 0 h 632"/>
              <a:gd name="T6" fmla="*/ 0 w 634"/>
              <a:gd name="T7" fmla="*/ 0 h 632"/>
              <a:gd name="T8" fmla="*/ 0 w 634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4" h="632">
                <a:moveTo>
                  <a:pt x="0" y="631"/>
                </a:moveTo>
                <a:lnTo>
                  <a:pt x="633" y="631"/>
                </a:lnTo>
                <a:lnTo>
                  <a:pt x="633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1232" name="Rectangle 32"/>
          <p:cNvSpPr>
            <a:spLocks noChangeArrowheads="1"/>
          </p:cNvSpPr>
          <p:nvPr/>
        </p:nvSpPr>
        <p:spPr bwMode="auto">
          <a:xfrm>
            <a:off x="7267575" y="4876800"/>
            <a:ext cx="59311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No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1233" name="Rectangle 33"/>
          <p:cNvSpPr>
            <a:spLocks noChangeArrowheads="1"/>
          </p:cNvSpPr>
          <p:nvPr/>
        </p:nvSpPr>
        <p:spPr bwMode="auto">
          <a:xfrm>
            <a:off x="7154863" y="5241925"/>
            <a:ext cx="107080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Lineal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1234" name="Freeform 34"/>
          <p:cNvSpPr>
            <a:spLocks/>
          </p:cNvSpPr>
          <p:nvPr/>
        </p:nvSpPr>
        <p:spPr bwMode="auto">
          <a:xfrm>
            <a:off x="6608763" y="4279900"/>
            <a:ext cx="1096962" cy="365125"/>
          </a:xfrm>
          <a:custGeom>
            <a:avLst/>
            <a:gdLst>
              <a:gd name="T0" fmla="*/ 690 w 691"/>
              <a:gd name="T1" fmla="*/ 229 h 230"/>
              <a:gd name="T2" fmla="*/ 690 w 691"/>
              <a:gd name="T3" fmla="*/ 139 h 230"/>
              <a:gd name="T4" fmla="*/ 0 w 691"/>
              <a:gd name="T5" fmla="*/ 139 h 230"/>
              <a:gd name="T6" fmla="*/ 0 w 691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1" h="230">
                <a:moveTo>
                  <a:pt x="690" y="229"/>
                </a:moveTo>
                <a:lnTo>
                  <a:pt x="690" y="139"/>
                </a:lnTo>
                <a:lnTo>
                  <a:pt x="0" y="139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5" name="Freeform 35"/>
          <p:cNvSpPr>
            <a:spLocks/>
          </p:cNvSpPr>
          <p:nvPr/>
        </p:nvSpPr>
        <p:spPr bwMode="auto">
          <a:xfrm>
            <a:off x="7621588" y="4625975"/>
            <a:ext cx="152400" cy="152400"/>
          </a:xfrm>
          <a:custGeom>
            <a:avLst/>
            <a:gdLst>
              <a:gd name="T0" fmla="*/ 95 w 96"/>
              <a:gd name="T1" fmla="*/ 0 h 96"/>
              <a:gd name="T2" fmla="*/ 49 w 96"/>
              <a:gd name="T3" fmla="*/ 95 h 96"/>
              <a:gd name="T4" fmla="*/ 0 w 96"/>
              <a:gd name="T5" fmla="*/ 0 h 96"/>
              <a:gd name="T6" fmla="*/ 95 w 9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96">
                <a:moveTo>
                  <a:pt x="95" y="0"/>
                </a:moveTo>
                <a:lnTo>
                  <a:pt x="49" y="95"/>
                </a:lnTo>
                <a:lnTo>
                  <a:pt x="0" y="0"/>
                </a:lnTo>
                <a:lnTo>
                  <a:pt x="95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6806775" y="1979982"/>
            <a:ext cx="1718100" cy="828432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1 </a:t>
            </a:r>
            <a:r>
              <a:rPr lang="es-ES" sz="2400" dirty="0" smtClean="0"/>
              <a:t>Variable  </a:t>
            </a:r>
          </a:p>
          <a:p>
            <a:r>
              <a:rPr lang="es-ES" sz="2400" dirty="0"/>
              <a:t>E</a:t>
            </a:r>
            <a:r>
              <a:rPr lang="es-ES" sz="2400" dirty="0" smtClean="0"/>
              <a:t>xplicativa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02038" y="2117874"/>
            <a:ext cx="16898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2400" b="1" dirty="0" smtClean="0"/>
              <a:t>Regresión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1021371106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reeform 2"/>
          <p:cNvSpPr>
            <a:spLocks/>
          </p:cNvSpPr>
          <p:nvPr/>
        </p:nvSpPr>
        <p:spPr bwMode="auto">
          <a:xfrm>
            <a:off x="2513013" y="2773363"/>
            <a:ext cx="1978025" cy="365125"/>
          </a:xfrm>
          <a:custGeom>
            <a:avLst/>
            <a:gdLst>
              <a:gd name="T0" fmla="*/ 0 w 1246"/>
              <a:gd name="T1" fmla="*/ 229 h 230"/>
              <a:gd name="T2" fmla="*/ 0 w 1246"/>
              <a:gd name="T3" fmla="*/ 141 h 230"/>
              <a:gd name="T4" fmla="*/ 1245 w 1246"/>
              <a:gd name="T5" fmla="*/ 141 h 230"/>
              <a:gd name="T6" fmla="*/ 1245 w 1246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6" h="230">
                <a:moveTo>
                  <a:pt x="0" y="229"/>
                </a:moveTo>
                <a:lnTo>
                  <a:pt x="0" y="141"/>
                </a:lnTo>
                <a:lnTo>
                  <a:pt x="1245" y="141"/>
                </a:lnTo>
                <a:lnTo>
                  <a:pt x="1245" y="0"/>
                </a:lnTo>
              </a:path>
            </a:pathLst>
          </a:custGeom>
          <a:noFill/>
          <a:ln w="25400" cap="rnd" cmpd="sng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3" name="Freeform 3"/>
          <p:cNvSpPr>
            <a:spLocks/>
          </p:cNvSpPr>
          <p:nvPr/>
        </p:nvSpPr>
        <p:spPr bwMode="auto">
          <a:xfrm>
            <a:off x="1417638" y="4281488"/>
            <a:ext cx="1096962" cy="365125"/>
          </a:xfrm>
          <a:custGeom>
            <a:avLst/>
            <a:gdLst>
              <a:gd name="T0" fmla="*/ 690 w 691"/>
              <a:gd name="T1" fmla="*/ 0 h 230"/>
              <a:gd name="T2" fmla="*/ 690 w 691"/>
              <a:gd name="T3" fmla="*/ 139 h 230"/>
              <a:gd name="T4" fmla="*/ 0 w 691"/>
              <a:gd name="T5" fmla="*/ 139 h 230"/>
              <a:gd name="T6" fmla="*/ 0 w 691"/>
              <a:gd name="T7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1" h="230">
                <a:moveTo>
                  <a:pt x="690" y="0"/>
                </a:moveTo>
                <a:lnTo>
                  <a:pt x="690" y="139"/>
                </a:lnTo>
                <a:lnTo>
                  <a:pt x="0" y="139"/>
                </a:lnTo>
                <a:lnTo>
                  <a:pt x="0" y="229"/>
                </a:lnTo>
              </a:path>
            </a:pathLst>
          </a:custGeom>
          <a:noFill/>
          <a:ln w="25400" cap="rnd" cmpd="sng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s-ES_tradnl" dirty="0"/>
              <a:t>Modelos </a:t>
            </a:r>
            <a:r>
              <a:rPr lang="es-ES_tradnl" dirty="0" smtClean="0"/>
              <a:t>de </a:t>
            </a:r>
            <a:r>
              <a:rPr lang="es-ES_tradnl" dirty="0"/>
              <a:t>regresión</a:t>
            </a:r>
          </a:p>
        </p:txBody>
      </p:sp>
      <p:sp>
        <p:nvSpPr>
          <p:cNvPr id="51205" name="Freeform 5"/>
          <p:cNvSpPr>
            <a:spLocks/>
          </p:cNvSpPr>
          <p:nvPr/>
        </p:nvSpPr>
        <p:spPr bwMode="auto">
          <a:xfrm>
            <a:off x="3486150" y="1974850"/>
            <a:ext cx="2008188" cy="800100"/>
          </a:xfrm>
          <a:custGeom>
            <a:avLst/>
            <a:gdLst>
              <a:gd name="T0" fmla="*/ 0 w 1265"/>
              <a:gd name="T1" fmla="*/ 503 h 504"/>
              <a:gd name="T2" fmla="*/ 1264 w 1265"/>
              <a:gd name="T3" fmla="*/ 503 h 504"/>
              <a:gd name="T4" fmla="*/ 1264 w 1265"/>
              <a:gd name="T5" fmla="*/ 0 h 504"/>
              <a:gd name="T6" fmla="*/ 0 w 1265"/>
              <a:gd name="T7" fmla="*/ 0 h 504"/>
              <a:gd name="T8" fmla="*/ 0 w 1265"/>
              <a:gd name="T9" fmla="*/ 503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504">
                <a:moveTo>
                  <a:pt x="0" y="503"/>
                </a:moveTo>
                <a:lnTo>
                  <a:pt x="1264" y="503"/>
                </a:lnTo>
                <a:lnTo>
                  <a:pt x="1264" y="0"/>
                </a:lnTo>
                <a:lnTo>
                  <a:pt x="0" y="0"/>
                </a:lnTo>
                <a:lnTo>
                  <a:pt x="0" y="503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1208" name="Freeform 8"/>
          <p:cNvSpPr>
            <a:spLocks/>
          </p:cNvSpPr>
          <p:nvPr/>
        </p:nvSpPr>
        <p:spPr bwMode="auto">
          <a:xfrm>
            <a:off x="915988" y="4787900"/>
            <a:ext cx="1004887" cy="1003300"/>
          </a:xfrm>
          <a:custGeom>
            <a:avLst/>
            <a:gdLst>
              <a:gd name="T0" fmla="*/ 0 w 633"/>
              <a:gd name="T1" fmla="*/ 631 h 632"/>
              <a:gd name="T2" fmla="*/ 632 w 633"/>
              <a:gd name="T3" fmla="*/ 631 h 632"/>
              <a:gd name="T4" fmla="*/ 632 w 633"/>
              <a:gd name="T5" fmla="*/ 0 h 632"/>
              <a:gd name="T6" fmla="*/ 0 w 633"/>
              <a:gd name="T7" fmla="*/ 0 h 632"/>
              <a:gd name="T8" fmla="*/ 0 w 633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3" h="632">
                <a:moveTo>
                  <a:pt x="0" y="631"/>
                </a:moveTo>
                <a:lnTo>
                  <a:pt x="632" y="631"/>
                </a:lnTo>
                <a:lnTo>
                  <a:pt x="63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869950" y="5060950"/>
            <a:ext cx="107080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Lineal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1210" name="Freeform 10"/>
          <p:cNvSpPr>
            <a:spLocks/>
          </p:cNvSpPr>
          <p:nvPr/>
        </p:nvSpPr>
        <p:spPr bwMode="auto">
          <a:xfrm>
            <a:off x="3105150" y="4787900"/>
            <a:ext cx="1006475" cy="1003300"/>
          </a:xfrm>
          <a:custGeom>
            <a:avLst/>
            <a:gdLst>
              <a:gd name="T0" fmla="*/ 0 w 634"/>
              <a:gd name="T1" fmla="*/ 631 h 632"/>
              <a:gd name="T2" fmla="*/ 633 w 634"/>
              <a:gd name="T3" fmla="*/ 631 h 632"/>
              <a:gd name="T4" fmla="*/ 633 w 634"/>
              <a:gd name="T5" fmla="*/ 0 h 632"/>
              <a:gd name="T6" fmla="*/ 0 w 634"/>
              <a:gd name="T7" fmla="*/ 0 h 632"/>
              <a:gd name="T8" fmla="*/ 0 w 634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4" h="632">
                <a:moveTo>
                  <a:pt x="0" y="631"/>
                </a:moveTo>
                <a:lnTo>
                  <a:pt x="633" y="631"/>
                </a:lnTo>
                <a:lnTo>
                  <a:pt x="633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3171825" y="4878388"/>
            <a:ext cx="59311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No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3059113" y="5243513"/>
            <a:ext cx="107080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Lineal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1213" name="Freeform 13"/>
          <p:cNvSpPr>
            <a:spLocks/>
          </p:cNvSpPr>
          <p:nvPr/>
        </p:nvSpPr>
        <p:spPr bwMode="auto">
          <a:xfrm>
            <a:off x="2513013" y="4281488"/>
            <a:ext cx="1096962" cy="365125"/>
          </a:xfrm>
          <a:custGeom>
            <a:avLst/>
            <a:gdLst>
              <a:gd name="T0" fmla="*/ 690 w 691"/>
              <a:gd name="T1" fmla="*/ 229 h 230"/>
              <a:gd name="T2" fmla="*/ 690 w 691"/>
              <a:gd name="T3" fmla="*/ 139 h 230"/>
              <a:gd name="T4" fmla="*/ 0 w 691"/>
              <a:gd name="T5" fmla="*/ 139 h 230"/>
              <a:gd name="T6" fmla="*/ 0 w 691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1" h="230">
                <a:moveTo>
                  <a:pt x="690" y="229"/>
                </a:moveTo>
                <a:lnTo>
                  <a:pt x="690" y="139"/>
                </a:lnTo>
                <a:lnTo>
                  <a:pt x="0" y="139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4" name="Freeform 14"/>
          <p:cNvSpPr>
            <a:spLocks/>
          </p:cNvSpPr>
          <p:nvPr/>
        </p:nvSpPr>
        <p:spPr bwMode="auto">
          <a:xfrm>
            <a:off x="3525838" y="4627563"/>
            <a:ext cx="152400" cy="152400"/>
          </a:xfrm>
          <a:custGeom>
            <a:avLst/>
            <a:gdLst>
              <a:gd name="T0" fmla="*/ 95 w 96"/>
              <a:gd name="T1" fmla="*/ 0 h 96"/>
              <a:gd name="T2" fmla="*/ 49 w 96"/>
              <a:gd name="T3" fmla="*/ 95 h 96"/>
              <a:gd name="T4" fmla="*/ 0 w 96"/>
              <a:gd name="T5" fmla="*/ 0 h 96"/>
              <a:gd name="T6" fmla="*/ 95 w 9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96">
                <a:moveTo>
                  <a:pt x="95" y="0"/>
                </a:moveTo>
                <a:lnTo>
                  <a:pt x="49" y="95"/>
                </a:lnTo>
                <a:lnTo>
                  <a:pt x="0" y="0"/>
                </a:lnTo>
                <a:lnTo>
                  <a:pt x="95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5" name="Freeform 15"/>
          <p:cNvSpPr>
            <a:spLocks/>
          </p:cNvSpPr>
          <p:nvPr/>
        </p:nvSpPr>
        <p:spPr bwMode="auto">
          <a:xfrm>
            <a:off x="1336675" y="4627563"/>
            <a:ext cx="152400" cy="152400"/>
          </a:xfrm>
          <a:custGeom>
            <a:avLst/>
            <a:gdLst>
              <a:gd name="T0" fmla="*/ 95 w 96"/>
              <a:gd name="T1" fmla="*/ 0 h 96"/>
              <a:gd name="T2" fmla="*/ 48 w 96"/>
              <a:gd name="T3" fmla="*/ 95 h 96"/>
              <a:gd name="T4" fmla="*/ 0 w 96"/>
              <a:gd name="T5" fmla="*/ 0 h 96"/>
              <a:gd name="T6" fmla="*/ 95 w 9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96">
                <a:moveTo>
                  <a:pt x="95" y="0"/>
                </a:moveTo>
                <a:lnTo>
                  <a:pt x="48" y="95"/>
                </a:lnTo>
                <a:lnTo>
                  <a:pt x="0" y="0"/>
                </a:lnTo>
                <a:lnTo>
                  <a:pt x="95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6" name="Freeform 16"/>
          <p:cNvSpPr>
            <a:spLocks/>
          </p:cNvSpPr>
          <p:nvPr/>
        </p:nvSpPr>
        <p:spPr bwMode="auto">
          <a:xfrm>
            <a:off x="4489450" y="2773363"/>
            <a:ext cx="2130425" cy="365125"/>
          </a:xfrm>
          <a:custGeom>
            <a:avLst/>
            <a:gdLst>
              <a:gd name="T0" fmla="*/ 1341 w 1342"/>
              <a:gd name="T1" fmla="*/ 229 h 230"/>
              <a:gd name="T2" fmla="*/ 1341 w 1342"/>
              <a:gd name="T3" fmla="*/ 141 h 230"/>
              <a:gd name="T4" fmla="*/ 0 w 1342"/>
              <a:gd name="T5" fmla="*/ 141 h 230"/>
              <a:gd name="T6" fmla="*/ 0 w 1342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230">
                <a:moveTo>
                  <a:pt x="1341" y="229"/>
                </a:moveTo>
                <a:lnTo>
                  <a:pt x="1341" y="141"/>
                </a:lnTo>
                <a:lnTo>
                  <a:pt x="0" y="141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7" name="Freeform 17"/>
          <p:cNvSpPr>
            <a:spLocks/>
          </p:cNvSpPr>
          <p:nvPr/>
        </p:nvSpPr>
        <p:spPr bwMode="auto">
          <a:xfrm>
            <a:off x="6535738" y="3119438"/>
            <a:ext cx="153987" cy="152400"/>
          </a:xfrm>
          <a:custGeom>
            <a:avLst/>
            <a:gdLst>
              <a:gd name="T0" fmla="*/ 96 w 97"/>
              <a:gd name="T1" fmla="*/ 0 h 96"/>
              <a:gd name="T2" fmla="*/ 49 w 97"/>
              <a:gd name="T3" fmla="*/ 95 h 96"/>
              <a:gd name="T4" fmla="*/ 0 w 97"/>
              <a:gd name="T5" fmla="*/ 0 h 96"/>
              <a:gd name="T6" fmla="*/ 96 w 97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" h="96">
                <a:moveTo>
                  <a:pt x="96" y="0"/>
                </a:moveTo>
                <a:lnTo>
                  <a:pt x="49" y="95"/>
                </a:lnTo>
                <a:lnTo>
                  <a:pt x="0" y="0"/>
                </a:lnTo>
                <a:lnTo>
                  <a:pt x="96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8" name="Freeform 18"/>
          <p:cNvSpPr>
            <a:spLocks/>
          </p:cNvSpPr>
          <p:nvPr/>
        </p:nvSpPr>
        <p:spPr bwMode="auto">
          <a:xfrm>
            <a:off x="2430463" y="3119438"/>
            <a:ext cx="153987" cy="152400"/>
          </a:xfrm>
          <a:custGeom>
            <a:avLst/>
            <a:gdLst>
              <a:gd name="T0" fmla="*/ 96 w 97"/>
              <a:gd name="T1" fmla="*/ 0 h 96"/>
              <a:gd name="T2" fmla="*/ 49 w 97"/>
              <a:gd name="T3" fmla="*/ 95 h 96"/>
              <a:gd name="T4" fmla="*/ 0 w 97"/>
              <a:gd name="T5" fmla="*/ 0 h 96"/>
              <a:gd name="T6" fmla="*/ 96 w 97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" h="96">
                <a:moveTo>
                  <a:pt x="96" y="0"/>
                </a:moveTo>
                <a:lnTo>
                  <a:pt x="49" y="95"/>
                </a:lnTo>
                <a:lnTo>
                  <a:pt x="0" y="0"/>
                </a:lnTo>
                <a:lnTo>
                  <a:pt x="96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9" name="Freeform 19"/>
          <p:cNvSpPr>
            <a:spLocks/>
          </p:cNvSpPr>
          <p:nvPr/>
        </p:nvSpPr>
        <p:spPr bwMode="auto">
          <a:xfrm>
            <a:off x="5522913" y="4281488"/>
            <a:ext cx="1096962" cy="365125"/>
          </a:xfrm>
          <a:custGeom>
            <a:avLst/>
            <a:gdLst>
              <a:gd name="T0" fmla="*/ 0 w 691"/>
              <a:gd name="T1" fmla="*/ 229 h 230"/>
              <a:gd name="T2" fmla="*/ 0 w 691"/>
              <a:gd name="T3" fmla="*/ 139 h 230"/>
              <a:gd name="T4" fmla="*/ 690 w 691"/>
              <a:gd name="T5" fmla="*/ 139 h 230"/>
              <a:gd name="T6" fmla="*/ 690 w 691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1" h="230">
                <a:moveTo>
                  <a:pt x="0" y="229"/>
                </a:moveTo>
                <a:lnTo>
                  <a:pt x="0" y="139"/>
                </a:lnTo>
                <a:lnTo>
                  <a:pt x="690" y="139"/>
                </a:lnTo>
                <a:lnTo>
                  <a:pt x="690" y="0"/>
                </a:lnTo>
              </a:path>
            </a:pathLst>
          </a:custGeom>
          <a:noFill/>
          <a:ln w="25400" cap="rnd" cmpd="sng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0" name="Freeform 20"/>
          <p:cNvSpPr>
            <a:spLocks/>
          </p:cNvSpPr>
          <p:nvPr/>
        </p:nvSpPr>
        <p:spPr bwMode="auto">
          <a:xfrm>
            <a:off x="5441950" y="4627563"/>
            <a:ext cx="152400" cy="152400"/>
          </a:xfrm>
          <a:custGeom>
            <a:avLst/>
            <a:gdLst>
              <a:gd name="T0" fmla="*/ 95 w 96"/>
              <a:gd name="T1" fmla="*/ 0 h 96"/>
              <a:gd name="T2" fmla="*/ 48 w 96"/>
              <a:gd name="T3" fmla="*/ 95 h 96"/>
              <a:gd name="T4" fmla="*/ 0 w 96"/>
              <a:gd name="T5" fmla="*/ 0 h 96"/>
              <a:gd name="T6" fmla="*/ 95 w 9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96">
                <a:moveTo>
                  <a:pt x="95" y="0"/>
                </a:moveTo>
                <a:lnTo>
                  <a:pt x="48" y="95"/>
                </a:lnTo>
                <a:lnTo>
                  <a:pt x="0" y="0"/>
                </a:lnTo>
                <a:lnTo>
                  <a:pt x="95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3" name="Freeform 23"/>
          <p:cNvSpPr>
            <a:spLocks/>
          </p:cNvSpPr>
          <p:nvPr/>
        </p:nvSpPr>
        <p:spPr bwMode="auto">
          <a:xfrm>
            <a:off x="1828800" y="3279775"/>
            <a:ext cx="1370013" cy="1003300"/>
          </a:xfrm>
          <a:custGeom>
            <a:avLst/>
            <a:gdLst>
              <a:gd name="T0" fmla="*/ 0 w 863"/>
              <a:gd name="T1" fmla="*/ 631 h 632"/>
              <a:gd name="T2" fmla="*/ 862 w 863"/>
              <a:gd name="T3" fmla="*/ 631 h 632"/>
              <a:gd name="T4" fmla="*/ 862 w 863"/>
              <a:gd name="T5" fmla="*/ 0 h 632"/>
              <a:gd name="T6" fmla="*/ 0 w 863"/>
              <a:gd name="T7" fmla="*/ 0 h 632"/>
              <a:gd name="T8" fmla="*/ 0 w 863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3" h="632">
                <a:moveTo>
                  <a:pt x="0" y="631"/>
                </a:moveTo>
                <a:lnTo>
                  <a:pt x="862" y="631"/>
                </a:lnTo>
                <a:lnTo>
                  <a:pt x="86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1224" name="Rectangle 24"/>
          <p:cNvSpPr>
            <a:spLocks noChangeArrowheads="1"/>
          </p:cNvSpPr>
          <p:nvPr/>
        </p:nvSpPr>
        <p:spPr bwMode="auto">
          <a:xfrm>
            <a:off x="1922463" y="3552825"/>
            <a:ext cx="117951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</a:rPr>
              <a:t>Simple</a:t>
            </a:r>
          </a:p>
        </p:txBody>
      </p:sp>
      <p:sp>
        <p:nvSpPr>
          <p:cNvPr id="51225" name="Freeform 25"/>
          <p:cNvSpPr>
            <a:spLocks/>
          </p:cNvSpPr>
          <p:nvPr/>
        </p:nvSpPr>
        <p:spPr bwMode="auto">
          <a:xfrm>
            <a:off x="5934075" y="3279775"/>
            <a:ext cx="1370013" cy="1003300"/>
          </a:xfrm>
          <a:custGeom>
            <a:avLst/>
            <a:gdLst>
              <a:gd name="T0" fmla="*/ 0 w 863"/>
              <a:gd name="T1" fmla="*/ 631 h 632"/>
              <a:gd name="T2" fmla="*/ 862 w 863"/>
              <a:gd name="T3" fmla="*/ 631 h 632"/>
              <a:gd name="T4" fmla="*/ 862 w 863"/>
              <a:gd name="T5" fmla="*/ 0 h 632"/>
              <a:gd name="T6" fmla="*/ 0 w 863"/>
              <a:gd name="T7" fmla="*/ 0 h 632"/>
              <a:gd name="T8" fmla="*/ 0 w 863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3" h="632">
                <a:moveTo>
                  <a:pt x="0" y="631"/>
                </a:moveTo>
                <a:lnTo>
                  <a:pt x="862" y="631"/>
                </a:lnTo>
                <a:lnTo>
                  <a:pt x="86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5953125" y="3543300"/>
            <a:ext cx="134331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" sz="2400" b="1" smtClean="0"/>
              <a:t>Múltiple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1227" name="Freeform 27"/>
          <p:cNvSpPr>
            <a:spLocks/>
          </p:cNvSpPr>
          <p:nvPr/>
        </p:nvSpPr>
        <p:spPr bwMode="auto">
          <a:xfrm>
            <a:off x="5021263" y="4787900"/>
            <a:ext cx="1004887" cy="1003300"/>
          </a:xfrm>
          <a:custGeom>
            <a:avLst/>
            <a:gdLst>
              <a:gd name="T0" fmla="*/ 0 w 633"/>
              <a:gd name="T1" fmla="*/ 631 h 632"/>
              <a:gd name="T2" fmla="*/ 632 w 633"/>
              <a:gd name="T3" fmla="*/ 631 h 632"/>
              <a:gd name="T4" fmla="*/ 632 w 633"/>
              <a:gd name="T5" fmla="*/ 0 h 632"/>
              <a:gd name="T6" fmla="*/ 0 w 633"/>
              <a:gd name="T7" fmla="*/ 0 h 632"/>
              <a:gd name="T8" fmla="*/ 0 w 633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3" h="632">
                <a:moveTo>
                  <a:pt x="0" y="631"/>
                </a:moveTo>
                <a:lnTo>
                  <a:pt x="632" y="631"/>
                </a:lnTo>
                <a:lnTo>
                  <a:pt x="63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1228" name="Rectangle 28"/>
          <p:cNvSpPr>
            <a:spLocks noChangeArrowheads="1"/>
          </p:cNvSpPr>
          <p:nvPr/>
        </p:nvSpPr>
        <p:spPr bwMode="auto">
          <a:xfrm>
            <a:off x="4973638" y="5060950"/>
            <a:ext cx="107080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Lineal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1229" name="Rectangle 29"/>
          <p:cNvSpPr>
            <a:spLocks noChangeArrowheads="1"/>
          </p:cNvSpPr>
          <p:nvPr/>
        </p:nvSpPr>
        <p:spPr bwMode="auto">
          <a:xfrm>
            <a:off x="918276" y="1974850"/>
            <a:ext cx="1718100" cy="828432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1 </a:t>
            </a:r>
            <a:r>
              <a:rPr lang="es-ES" sz="2400" dirty="0" smtClean="0"/>
              <a:t>Variable  </a:t>
            </a:r>
          </a:p>
          <a:p>
            <a:r>
              <a:rPr lang="es-ES" sz="2400" dirty="0"/>
              <a:t>E</a:t>
            </a:r>
            <a:r>
              <a:rPr lang="es-ES" sz="2400" dirty="0" smtClean="0"/>
              <a:t>xplicativa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1231" name="Freeform 31"/>
          <p:cNvSpPr>
            <a:spLocks/>
          </p:cNvSpPr>
          <p:nvPr/>
        </p:nvSpPr>
        <p:spPr bwMode="auto">
          <a:xfrm>
            <a:off x="7200900" y="4786313"/>
            <a:ext cx="1006475" cy="1003300"/>
          </a:xfrm>
          <a:custGeom>
            <a:avLst/>
            <a:gdLst>
              <a:gd name="T0" fmla="*/ 0 w 634"/>
              <a:gd name="T1" fmla="*/ 631 h 632"/>
              <a:gd name="T2" fmla="*/ 633 w 634"/>
              <a:gd name="T3" fmla="*/ 631 h 632"/>
              <a:gd name="T4" fmla="*/ 633 w 634"/>
              <a:gd name="T5" fmla="*/ 0 h 632"/>
              <a:gd name="T6" fmla="*/ 0 w 634"/>
              <a:gd name="T7" fmla="*/ 0 h 632"/>
              <a:gd name="T8" fmla="*/ 0 w 634"/>
              <a:gd name="T9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4" h="632">
                <a:moveTo>
                  <a:pt x="0" y="631"/>
                </a:moveTo>
                <a:lnTo>
                  <a:pt x="633" y="631"/>
                </a:lnTo>
                <a:lnTo>
                  <a:pt x="633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25400" cap="rnd" cmpd="sng">
            <a:solidFill>
              <a:srgbClr val="1A1A1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1232" name="Rectangle 32"/>
          <p:cNvSpPr>
            <a:spLocks noChangeArrowheads="1"/>
          </p:cNvSpPr>
          <p:nvPr/>
        </p:nvSpPr>
        <p:spPr bwMode="auto">
          <a:xfrm>
            <a:off x="7267575" y="4876800"/>
            <a:ext cx="59311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No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1233" name="Rectangle 33"/>
          <p:cNvSpPr>
            <a:spLocks noChangeArrowheads="1"/>
          </p:cNvSpPr>
          <p:nvPr/>
        </p:nvSpPr>
        <p:spPr bwMode="auto">
          <a:xfrm>
            <a:off x="7154863" y="5241925"/>
            <a:ext cx="107080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Lineal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1234" name="Freeform 34"/>
          <p:cNvSpPr>
            <a:spLocks/>
          </p:cNvSpPr>
          <p:nvPr/>
        </p:nvSpPr>
        <p:spPr bwMode="auto">
          <a:xfrm>
            <a:off x="6608763" y="4279900"/>
            <a:ext cx="1096962" cy="365125"/>
          </a:xfrm>
          <a:custGeom>
            <a:avLst/>
            <a:gdLst>
              <a:gd name="T0" fmla="*/ 690 w 691"/>
              <a:gd name="T1" fmla="*/ 229 h 230"/>
              <a:gd name="T2" fmla="*/ 690 w 691"/>
              <a:gd name="T3" fmla="*/ 139 h 230"/>
              <a:gd name="T4" fmla="*/ 0 w 691"/>
              <a:gd name="T5" fmla="*/ 139 h 230"/>
              <a:gd name="T6" fmla="*/ 0 w 691"/>
              <a:gd name="T7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1" h="230">
                <a:moveTo>
                  <a:pt x="690" y="229"/>
                </a:moveTo>
                <a:lnTo>
                  <a:pt x="690" y="139"/>
                </a:lnTo>
                <a:lnTo>
                  <a:pt x="0" y="139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5" name="Freeform 35"/>
          <p:cNvSpPr>
            <a:spLocks/>
          </p:cNvSpPr>
          <p:nvPr/>
        </p:nvSpPr>
        <p:spPr bwMode="auto">
          <a:xfrm>
            <a:off x="7621588" y="4625975"/>
            <a:ext cx="152400" cy="152400"/>
          </a:xfrm>
          <a:custGeom>
            <a:avLst/>
            <a:gdLst>
              <a:gd name="T0" fmla="*/ 95 w 96"/>
              <a:gd name="T1" fmla="*/ 0 h 96"/>
              <a:gd name="T2" fmla="*/ 49 w 96"/>
              <a:gd name="T3" fmla="*/ 95 h 96"/>
              <a:gd name="T4" fmla="*/ 0 w 96"/>
              <a:gd name="T5" fmla="*/ 0 h 96"/>
              <a:gd name="T6" fmla="*/ 95 w 96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96">
                <a:moveTo>
                  <a:pt x="95" y="0"/>
                </a:moveTo>
                <a:lnTo>
                  <a:pt x="49" y="95"/>
                </a:lnTo>
                <a:lnTo>
                  <a:pt x="0" y="0"/>
                </a:lnTo>
                <a:lnTo>
                  <a:pt x="95" y="0"/>
                </a:lnTo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6806775" y="1979982"/>
            <a:ext cx="1718100" cy="828432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1 </a:t>
            </a:r>
            <a:r>
              <a:rPr lang="es-ES" sz="2400" dirty="0" smtClean="0"/>
              <a:t>Variable  </a:t>
            </a:r>
          </a:p>
          <a:p>
            <a:r>
              <a:rPr lang="es-ES" sz="2400" dirty="0"/>
              <a:t>E</a:t>
            </a:r>
            <a:r>
              <a:rPr lang="es-ES" sz="2400" dirty="0" smtClean="0"/>
              <a:t>xplicativa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02038" y="2117874"/>
            <a:ext cx="16898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2400" b="1" dirty="0" smtClean="0"/>
              <a:t>Regresión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538864742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s-ES" sz="3200" dirty="0" smtClean="0"/>
              <a:t>En </a:t>
            </a:r>
            <a:r>
              <a:rPr lang="es-ES" sz="3200" dirty="0"/>
              <a:t>el modelo de la regresión simple, </a:t>
            </a:r>
            <a:r>
              <a:rPr lang="es-ES" sz="3200" i="1" dirty="0"/>
              <a:t>Y </a:t>
            </a:r>
            <a:r>
              <a:rPr lang="es-ES" sz="3200" dirty="0"/>
              <a:t>denota la variable dependiente (criterio), </a:t>
            </a:r>
            <a:r>
              <a:rPr lang="es-ES" sz="3200" i="1" dirty="0"/>
              <a:t>X</a:t>
            </a:r>
            <a:r>
              <a:rPr lang="es-ES" sz="3200" dirty="0"/>
              <a:t> la variable  explicativa, </a:t>
            </a:r>
            <a:r>
              <a:rPr lang="es-ES" sz="3200" i="1" dirty="0"/>
              <a:t>β</a:t>
            </a:r>
            <a:r>
              <a:rPr lang="es-ES" sz="3200" i="1" baseline="-25000" dirty="0"/>
              <a:t>0</a:t>
            </a:r>
            <a:r>
              <a:rPr lang="es-ES" sz="3200" baseline="-25000" dirty="0"/>
              <a:t>  </a:t>
            </a:r>
            <a:r>
              <a:rPr lang="es-ES" sz="3200" dirty="0"/>
              <a:t>es el intercepto, </a:t>
            </a:r>
            <a:r>
              <a:rPr lang="es-ES" sz="3200" i="1" dirty="0"/>
              <a:t>β</a:t>
            </a:r>
            <a:r>
              <a:rPr lang="es-ES" sz="3200" i="1" baseline="-25000" dirty="0"/>
              <a:t>1</a:t>
            </a:r>
            <a:r>
              <a:rPr lang="es-ES_tradnl" sz="3200" dirty="0">
                <a:sym typeface="Symbol" charset="0"/>
              </a:rPr>
              <a:t> </a:t>
            </a:r>
            <a:r>
              <a:rPr lang="es-ES" sz="3200" dirty="0"/>
              <a:t>(la pendiente) denota el parámetro estimado de la variable </a:t>
            </a:r>
            <a:r>
              <a:rPr lang="es-ES" sz="3200" i="1" dirty="0"/>
              <a:t>X</a:t>
            </a:r>
            <a:r>
              <a:rPr lang="es-ES" sz="3200" dirty="0"/>
              <a:t> y </a:t>
            </a:r>
            <a:r>
              <a:rPr lang="es-ES" sz="3200" i="1" dirty="0" err="1"/>
              <a:t>ε</a:t>
            </a:r>
            <a:r>
              <a:rPr lang="es-ES" sz="3200" dirty="0"/>
              <a:t> es el término de error aleatoriamente distribuido. </a:t>
            </a:r>
          </a:p>
          <a:p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r>
              <a:rPr lang="es-ES" dirty="0"/>
              <a:t>Modelo </a:t>
            </a:r>
            <a:r>
              <a:rPr lang="es-ES" dirty="0" smtClean="0"/>
              <a:t>de </a:t>
            </a:r>
            <a:r>
              <a:rPr lang="es-ES" dirty="0"/>
              <a:t>regresión simple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631301"/>
              </p:ext>
            </p:extLst>
          </p:nvPr>
        </p:nvGraphicFramePr>
        <p:xfrm>
          <a:off x="2434283" y="1576467"/>
          <a:ext cx="3462794" cy="920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Equation" r:id="rId4" imgW="1003300" imgH="266700" progId="Equation.DSMT4">
                  <p:embed/>
                </p:oleObj>
              </mc:Choice>
              <mc:Fallback>
                <p:oleObj name="Equation" r:id="rId4" imgW="1003300" imgH="266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4283" y="1576467"/>
                        <a:ext cx="3462794" cy="920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598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5310</TotalTime>
  <Words>1045</Words>
  <Application>Microsoft Macintosh PowerPoint</Application>
  <PresentationFormat>On-screen Show (4:3)</PresentationFormat>
  <Paragraphs>282</Paragraphs>
  <Slides>35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Calibri</vt:lpstr>
      <vt:lpstr>Garamond</vt:lpstr>
      <vt:lpstr>Monotype Sorts</vt:lpstr>
      <vt:lpstr>ＭＳ Ｐゴシック</vt:lpstr>
      <vt:lpstr>Symbol</vt:lpstr>
      <vt:lpstr>Times New Roman</vt:lpstr>
      <vt:lpstr>Wingdings</vt:lpstr>
      <vt:lpstr>Arial</vt:lpstr>
      <vt:lpstr>BlueEdge</vt:lpstr>
      <vt:lpstr>ClipArt</vt:lpstr>
      <vt:lpstr>Equation</vt:lpstr>
      <vt:lpstr>VISIO</vt:lpstr>
      <vt:lpstr>MathType Equation</vt:lpstr>
      <vt:lpstr>Modelos lineales 9 enero 2018 </vt:lpstr>
      <vt:lpstr>Temas</vt:lpstr>
      <vt:lpstr> Modelos a construir</vt:lpstr>
      <vt:lpstr>Generar las Hipóteses</vt:lpstr>
      <vt:lpstr>El componente sistemático</vt:lpstr>
      <vt:lpstr>Ejemplos de las relaciones  </vt:lpstr>
      <vt:lpstr>Modelos de regresión</vt:lpstr>
      <vt:lpstr>Modelos de regresión</vt:lpstr>
      <vt:lpstr>Modelo de regresión simple</vt:lpstr>
      <vt:lpstr>Una figura de datos X y de Y</vt:lpstr>
      <vt:lpstr>Desafío</vt:lpstr>
      <vt:lpstr>Desafío</vt:lpstr>
      <vt:lpstr>Desafío</vt:lpstr>
      <vt:lpstr>Desafío</vt:lpstr>
      <vt:lpstr>  La suma de errores</vt:lpstr>
      <vt:lpstr>  Suma de cuadrados</vt:lpstr>
      <vt:lpstr>La figura del proceso</vt:lpstr>
      <vt:lpstr>Estimación estadística</vt:lpstr>
      <vt:lpstr>Suma de los cuadrados de los errores </vt:lpstr>
      <vt:lpstr>Regresión simple</vt:lpstr>
      <vt:lpstr>Intervalos de confianza</vt:lpstr>
      <vt:lpstr>Predicción de la respuesta  </vt:lpstr>
      <vt:lpstr>Estimación de la varianza explicada</vt:lpstr>
      <vt:lpstr>R2 ajustado</vt:lpstr>
      <vt:lpstr>Modelos de la regresión</vt:lpstr>
      <vt:lpstr>Modelo de regresión múltiple</vt:lpstr>
      <vt:lpstr>Multicolinealidad</vt:lpstr>
      <vt:lpstr>Estadísticos de colinealidad </vt:lpstr>
      <vt:lpstr>Regresión con interacciones</vt:lpstr>
      <vt:lpstr>Ejemplo de interacción</vt:lpstr>
      <vt:lpstr>Ejemplo de interacción</vt:lpstr>
      <vt:lpstr>Ejemplo de interacción</vt:lpstr>
      <vt:lpstr>Ejemplo de no interacción</vt:lpstr>
      <vt:lpstr>Ejemplo de interacción</vt:lpstr>
      <vt:lpstr>Gracias por su attención!</vt:lpstr>
    </vt:vector>
  </TitlesOfParts>
  <Company>QEDA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noble</dc:creator>
  <cp:lastModifiedBy>ALBERT N. HENDRIX</cp:lastModifiedBy>
  <cp:revision>134</cp:revision>
  <dcterms:created xsi:type="dcterms:W3CDTF">2016-01-06T01:15:41Z</dcterms:created>
  <dcterms:modified xsi:type="dcterms:W3CDTF">2018-01-08T22:03:41Z</dcterms:modified>
</cp:coreProperties>
</file>