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5" r:id="rId46"/>
    <p:sldId id="300" r:id="rId47"/>
    <p:sldId id="301" r:id="rId48"/>
    <p:sldId id="302" r:id="rId49"/>
    <p:sldId id="303" r:id="rId50"/>
    <p:sldId id="304"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88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F8BA4EA-64AB-42E5-96AB-B5172D74D543}"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353917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8BA4EA-64AB-42E5-96AB-B5172D74D543}"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4164686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8BA4EA-64AB-42E5-96AB-B5172D74D543}"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5854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8BA4EA-64AB-42E5-96AB-B5172D74D543}"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169845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F8BA4EA-64AB-42E5-96AB-B5172D74D543}"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370521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F8BA4EA-64AB-42E5-96AB-B5172D74D543}" type="datetimeFigureOut">
              <a:rPr lang="en-GB" smtClean="0"/>
              <a:t>09/05/2024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300128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8BA4EA-64AB-42E5-96AB-B5172D74D543}" type="datetimeFigureOut">
              <a:rPr lang="en-GB" smtClean="0"/>
              <a:t>09/05/2024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62561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F8BA4EA-64AB-42E5-96AB-B5172D74D543}" type="datetimeFigureOut">
              <a:rPr lang="en-GB" smtClean="0"/>
              <a:t>09/05/2024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4250196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8BA4EA-64AB-42E5-96AB-B5172D74D543}" type="datetimeFigureOut">
              <a:rPr lang="en-GB" smtClean="0"/>
              <a:t>09/05/2024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4463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F8BA4EA-64AB-42E5-96AB-B5172D74D543}" type="datetimeFigureOut">
              <a:rPr lang="en-GB" smtClean="0"/>
              <a:t>09/05/2024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286993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F8BA4EA-64AB-42E5-96AB-B5172D74D543}" type="datetimeFigureOut">
              <a:rPr lang="en-GB" smtClean="0"/>
              <a:t>09/05/2024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2246987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8BA4EA-64AB-42E5-96AB-B5172D74D543}" type="datetimeFigureOut">
              <a:rPr lang="en-GB" smtClean="0"/>
              <a:t>09/05/2024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9259B5-0E69-41AF-85D7-0E4244742952}" type="slidenum">
              <a:rPr lang="en-GB" smtClean="0"/>
              <a:t>‹#›</a:t>
            </a:fld>
            <a:endParaRPr lang="en-GB"/>
          </a:p>
        </p:txBody>
      </p:sp>
    </p:spTree>
    <p:extLst>
      <p:ext uri="{BB962C8B-B14F-4D97-AF65-F5344CB8AC3E}">
        <p14:creationId xmlns:p14="http://schemas.microsoft.com/office/powerpoint/2010/main" val="559134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EB4C-6317-0CCF-2AF1-727551C4A6BA}"/>
              </a:ext>
            </a:extLst>
          </p:cNvPr>
          <p:cNvSpPr>
            <a:spLocks noGrp="1"/>
          </p:cNvSpPr>
          <p:nvPr>
            <p:ph type="ctrTitle"/>
          </p:nvPr>
        </p:nvSpPr>
        <p:spPr/>
        <p:txBody>
          <a:bodyPr>
            <a:normAutofit/>
          </a:bodyPr>
          <a:lstStyle/>
          <a:p>
            <a:r>
              <a:rPr lang="en-GB" dirty="0"/>
              <a:t>Certified Kubernetes Administrator</a:t>
            </a:r>
          </a:p>
        </p:txBody>
      </p:sp>
      <p:sp>
        <p:nvSpPr>
          <p:cNvPr id="4" name="Subtitle 3">
            <a:extLst>
              <a:ext uri="{FF2B5EF4-FFF2-40B4-BE49-F238E27FC236}">
                <a16:creationId xmlns:a16="http://schemas.microsoft.com/office/drawing/2014/main" id="{5069E24C-A6A1-0253-A455-C55F6DBD35D1}"/>
              </a:ext>
            </a:extLst>
          </p:cNvPr>
          <p:cNvSpPr>
            <a:spLocks noGrp="1"/>
          </p:cNvSpPr>
          <p:nvPr>
            <p:ph type="subTitle" idx="1"/>
          </p:nvPr>
        </p:nvSpPr>
        <p:spPr/>
        <p:txBody>
          <a:bodyPr/>
          <a:lstStyle/>
          <a:p>
            <a:r>
              <a:rPr lang="en-GB" dirty="0" err="1"/>
              <a:t>Nobelprog</a:t>
            </a:r>
            <a:r>
              <a:rPr lang="en-GB" dirty="0"/>
              <a:t> </a:t>
            </a:r>
          </a:p>
          <a:p>
            <a:r>
              <a:rPr lang="en-GB" dirty="0"/>
              <a:t>13-May-2024 – 15-May-2024</a:t>
            </a:r>
          </a:p>
        </p:txBody>
      </p:sp>
    </p:spTree>
    <p:extLst>
      <p:ext uri="{BB962C8B-B14F-4D97-AF65-F5344CB8AC3E}">
        <p14:creationId xmlns:p14="http://schemas.microsoft.com/office/powerpoint/2010/main" val="58722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3941C-5CA1-658C-6B12-5040F679711A}"/>
              </a:ext>
            </a:extLst>
          </p:cNvPr>
          <p:cNvSpPr>
            <a:spLocks noGrp="1"/>
          </p:cNvSpPr>
          <p:nvPr>
            <p:ph type="title"/>
          </p:nvPr>
        </p:nvSpPr>
        <p:spPr/>
        <p:txBody>
          <a:bodyPr/>
          <a:lstStyle/>
          <a:p>
            <a:r>
              <a:rPr lang="en-GB" dirty="0" err="1"/>
              <a:t>Kube</a:t>
            </a:r>
            <a:r>
              <a:rPr lang="en-GB" dirty="0"/>
              <a:t> Controller-Manager	</a:t>
            </a:r>
          </a:p>
        </p:txBody>
      </p:sp>
      <p:pic>
        <p:nvPicPr>
          <p:cNvPr id="9" name="Content Placeholder 8">
            <a:extLst>
              <a:ext uri="{FF2B5EF4-FFF2-40B4-BE49-F238E27FC236}">
                <a16:creationId xmlns:a16="http://schemas.microsoft.com/office/drawing/2014/main" id="{AD6F097D-6D1D-2302-D3F7-E3690D923AB7}"/>
              </a:ext>
            </a:extLst>
          </p:cNvPr>
          <p:cNvPicPr>
            <a:picLocks noGrp="1" noChangeAspect="1"/>
          </p:cNvPicPr>
          <p:nvPr>
            <p:ph idx="1"/>
          </p:nvPr>
        </p:nvPicPr>
        <p:blipFill>
          <a:blip r:embed="rId2"/>
          <a:stretch>
            <a:fillRect/>
          </a:stretch>
        </p:blipFill>
        <p:spPr>
          <a:xfrm>
            <a:off x="189513" y="1690688"/>
            <a:ext cx="11300121" cy="4421877"/>
          </a:xfrm>
        </p:spPr>
      </p:pic>
    </p:spTree>
    <p:extLst>
      <p:ext uri="{BB962C8B-B14F-4D97-AF65-F5344CB8AC3E}">
        <p14:creationId xmlns:p14="http://schemas.microsoft.com/office/powerpoint/2010/main" val="37962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0A95-EAD5-56AE-A90C-62D5FE7D5C7D}"/>
              </a:ext>
            </a:extLst>
          </p:cNvPr>
          <p:cNvSpPr>
            <a:spLocks noGrp="1"/>
          </p:cNvSpPr>
          <p:nvPr>
            <p:ph type="title"/>
          </p:nvPr>
        </p:nvSpPr>
        <p:spPr/>
        <p:txBody>
          <a:bodyPr/>
          <a:lstStyle/>
          <a:p>
            <a:r>
              <a:rPr lang="en-GB" dirty="0" err="1"/>
              <a:t>Kube</a:t>
            </a:r>
            <a:r>
              <a:rPr lang="en-GB" dirty="0"/>
              <a:t> Scheduler</a:t>
            </a:r>
          </a:p>
        </p:txBody>
      </p:sp>
      <p:sp>
        <p:nvSpPr>
          <p:cNvPr id="3" name="Content Placeholder 2">
            <a:extLst>
              <a:ext uri="{FF2B5EF4-FFF2-40B4-BE49-F238E27FC236}">
                <a16:creationId xmlns:a16="http://schemas.microsoft.com/office/drawing/2014/main" id="{DF09FFD4-9718-CD1A-F5E4-91C55EE973F7}"/>
              </a:ext>
            </a:extLst>
          </p:cNvPr>
          <p:cNvSpPr>
            <a:spLocks noGrp="1"/>
          </p:cNvSpPr>
          <p:nvPr>
            <p:ph idx="1"/>
          </p:nvPr>
        </p:nvSpPr>
        <p:spPr/>
        <p:txBody>
          <a:bodyPr>
            <a:normAutofit/>
          </a:bodyPr>
          <a:lstStyle/>
          <a:p>
            <a:r>
              <a:rPr lang="en-GB" dirty="0"/>
              <a:t>The Kubernetes scheduler is responsible for scheduling pods on nodes</a:t>
            </a:r>
          </a:p>
          <a:p>
            <a:r>
              <a:rPr lang="en-GB" dirty="0"/>
              <a:t>scheduler is only responsible for deciding which pod goes on which </a:t>
            </a:r>
            <a:r>
              <a:rPr lang="en-GB" dirty="0" err="1"/>
              <a:t>node.It</a:t>
            </a:r>
            <a:r>
              <a:rPr lang="en-GB" dirty="0"/>
              <a:t> doesn't actually place the pod on the nodes. That's the job of the </a:t>
            </a:r>
            <a:r>
              <a:rPr lang="en-GB" dirty="0" err="1"/>
              <a:t>kubelet</a:t>
            </a:r>
            <a:endParaRPr lang="en-GB" dirty="0"/>
          </a:p>
          <a:p>
            <a:r>
              <a:rPr lang="en-GB" dirty="0"/>
              <a:t>You may have pods with different resource </a:t>
            </a:r>
            <a:r>
              <a:rPr lang="en-GB" dirty="0" err="1"/>
              <a:t>requirements.It</a:t>
            </a:r>
            <a:r>
              <a:rPr lang="en-GB" dirty="0"/>
              <a:t> may have a set of CPU and memory requirements</a:t>
            </a:r>
          </a:p>
          <a:p>
            <a:r>
              <a:rPr lang="en-GB" dirty="0"/>
              <a:t>The scheduler ranks the nodes to identify the best fit for the pod. It uses a priority function to assign a score to the nodes on a scale of zero to 10</a:t>
            </a:r>
          </a:p>
          <a:p>
            <a:pPr marL="0" indent="0">
              <a:buNone/>
            </a:pPr>
            <a:endParaRPr lang="en-GB" dirty="0"/>
          </a:p>
        </p:txBody>
      </p:sp>
    </p:spTree>
    <p:extLst>
      <p:ext uri="{BB962C8B-B14F-4D97-AF65-F5344CB8AC3E}">
        <p14:creationId xmlns:p14="http://schemas.microsoft.com/office/powerpoint/2010/main" val="300964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A3690-ADEC-C2C2-9C42-5E9413354FF4}"/>
              </a:ext>
            </a:extLst>
          </p:cNvPr>
          <p:cNvSpPr>
            <a:spLocks noGrp="1"/>
          </p:cNvSpPr>
          <p:nvPr>
            <p:ph type="title"/>
          </p:nvPr>
        </p:nvSpPr>
        <p:spPr/>
        <p:txBody>
          <a:bodyPr/>
          <a:lstStyle/>
          <a:p>
            <a:r>
              <a:rPr lang="en-GB" dirty="0" err="1"/>
              <a:t>Kube</a:t>
            </a:r>
            <a:r>
              <a:rPr lang="en-GB" dirty="0"/>
              <a:t> Scheduler</a:t>
            </a:r>
          </a:p>
        </p:txBody>
      </p:sp>
      <p:pic>
        <p:nvPicPr>
          <p:cNvPr id="5" name="Content Placeholder 4">
            <a:extLst>
              <a:ext uri="{FF2B5EF4-FFF2-40B4-BE49-F238E27FC236}">
                <a16:creationId xmlns:a16="http://schemas.microsoft.com/office/drawing/2014/main" id="{68BC4474-D097-1281-8D65-E8BA84E70BAB}"/>
              </a:ext>
            </a:extLst>
          </p:cNvPr>
          <p:cNvPicPr>
            <a:picLocks noGrp="1" noChangeAspect="1"/>
          </p:cNvPicPr>
          <p:nvPr>
            <p:ph idx="1"/>
          </p:nvPr>
        </p:nvPicPr>
        <p:blipFill>
          <a:blip r:embed="rId2"/>
          <a:stretch>
            <a:fillRect/>
          </a:stretch>
        </p:blipFill>
        <p:spPr>
          <a:xfrm>
            <a:off x="298174" y="1272209"/>
            <a:ext cx="11380100" cy="4412974"/>
          </a:xfrm>
        </p:spPr>
      </p:pic>
    </p:spTree>
    <p:extLst>
      <p:ext uri="{BB962C8B-B14F-4D97-AF65-F5344CB8AC3E}">
        <p14:creationId xmlns:p14="http://schemas.microsoft.com/office/powerpoint/2010/main" val="382128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75CF-512F-76F3-C216-401DE0C185F9}"/>
              </a:ext>
            </a:extLst>
          </p:cNvPr>
          <p:cNvSpPr>
            <a:spLocks noGrp="1"/>
          </p:cNvSpPr>
          <p:nvPr>
            <p:ph type="title"/>
          </p:nvPr>
        </p:nvSpPr>
        <p:spPr/>
        <p:txBody>
          <a:bodyPr/>
          <a:lstStyle/>
          <a:p>
            <a:r>
              <a:rPr lang="en-GB" dirty="0" err="1"/>
              <a:t>Kubelet</a:t>
            </a:r>
            <a:endParaRPr lang="en-GB" dirty="0"/>
          </a:p>
        </p:txBody>
      </p:sp>
      <p:sp>
        <p:nvSpPr>
          <p:cNvPr id="3" name="Content Placeholder 2">
            <a:extLst>
              <a:ext uri="{FF2B5EF4-FFF2-40B4-BE49-F238E27FC236}">
                <a16:creationId xmlns:a16="http://schemas.microsoft.com/office/drawing/2014/main" id="{33BEA374-3131-EF08-540C-C5D146CE0C86}"/>
              </a:ext>
            </a:extLst>
          </p:cNvPr>
          <p:cNvSpPr>
            <a:spLocks noGrp="1"/>
          </p:cNvSpPr>
          <p:nvPr>
            <p:ph idx="1"/>
          </p:nvPr>
        </p:nvSpPr>
        <p:spPr/>
        <p:txBody>
          <a:bodyPr/>
          <a:lstStyle/>
          <a:p>
            <a:r>
              <a:rPr lang="en-GB" dirty="0"/>
              <a:t>The </a:t>
            </a:r>
            <a:r>
              <a:rPr lang="en-GB" dirty="0" err="1"/>
              <a:t>kubelet</a:t>
            </a:r>
            <a:r>
              <a:rPr lang="en-GB" dirty="0"/>
              <a:t> in the Kubernetes worker node registers the node with a Kubernetes cluster</a:t>
            </a:r>
          </a:p>
          <a:p>
            <a:r>
              <a:rPr lang="en-GB" dirty="0"/>
              <a:t>The </a:t>
            </a:r>
            <a:r>
              <a:rPr lang="en-GB" dirty="0" err="1"/>
              <a:t>kubelet</a:t>
            </a:r>
            <a:r>
              <a:rPr lang="en-GB" dirty="0"/>
              <a:t> continues to monitor the state of the pod and containers in it and reports to the </a:t>
            </a:r>
            <a:r>
              <a:rPr lang="en-GB" dirty="0" err="1"/>
              <a:t>kube</a:t>
            </a:r>
            <a:r>
              <a:rPr lang="en-GB" dirty="0"/>
              <a:t> API server on a timely basis</a:t>
            </a:r>
          </a:p>
          <a:p>
            <a:r>
              <a:rPr lang="en-GB" dirty="0"/>
              <a:t>If you use the </a:t>
            </a:r>
            <a:r>
              <a:rPr lang="en-GB" dirty="0" err="1"/>
              <a:t>kubeadm</a:t>
            </a:r>
            <a:r>
              <a:rPr lang="en-GB" dirty="0"/>
              <a:t> tool to deploy your </a:t>
            </a:r>
            <a:r>
              <a:rPr lang="en-GB" dirty="0" err="1"/>
              <a:t>cluster,it</a:t>
            </a:r>
            <a:r>
              <a:rPr lang="en-GB" dirty="0"/>
              <a:t> does not automatically deploy the </a:t>
            </a:r>
            <a:r>
              <a:rPr lang="en-GB" dirty="0" err="1"/>
              <a:t>kubelet</a:t>
            </a:r>
            <a:endParaRPr lang="en-GB" dirty="0"/>
          </a:p>
        </p:txBody>
      </p:sp>
    </p:spTree>
    <p:extLst>
      <p:ext uri="{BB962C8B-B14F-4D97-AF65-F5344CB8AC3E}">
        <p14:creationId xmlns:p14="http://schemas.microsoft.com/office/powerpoint/2010/main" val="239732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66BC-42AA-9DBE-22EE-FB953A1B66D6}"/>
              </a:ext>
            </a:extLst>
          </p:cNvPr>
          <p:cNvSpPr>
            <a:spLocks noGrp="1"/>
          </p:cNvSpPr>
          <p:nvPr>
            <p:ph type="title"/>
          </p:nvPr>
        </p:nvSpPr>
        <p:spPr/>
        <p:txBody>
          <a:bodyPr/>
          <a:lstStyle/>
          <a:p>
            <a:r>
              <a:rPr lang="en-GB" dirty="0" err="1"/>
              <a:t>Kubelet</a:t>
            </a:r>
            <a:endParaRPr lang="en-GB" dirty="0"/>
          </a:p>
        </p:txBody>
      </p:sp>
      <p:pic>
        <p:nvPicPr>
          <p:cNvPr id="5" name="Content Placeholder 4">
            <a:extLst>
              <a:ext uri="{FF2B5EF4-FFF2-40B4-BE49-F238E27FC236}">
                <a16:creationId xmlns:a16="http://schemas.microsoft.com/office/drawing/2014/main" id="{421FE2DC-80B3-8EBE-88BF-708E987E7780}"/>
              </a:ext>
            </a:extLst>
          </p:cNvPr>
          <p:cNvPicPr>
            <a:picLocks noGrp="1" noChangeAspect="1"/>
          </p:cNvPicPr>
          <p:nvPr>
            <p:ph idx="1"/>
          </p:nvPr>
        </p:nvPicPr>
        <p:blipFill>
          <a:blip r:embed="rId2"/>
          <a:stretch>
            <a:fillRect/>
          </a:stretch>
        </p:blipFill>
        <p:spPr>
          <a:xfrm>
            <a:off x="722221" y="1848678"/>
            <a:ext cx="8422043" cy="3086147"/>
          </a:xfrm>
        </p:spPr>
      </p:pic>
    </p:spTree>
    <p:extLst>
      <p:ext uri="{BB962C8B-B14F-4D97-AF65-F5344CB8AC3E}">
        <p14:creationId xmlns:p14="http://schemas.microsoft.com/office/powerpoint/2010/main" val="1971423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4F03-469C-97C3-3AAB-C3C651578F4A}"/>
              </a:ext>
            </a:extLst>
          </p:cNvPr>
          <p:cNvSpPr>
            <a:spLocks noGrp="1"/>
          </p:cNvSpPr>
          <p:nvPr>
            <p:ph type="title"/>
          </p:nvPr>
        </p:nvSpPr>
        <p:spPr/>
        <p:txBody>
          <a:bodyPr/>
          <a:lstStyle/>
          <a:p>
            <a:r>
              <a:rPr lang="en-GB" dirty="0" err="1"/>
              <a:t>Kube</a:t>
            </a:r>
            <a:r>
              <a:rPr lang="en-GB" dirty="0"/>
              <a:t> proxy</a:t>
            </a:r>
          </a:p>
        </p:txBody>
      </p:sp>
      <p:sp>
        <p:nvSpPr>
          <p:cNvPr id="3" name="Content Placeholder 2">
            <a:extLst>
              <a:ext uri="{FF2B5EF4-FFF2-40B4-BE49-F238E27FC236}">
                <a16:creationId xmlns:a16="http://schemas.microsoft.com/office/drawing/2014/main" id="{D7DFC0D5-A72A-1D46-A4FA-D0B2A1BF6FBD}"/>
              </a:ext>
            </a:extLst>
          </p:cNvPr>
          <p:cNvSpPr>
            <a:spLocks noGrp="1"/>
          </p:cNvSpPr>
          <p:nvPr>
            <p:ph idx="1"/>
          </p:nvPr>
        </p:nvSpPr>
        <p:spPr/>
        <p:txBody>
          <a:bodyPr/>
          <a:lstStyle/>
          <a:p>
            <a:r>
              <a:rPr lang="en-GB" dirty="0" err="1"/>
              <a:t>Kube</a:t>
            </a:r>
            <a:r>
              <a:rPr lang="en-GB" dirty="0"/>
              <a:t>-proxy is a process that runs on each node in the Kubernetes cluster</a:t>
            </a:r>
          </a:p>
          <a:p>
            <a:r>
              <a:rPr lang="en-GB" dirty="0"/>
              <a:t>Its job is to look for new services, and every time a new service is created, it creates the appropriate rules on each node to forward traffic on those services to the pods</a:t>
            </a:r>
          </a:p>
          <a:p>
            <a:r>
              <a:rPr lang="en-GB" dirty="0" err="1"/>
              <a:t>Kube</a:t>
            </a:r>
            <a:r>
              <a:rPr lang="en-GB" dirty="0"/>
              <a:t>-proxy is deployed as a </a:t>
            </a:r>
            <a:r>
              <a:rPr lang="en-GB" dirty="0" err="1"/>
              <a:t>DaemonSet</a:t>
            </a:r>
            <a:r>
              <a:rPr lang="en-GB" dirty="0"/>
              <a:t>, so a single pod is always deployed on each node in the cluster</a:t>
            </a:r>
          </a:p>
        </p:txBody>
      </p:sp>
    </p:spTree>
    <p:extLst>
      <p:ext uri="{BB962C8B-B14F-4D97-AF65-F5344CB8AC3E}">
        <p14:creationId xmlns:p14="http://schemas.microsoft.com/office/powerpoint/2010/main" val="491967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4F03-469C-97C3-3AAB-C3C651578F4A}"/>
              </a:ext>
            </a:extLst>
          </p:cNvPr>
          <p:cNvSpPr>
            <a:spLocks noGrp="1"/>
          </p:cNvSpPr>
          <p:nvPr>
            <p:ph type="title"/>
          </p:nvPr>
        </p:nvSpPr>
        <p:spPr/>
        <p:txBody>
          <a:bodyPr/>
          <a:lstStyle/>
          <a:p>
            <a:r>
              <a:rPr lang="en-GB" dirty="0"/>
              <a:t>PODs</a:t>
            </a:r>
          </a:p>
        </p:txBody>
      </p:sp>
      <p:sp>
        <p:nvSpPr>
          <p:cNvPr id="3" name="Content Placeholder 2">
            <a:extLst>
              <a:ext uri="{FF2B5EF4-FFF2-40B4-BE49-F238E27FC236}">
                <a16:creationId xmlns:a16="http://schemas.microsoft.com/office/drawing/2014/main" id="{D7DFC0D5-A72A-1D46-A4FA-D0B2A1BF6FBD}"/>
              </a:ext>
            </a:extLst>
          </p:cNvPr>
          <p:cNvSpPr>
            <a:spLocks noGrp="1"/>
          </p:cNvSpPr>
          <p:nvPr>
            <p:ph idx="1"/>
          </p:nvPr>
        </p:nvSpPr>
        <p:spPr/>
        <p:txBody>
          <a:bodyPr/>
          <a:lstStyle/>
          <a:p>
            <a:r>
              <a:rPr lang="en-GB" dirty="0"/>
              <a:t>Kubernetes does not deploy application containers </a:t>
            </a:r>
            <a:r>
              <a:rPr lang="en-GB" dirty="0" err="1"/>
              <a:t>directlyon</a:t>
            </a:r>
            <a:r>
              <a:rPr lang="en-GB" dirty="0"/>
              <a:t> the worker nodes. </a:t>
            </a:r>
          </a:p>
          <a:p>
            <a:r>
              <a:rPr lang="en-GB" dirty="0"/>
              <a:t>The containers are encapsulated into a Kubernetes object known as pods</a:t>
            </a:r>
          </a:p>
          <a:p>
            <a:r>
              <a:rPr lang="en-GB" dirty="0"/>
              <a:t>pods usually have a one-to-one relationship with the containers  but a single pod can have multiple containers</a:t>
            </a:r>
          </a:p>
          <a:p>
            <a:r>
              <a:rPr lang="en-GB" dirty="0"/>
              <a:t>Deploy a pod: </a:t>
            </a:r>
            <a:r>
              <a:rPr lang="en-GB" dirty="0" err="1"/>
              <a:t>kubectl</a:t>
            </a:r>
            <a:r>
              <a:rPr lang="en-GB" dirty="0"/>
              <a:t> run nginx --image nginx</a:t>
            </a:r>
          </a:p>
        </p:txBody>
      </p:sp>
    </p:spTree>
    <p:extLst>
      <p:ext uri="{BB962C8B-B14F-4D97-AF65-F5344CB8AC3E}">
        <p14:creationId xmlns:p14="http://schemas.microsoft.com/office/powerpoint/2010/main" val="3170658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4F03-469C-97C3-3AAB-C3C651578F4A}"/>
              </a:ext>
            </a:extLst>
          </p:cNvPr>
          <p:cNvSpPr>
            <a:spLocks noGrp="1"/>
          </p:cNvSpPr>
          <p:nvPr>
            <p:ph type="title"/>
          </p:nvPr>
        </p:nvSpPr>
        <p:spPr/>
        <p:txBody>
          <a:bodyPr/>
          <a:lstStyle/>
          <a:p>
            <a:r>
              <a:rPr lang="en-GB" dirty="0"/>
              <a:t>Creating PODs declaratively </a:t>
            </a:r>
          </a:p>
        </p:txBody>
      </p:sp>
      <p:sp>
        <p:nvSpPr>
          <p:cNvPr id="3" name="Content Placeholder 2">
            <a:extLst>
              <a:ext uri="{FF2B5EF4-FFF2-40B4-BE49-F238E27FC236}">
                <a16:creationId xmlns:a16="http://schemas.microsoft.com/office/drawing/2014/main" id="{D7DFC0D5-A72A-1D46-A4FA-D0B2A1BF6FBD}"/>
              </a:ext>
            </a:extLst>
          </p:cNvPr>
          <p:cNvSpPr>
            <a:spLocks noGrp="1"/>
          </p:cNvSpPr>
          <p:nvPr>
            <p:ph idx="1"/>
          </p:nvPr>
        </p:nvSpPr>
        <p:spPr/>
        <p:txBody>
          <a:bodyPr>
            <a:normAutofit fontScale="92500" lnSpcReduction="10000"/>
          </a:bodyPr>
          <a:lstStyle/>
          <a:p>
            <a:r>
              <a:rPr lang="en-GB" dirty="0"/>
              <a:t>Kubernetes uses YAML files as inputs for the creation of objects such as pods, replicas, deployments, services etc</a:t>
            </a:r>
          </a:p>
          <a:p>
            <a:r>
              <a:rPr lang="en-GB" dirty="0"/>
              <a:t>4 top level fields in every </a:t>
            </a:r>
            <a:r>
              <a:rPr lang="en-GB" dirty="0" err="1"/>
              <a:t>yaml</a:t>
            </a:r>
            <a:r>
              <a:rPr lang="en-GB" dirty="0"/>
              <a:t> are the API version, kind, metadata, and spec</a:t>
            </a:r>
          </a:p>
          <a:p>
            <a:r>
              <a:rPr lang="en-GB" dirty="0" err="1"/>
              <a:t>apiVersion</a:t>
            </a:r>
            <a:r>
              <a:rPr lang="en-GB" dirty="0"/>
              <a:t>: This is the version of the Kubernetes API</a:t>
            </a:r>
          </a:p>
          <a:p>
            <a:r>
              <a:rPr lang="en-GB" dirty="0"/>
              <a:t>kind: type of the object (</a:t>
            </a:r>
            <a:r>
              <a:rPr lang="en-GB" dirty="0" err="1"/>
              <a:t>pod,replica-set,deployment,service</a:t>
            </a:r>
            <a:r>
              <a:rPr lang="en-GB" dirty="0"/>
              <a:t> etc)</a:t>
            </a:r>
          </a:p>
          <a:p>
            <a:r>
              <a:rPr lang="en-GB" dirty="0"/>
              <a:t>metadata: data about the object like its name, labels etc. Its a </a:t>
            </a:r>
            <a:r>
              <a:rPr lang="en-GB" dirty="0" err="1"/>
              <a:t>disctionary</a:t>
            </a:r>
            <a:r>
              <a:rPr lang="en-GB" dirty="0"/>
              <a:t> </a:t>
            </a:r>
          </a:p>
          <a:p>
            <a:r>
              <a:rPr lang="en-GB" dirty="0"/>
              <a:t>spec: The specification section which is written as spec. Depending on the object we are going to create, this is where we would provide additional information to Kubernetes pertaining to that object</a:t>
            </a:r>
          </a:p>
        </p:txBody>
      </p:sp>
    </p:spTree>
    <p:extLst>
      <p:ext uri="{BB962C8B-B14F-4D97-AF65-F5344CB8AC3E}">
        <p14:creationId xmlns:p14="http://schemas.microsoft.com/office/powerpoint/2010/main" val="1245276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4F03-469C-97C3-3AAB-C3C651578F4A}"/>
              </a:ext>
            </a:extLst>
          </p:cNvPr>
          <p:cNvSpPr>
            <a:spLocks noGrp="1"/>
          </p:cNvSpPr>
          <p:nvPr>
            <p:ph type="title"/>
          </p:nvPr>
        </p:nvSpPr>
        <p:spPr/>
        <p:txBody>
          <a:bodyPr/>
          <a:lstStyle/>
          <a:p>
            <a:r>
              <a:rPr lang="en-GB" dirty="0"/>
              <a:t>Replica sets </a:t>
            </a:r>
          </a:p>
        </p:txBody>
      </p:sp>
      <p:sp>
        <p:nvSpPr>
          <p:cNvPr id="3" name="Content Placeholder 2">
            <a:extLst>
              <a:ext uri="{FF2B5EF4-FFF2-40B4-BE49-F238E27FC236}">
                <a16:creationId xmlns:a16="http://schemas.microsoft.com/office/drawing/2014/main" id="{D7DFC0D5-A72A-1D46-A4FA-D0B2A1BF6FBD}"/>
              </a:ext>
            </a:extLst>
          </p:cNvPr>
          <p:cNvSpPr>
            <a:spLocks noGrp="1"/>
          </p:cNvSpPr>
          <p:nvPr>
            <p:ph idx="1"/>
          </p:nvPr>
        </p:nvSpPr>
        <p:spPr/>
        <p:txBody>
          <a:bodyPr>
            <a:normAutofit/>
          </a:bodyPr>
          <a:lstStyle/>
          <a:p>
            <a:r>
              <a:rPr lang="en-GB" dirty="0"/>
              <a:t>Controllers are the brain behind Kubernetes. They are the processes that monitor Kubernetes objects and respond accordingly</a:t>
            </a:r>
          </a:p>
          <a:p>
            <a:r>
              <a:rPr lang="en-GB" dirty="0"/>
              <a:t>The Replication Controller helps us run multiple instances of a single pod in the Kubernetes </a:t>
            </a:r>
            <a:r>
              <a:rPr lang="en-GB" dirty="0" err="1"/>
              <a:t>cluster,thus</a:t>
            </a:r>
            <a:r>
              <a:rPr lang="en-GB" dirty="0"/>
              <a:t> providing high availability</a:t>
            </a:r>
          </a:p>
          <a:p>
            <a:r>
              <a:rPr lang="en-GB" dirty="0"/>
              <a:t>Replication Controller is the older technology that is being replaced by Replica Set</a:t>
            </a:r>
          </a:p>
          <a:p>
            <a:r>
              <a:rPr lang="en-GB" dirty="0"/>
              <a:t>version in replication controller is v1 vs apps/v1 in replica set </a:t>
            </a:r>
          </a:p>
        </p:txBody>
      </p:sp>
    </p:spTree>
    <p:extLst>
      <p:ext uri="{BB962C8B-B14F-4D97-AF65-F5344CB8AC3E}">
        <p14:creationId xmlns:p14="http://schemas.microsoft.com/office/powerpoint/2010/main" val="2426014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4F03-469C-97C3-3AAB-C3C651578F4A}"/>
              </a:ext>
            </a:extLst>
          </p:cNvPr>
          <p:cNvSpPr>
            <a:spLocks noGrp="1"/>
          </p:cNvSpPr>
          <p:nvPr>
            <p:ph type="title"/>
          </p:nvPr>
        </p:nvSpPr>
        <p:spPr/>
        <p:txBody>
          <a:bodyPr/>
          <a:lstStyle/>
          <a:p>
            <a:r>
              <a:rPr lang="en-GB" dirty="0"/>
              <a:t>Replica sets </a:t>
            </a:r>
          </a:p>
        </p:txBody>
      </p:sp>
      <p:sp>
        <p:nvSpPr>
          <p:cNvPr id="3" name="Content Placeholder 2">
            <a:extLst>
              <a:ext uri="{FF2B5EF4-FFF2-40B4-BE49-F238E27FC236}">
                <a16:creationId xmlns:a16="http://schemas.microsoft.com/office/drawing/2014/main" id="{D7DFC0D5-A72A-1D46-A4FA-D0B2A1BF6FBD}"/>
              </a:ext>
            </a:extLst>
          </p:cNvPr>
          <p:cNvSpPr>
            <a:spLocks noGrp="1"/>
          </p:cNvSpPr>
          <p:nvPr>
            <p:ph idx="1"/>
          </p:nvPr>
        </p:nvSpPr>
        <p:spPr/>
        <p:txBody>
          <a:bodyPr>
            <a:normAutofit/>
          </a:bodyPr>
          <a:lstStyle/>
          <a:p>
            <a:r>
              <a:rPr lang="en-GB" dirty="0"/>
              <a:t>version in replication controller is v1 vs apps/v1 in replica set </a:t>
            </a:r>
          </a:p>
          <a:p>
            <a:r>
              <a:rPr lang="en-GB" dirty="0"/>
              <a:t>kind in replication controller is </a:t>
            </a:r>
            <a:r>
              <a:rPr lang="en-GB" dirty="0" err="1"/>
              <a:t>ReplicationController</a:t>
            </a:r>
            <a:r>
              <a:rPr lang="en-GB" dirty="0"/>
              <a:t> vs </a:t>
            </a:r>
            <a:r>
              <a:rPr lang="en-GB" dirty="0" err="1"/>
              <a:t>ReplicaSet</a:t>
            </a:r>
            <a:r>
              <a:rPr lang="en-GB" dirty="0"/>
              <a:t> in replica set</a:t>
            </a:r>
          </a:p>
          <a:p>
            <a:r>
              <a:rPr lang="en-GB" dirty="0"/>
              <a:t>template is same for both but selector is optional in replication controller but mandatory in replica set</a:t>
            </a:r>
          </a:p>
          <a:p>
            <a:r>
              <a:rPr lang="en-GB" dirty="0"/>
              <a:t>The selector section helps the Replica Set identify what pods fall under it</a:t>
            </a:r>
          </a:p>
          <a:p>
            <a:r>
              <a:rPr lang="en-GB" dirty="0"/>
              <a:t>Upgrade replica set </a:t>
            </a:r>
            <a:r>
              <a:rPr lang="en-GB" dirty="0" err="1"/>
              <a:t>kubectl</a:t>
            </a:r>
            <a:r>
              <a:rPr lang="en-GB" dirty="0"/>
              <a:t> scale --replicas=6 </a:t>
            </a:r>
            <a:r>
              <a:rPr lang="en-GB" dirty="0" err="1"/>
              <a:t>replicaset</a:t>
            </a:r>
            <a:r>
              <a:rPr lang="en-GB" dirty="0"/>
              <a:t> </a:t>
            </a:r>
            <a:r>
              <a:rPr lang="en-GB" dirty="0" err="1"/>
              <a:t>myapp-replicaset</a:t>
            </a:r>
            <a:endParaRPr lang="en-GB" dirty="0"/>
          </a:p>
        </p:txBody>
      </p:sp>
    </p:spTree>
    <p:extLst>
      <p:ext uri="{BB962C8B-B14F-4D97-AF65-F5344CB8AC3E}">
        <p14:creationId xmlns:p14="http://schemas.microsoft.com/office/powerpoint/2010/main" val="347573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8A25-254A-028D-F92F-2F2A5A7088CA}"/>
              </a:ext>
            </a:extLst>
          </p:cNvPr>
          <p:cNvSpPr>
            <a:spLocks noGrp="1"/>
          </p:cNvSpPr>
          <p:nvPr>
            <p:ph type="title"/>
          </p:nvPr>
        </p:nvSpPr>
        <p:spPr/>
        <p:txBody>
          <a:bodyPr/>
          <a:lstStyle/>
          <a:p>
            <a:r>
              <a:rPr lang="en-GB" dirty="0"/>
              <a:t>Cluster Architecture </a:t>
            </a:r>
          </a:p>
        </p:txBody>
      </p:sp>
      <p:pic>
        <p:nvPicPr>
          <p:cNvPr id="5" name="Content Placeholder 4">
            <a:extLst>
              <a:ext uri="{FF2B5EF4-FFF2-40B4-BE49-F238E27FC236}">
                <a16:creationId xmlns:a16="http://schemas.microsoft.com/office/drawing/2014/main" id="{9309074F-95DC-F4F3-C1FA-67172EF2CC9E}"/>
              </a:ext>
            </a:extLst>
          </p:cNvPr>
          <p:cNvPicPr>
            <a:picLocks noGrp="1" noChangeAspect="1"/>
          </p:cNvPicPr>
          <p:nvPr>
            <p:ph idx="1"/>
          </p:nvPr>
        </p:nvPicPr>
        <p:blipFill>
          <a:blip r:embed="rId2"/>
          <a:stretch>
            <a:fillRect/>
          </a:stretch>
        </p:blipFill>
        <p:spPr>
          <a:xfrm>
            <a:off x="712428" y="1690688"/>
            <a:ext cx="9100166" cy="4889641"/>
          </a:xfrm>
        </p:spPr>
      </p:pic>
    </p:spTree>
    <p:extLst>
      <p:ext uri="{BB962C8B-B14F-4D97-AF65-F5344CB8AC3E}">
        <p14:creationId xmlns:p14="http://schemas.microsoft.com/office/powerpoint/2010/main" val="2900833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C18C-2F6D-A5F4-A011-05E703F44255}"/>
              </a:ext>
            </a:extLst>
          </p:cNvPr>
          <p:cNvSpPr>
            <a:spLocks noGrp="1"/>
          </p:cNvSpPr>
          <p:nvPr>
            <p:ph type="title"/>
          </p:nvPr>
        </p:nvSpPr>
        <p:spPr/>
        <p:txBody>
          <a:bodyPr/>
          <a:lstStyle/>
          <a:p>
            <a:r>
              <a:rPr lang="en-GB" dirty="0"/>
              <a:t>Deployment</a:t>
            </a:r>
          </a:p>
        </p:txBody>
      </p:sp>
      <p:sp>
        <p:nvSpPr>
          <p:cNvPr id="3" name="Content Placeholder 2">
            <a:extLst>
              <a:ext uri="{FF2B5EF4-FFF2-40B4-BE49-F238E27FC236}">
                <a16:creationId xmlns:a16="http://schemas.microsoft.com/office/drawing/2014/main" id="{AE273305-1A01-1D2D-C158-50C15A844F1D}"/>
              </a:ext>
            </a:extLst>
          </p:cNvPr>
          <p:cNvSpPr>
            <a:spLocks noGrp="1"/>
          </p:cNvSpPr>
          <p:nvPr>
            <p:ph idx="1"/>
          </p:nvPr>
        </p:nvSpPr>
        <p:spPr/>
        <p:txBody>
          <a:bodyPr/>
          <a:lstStyle/>
          <a:p>
            <a:r>
              <a:rPr lang="en-GB" dirty="0"/>
              <a:t>Deployment is a Kubernetes object that comes higher in the hierarchy of replica set and pods</a:t>
            </a:r>
          </a:p>
          <a:p>
            <a:r>
              <a:rPr lang="en-GB" dirty="0"/>
              <a:t>The deployment provides us with the capability to upgrade the underlying instances seamlessly using rolling updates, undo changes, and pause, and resume changes as required</a:t>
            </a:r>
          </a:p>
          <a:p>
            <a:r>
              <a:rPr lang="en-GB" dirty="0"/>
              <a:t>Imperative creation: </a:t>
            </a:r>
            <a:r>
              <a:rPr lang="en-GB" dirty="0" err="1"/>
              <a:t>kubectl</a:t>
            </a:r>
            <a:r>
              <a:rPr lang="en-GB" dirty="0"/>
              <a:t> create deployment --image=httpd:1.4-alpine httpd-frontend --replicas=3</a:t>
            </a:r>
          </a:p>
          <a:p>
            <a:r>
              <a:rPr lang="en-GB" dirty="0"/>
              <a:t>To edit the deployment: </a:t>
            </a:r>
            <a:r>
              <a:rPr lang="en-GB" dirty="0" err="1"/>
              <a:t>kubectl</a:t>
            </a:r>
            <a:r>
              <a:rPr lang="en-GB" dirty="0"/>
              <a:t> edit deployment web-app</a:t>
            </a:r>
          </a:p>
        </p:txBody>
      </p:sp>
    </p:spTree>
    <p:extLst>
      <p:ext uri="{BB962C8B-B14F-4D97-AF65-F5344CB8AC3E}">
        <p14:creationId xmlns:p14="http://schemas.microsoft.com/office/powerpoint/2010/main" val="202460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5A29-0BB8-5EB0-C992-948EC7A438B2}"/>
              </a:ext>
            </a:extLst>
          </p:cNvPr>
          <p:cNvSpPr>
            <a:spLocks noGrp="1"/>
          </p:cNvSpPr>
          <p:nvPr>
            <p:ph type="title"/>
          </p:nvPr>
        </p:nvSpPr>
        <p:spPr/>
        <p:txBody>
          <a:bodyPr/>
          <a:lstStyle/>
          <a:p>
            <a:r>
              <a:rPr lang="en-GB" dirty="0"/>
              <a:t>Services: </a:t>
            </a:r>
            <a:r>
              <a:rPr lang="en-GB" dirty="0" err="1"/>
              <a:t>Nodeport</a:t>
            </a:r>
            <a:endParaRPr lang="en-GB" dirty="0"/>
          </a:p>
        </p:txBody>
      </p:sp>
      <p:sp>
        <p:nvSpPr>
          <p:cNvPr id="3" name="Content Placeholder 2">
            <a:extLst>
              <a:ext uri="{FF2B5EF4-FFF2-40B4-BE49-F238E27FC236}">
                <a16:creationId xmlns:a16="http://schemas.microsoft.com/office/drawing/2014/main" id="{21CFB018-491A-62B2-3B9D-D62E7E38C6FA}"/>
              </a:ext>
            </a:extLst>
          </p:cNvPr>
          <p:cNvSpPr>
            <a:spLocks noGrp="1"/>
          </p:cNvSpPr>
          <p:nvPr>
            <p:ph idx="1"/>
          </p:nvPr>
        </p:nvSpPr>
        <p:spPr/>
        <p:txBody>
          <a:bodyPr>
            <a:normAutofit fontScale="92500" lnSpcReduction="20000"/>
          </a:bodyPr>
          <a:lstStyle/>
          <a:p>
            <a:r>
              <a:rPr lang="en-GB" dirty="0"/>
              <a:t>Kubernetes Services enable communication between various components within and outside of the application</a:t>
            </a:r>
          </a:p>
          <a:p>
            <a:r>
              <a:rPr lang="en-GB" dirty="0" err="1"/>
              <a:t>NodePort</a:t>
            </a:r>
            <a:r>
              <a:rPr lang="en-GB" dirty="0"/>
              <a:t> service is the service that listens to a port on the node and forward request to the Pods</a:t>
            </a:r>
          </a:p>
          <a:p>
            <a:r>
              <a:rPr lang="en-GB" dirty="0"/>
              <a:t>The service is like a virtual server inside the node. Inside the cluster it has its own IP address called </a:t>
            </a:r>
            <a:r>
              <a:rPr lang="en-GB" dirty="0" err="1"/>
              <a:t>ClusterIP</a:t>
            </a:r>
            <a:r>
              <a:rPr lang="en-GB" dirty="0"/>
              <a:t> of service</a:t>
            </a:r>
          </a:p>
          <a:p>
            <a:r>
              <a:rPr lang="en-GB" dirty="0"/>
              <a:t>target port is the port on the Pod where the actual container is running</a:t>
            </a:r>
          </a:p>
          <a:p>
            <a:r>
              <a:rPr lang="en-GB" dirty="0"/>
              <a:t>The second port is the port on the service itself</a:t>
            </a:r>
          </a:p>
          <a:p>
            <a:r>
              <a:rPr lang="en-GB" dirty="0"/>
              <a:t>Finally, node port is the port on the node itself</a:t>
            </a:r>
          </a:p>
          <a:p>
            <a:r>
              <a:rPr lang="en-GB" dirty="0"/>
              <a:t>When pods are distributed across multiple nodes k8s creates a service which spans across all the nodes</a:t>
            </a:r>
          </a:p>
        </p:txBody>
      </p:sp>
    </p:spTree>
    <p:extLst>
      <p:ext uri="{BB962C8B-B14F-4D97-AF65-F5344CB8AC3E}">
        <p14:creationId xmlns:p14="http://schemas.microsoft.com/office/powerpoint/2010/main" val="3369888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5A29-0BB8-5EB0-C992-948EC7A438B2}"/>
              </a:ext>
            </a:extLst>
          </p:cNvPr>
          <p:cNvSpPr>
            <a:spLocks noGrp="1"/>
          </p:cNvSpPr>
          <p:nvPr>
            <p:ph type="title"/>
          </p:nvPr>
        </p:nvSpPr>
        <p:spPr/>
        <p:txBody>
          <a:bodyPr/>
          <a:lstStyle/>
          <a:p>
            <a:r>
              <a:rPr lang="en-GB" dirty="0"/>
              <a:t>Service: </a:t>
            </a:r>
            <a:r>
              <a:rPr lang="en-GB" dirty="0" err="1"/>
              <a:t>ClusterIP</a:t>
            </a:r>
            <a:endParaRPr lang="en-GB" dirty="0"/>
          </a:p>
        </p:txBody>
      </p:sp>
      <p:sp>
        <p:nvSpPr>
          <p:cNvPr id="3" name="Content Placeholder 2">
            <a:extLst>
              <a:ext uri="{FF2B5EF4-FFF2-40B4-BE49-F238E27FC236}">
                <a16:creationId xmlns:a16="http://schemas.microsoft.com/office/drawing/2014/main" id="{21CFB018-491A-62B2-3B9D-D62E7E38C6FA}"/>
              </a:ext>
            </a:extLst>
          </p:cNvPr>
          <p:cNvSpPr>
            <a:spLocks noGrp="1"/>
          </p:cNvSpPr>
          <p:nvPr>
            <p:ph idx="1"/>
          </p:nvPr>
        </p:nvSpPr>
        <p:spPr/>
        <p:txBody>
          <a:bodyPr>
            <a:normAutofit/>
          </a:bodyPr>
          <a:lstStyle/>
          <a:p>
            <a:r>
              <a:rPr lang="en-GB" dirty="0"/>
              <a:t>We cannot rely on these IP addresses for internal communication between the applications because IP address assigned to PODs can change</a:t>
            </a:r>
          </a:p>
          <a:p>
            <a:r>
              <a:rPr lang="en-GB" dirty="0"/>
              <a:t>A Kubernetes </a:t>
            </a:r>
            <a:r>
              <a:rPr lang="en-GB" dirty="0" err="1"/>
              <a:t>ClusterIP</a:t>
            </a:r>
            <a:r>
              <a:rPr lang="en-GB" dirty="0"/>
              <a:t> service helps us group the pods together and provide a single interface to access the pods in a group</a:t>
            </a:r>
          </a:p>
          <a:p>
            <a:r>
              <a:rPr lang="en-GB" dirty="0"/>
              <a:t>This enables us to easily and effectively deploy a microservices based application on Kubernetes cluster</a:t>
            </a:r>
          </a:p>
        </p:txBody>
      </p:sp>
    </p:spTree>
    <p:extLst>
      <p:ext uri="{BB962C8B-B14F-4D97-AF65-F5344CB8AC3E}">
        <p14:creationId xmlns:p14="http://schemas.microsoft.com/office/powerpoint/2010/main" val="3182149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5A29-0BB8-5EB0-C992-948EC7A438B2}"/>
              </a:ext>
            </a:extLst>
          </p:cNvPr>
          <p:cNvSpPr>
            <a:spLocks noGrp="1"/>
          </p:cNvSpPr>
          <p:nvPr>
            <p:ph type="title"/>
          </p:nvPr>
        </p:nvSpPr>
        <p:spPr/>
        <p:txBody>
          <a:bodyPr/>
          <a:lstStyle/>
          <a:p>
            <a:r>
              <a:rPr lang="en-GB" dirty="0"/>
              <a:t>Services: </a:t>
            </a:r>
            <a:r>
              <a:rPr lang="en-GB" dirty="0" err="1"/>
              <a:t>Nodeport</a:t>
            </a:r>
            <a:endParaRPr lang="en-GB" dirty="0"/>
          </a:p>
        </p:txBody>
      </p:sp>
      <p:sp>
        <p:nvSpPr>
          <p:cNvPr id="3" name="Content Placeholder 2">
            <a:extLst>
              <a:ext uri="{FF2B5EF4-FFF2-40B4-BE49-F238E27FC236}">
                <a16:creationId xmlns:a16="http://schemas.microsoft.com/office/drawing/2014/main" id="{21CFB018-491A-62B2-3B9D-D62E7E38C6FA}"/>
              </a:ext>
            </a:extLst>
          </p:cNvPr>
          <p:cNvSpPr>
            <a:spLocks noGrp="1"/>
          </p:cNvSpPr>
          <p:nvPr>
            <p:ph idx="1"/>
          </p:nvPr>
        </p:nvSpPr>
        <p:spPr/>
        <p:txBody>
          <a:bodyPr>
            <a:normAutofit fontScale="92500" lnSpcReduction="20000"/>
          </a:bodyPr>
          <a:lstStyle/>
          <a:p>
            <a:r>
              <a:rPr lang="en-GB" dirty="0"/>
              <a:t>Kubernetes Services enable communication between various components within and outside of the application</a:t>
            </a:r>
          </a:p>
          <a:p>
            <a:r>
              <a:rPr lang="en-GB" dirty="0" err="1"/>
              <a:t>NodePort</a:t>
            </a:r>
            <a:r>
              <a:rPr lang="en-GB" dirty="0"/>
              <a:t> service is the service that listens to a port on the node and forward request to the Pods</a:t>
            </a:r>
          </a:p>
          <a:p>
            <a:r>
              <a:rPr lang="en-GB" dirty="0"/>
              <a:t>The service is like a virtual server inside the node. Inside the cluster it has its own IP address called </a:t>
            </a:r>
            <a:r>
              <a:rPr lang="en-GB" dirty="0" err="1"/>
              <a:t>ClusterIP</a:t>
            </a:r>
            <a:r>
              <a:rPr lang="en-GB" dirty="0"/>
              <a:t> of service</a:t>
            </a:r>
          </a:p>
          <a:p>
            <a:r>
              <a:rPr lang="en-GB" dirty="0"/>
              <a:t>target port is the port on the Pod where the actual container is running</a:t>
            </a:r>
          </a:p>
          <a:p>
            <a:r>
              <a:rPr lang="en-GB" dirty="0"/>
              <a:t>The second port is the port on the service itself</a:t>
            </a:r>
          </a:p>
          <a:p>
            <a:r>
              <a:rPr lang="en-GB" dirty="0"/>
              <a:t>Finally, node port is the port on the node itself</a:t>
            </a:r>
          </a:p>
          <a:p>
            <a:r>
              <a:rPr lang="en-GB" dirty="0"/>
              <a:t>When pods are distributed across multiple nodes k8s creates a service which spans across all the nodes</a:t>
            </a:r>
          </a:p>
        </p:txBody>
      </p:sp>
    </p:spTree>
    <p:extLst>
      <p:ext uri="{BB962C8B-B14F-4D97-AF65-F5344CB8AC3E}">
        <p14:creationId xmlns:p14="http://schemas.microsoft.com/office/powerpoint/2010/main" val="2854695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432B-6070-1CE6-EEA0-B9F59663353C}"/>
              </a:ext>
            </a:extLst>
          </p:cNvPr>
          <p:cNvSpPr>
            <a:spLocks noGrp="1"/>
          </p:cNvSpPr>
          <p:nvPr>
            <p:ph type="title"/>
          </p:nvPr>
        </p:nvSpPr>
        <p:spPr/>
        <p:txBody>
          <a:bodyPr/>
          <a:lstStyle/>
          <a:p>
            <a:r>
              <a:rPr lang="en-GB" dirty="0"/>
              <a:t>Service: </a:t>
            </a:r>
            <a:r>
              <a:rPr lang="en-GB" dirty="0" err="1"/>
              <a:t>LoadBalancer</a:t>
            </a:r>
            <a:endParaRPr lang="en-GB" dirty="0"/>
          </a:p>
        </p:txBody>
      </p:sp>
      <p:sp>
        <p:nvSpPr>
          <p:cNvPr id="3" name="Content Placeholder 2">
            <a:extLst>
              <a:ext uri="{FF2B5EF4-FFF2-40B4-BE49-F238E27FC236}">
                <a16:creationId xmlns:a16="http://schemas.microsoft.com/office/drawing/2014/main" id="{3B73F186-F80B-3BF7-44E3-AFA6495CE43A}"/>
              </a:ext>
            </a:extLst>
          </p:cNvPr>
          <p:cNvSpPr>
            <a:spLocks noGrp="1"/>
          </p:cNvSpPr>
          <p:nvPr>
            <p:ph idx="1"/>
          </p:nvPr>
        </p:nvSpPr>
        <p:spPr/>
        <p:txBody>
          <a:bodyPr/>
          <a:lstStyle/>
          <a:p>
            <a:r>
              <a:rPr lang="en-GB" dirty="0"/>
              <a:t>To load balance requests on the all nodes in the cluster where pods are running </a:t>
            </a:r>
          </a:p>
          <a:p>
            <a:endParaRPr lang="en-GB" dirty="0"/>
          </a:p>
          <a:p>
            <a:r>
              <a:rPr lang="en-GB" dirty="0"/>
              <a:t>Only usable on cloud platforms with support of native load balancer (</a:t>
            </a:r>
            <a:r>
              <a:rPr lang="en-GB" dirty="0" err="1"/>
              <a:t>eg</a:t>
            </a:r>
            <a:r>
              <a:rPr lang="en-GB" dirty="0"/>
              <a:t> AWS, GCP, Azure etc)</a:t>
            </a:r>
          </a:p>
          <a:p>
            <a:endParaRPr lang="en-GB" dirty="0"/>
          </a:p>
          <a:p>
            <a:r>
              <a:rPr lang="en-GB" dirty="0"/>
              <a:t>Service definition is similar to </a:t>
            </a:r>
            <a:r>
              <a:rPr lang="en-GB" dirty="0" err="1"/>
              <a:t>NodePort</a:t>
            </a:r>
            <a:r>
              <a:rPr lang="en-GB" dirty="0"/>
              <a:t> except type: </a:t>
            </a:r>
            <a:r>
              <a:rPr lang="en-GB" dirty="0" err="1"/>
              <a:t>LoadBalancer</a:t>
            </a:r>
            <a:endParaRPr lang="en-GB" dirty="0"/>
          </a:p>
        </p:txBody>
      </p:sp>
    </p:spTree>
    <p:extLst>
      <p:ext uri="{BB962C8B-B14F-4D97-AF65-F5344CB8AC3E}">
        <p14:creationId xmlns:p14="http://schemas.microsoft.com/office/powerpoint/2010/main" val="2080290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432B-6070-1CE6-EEA0-B9F59663353C}"/>
              </a:ext>
            </a:extLst>
          </p:cNvPr>
          <p:cNvSpPr>
            <a:spLocks noGrp="1"/>
          </p:cNvSpPr>
          <p:nvPr>
            <p:ph type="title"/>
          </p:nvPr>
        </p:nvSpPr>
        <p:spPr/>
        <p:txBody>
          <a:bodyPr/>
          <a:lstStyle/>
          <a:p>
            <a:r>
              <a:rPr lang="en-GB" dirty="0"/>
              <a:t>Namespace</a:t>
            </a:r>
          </a:p>
        </p:txBody>
      </p:sp>
      <p:sp>
        <p:nvSpPr>
          <p:cNvPr id="3" name="Content Placeholder 2">
            <a:extLst>
              <a:ext uri="{FF2B5EF4-FFF2-40B4-BE49-F238E27FC236}">
                <a16:creationId xmlns:a16="http://schemas.microsoft.com/office/drawing/2014/main" id="{3B73F186-F80B-3BF7-44E3-AFA6495CE43A}"/>
              </a:ext>
            </a:extLst>
          </p:cNvPr>
          <p:cNvSpPr>
            <a:spLocks noGrp="1"/>
          </p:cNvSpPr>
          <p:nvPr>
            <p:ph idx="1"/>
          </p:nvPr>
        </p:nvSpPr>
        <p:spPr/>
        <p:txBody>
          <a:bodyPr>
            <a:normAutofit fontScale="92500"/>
          </a:bodyPr>
          <a:lstStyle/>
          <a:p>
            <a:r>
              <a:rPr lang="en-GB" dirty="0"/>
              <a:t>Whatever Kubernetes objects we created such as pods, deployments, and services in our cluster. we have been doing all this within a name space. This name space is known as the default name space</a:t>
            </a:r>
          </a:p>
          <a:p>
            <a:r>
              <a:rPr lang="en-GB" dirty="0"/>
              <a:t>Kubernetes creates a set of pods and services for its internal purpose</a:t>
            </a:r>
          </a:p>
          <a:p>
            <a:r>
              <a:rPr lang="en-GB" dirty="0"/>
              <a:t>To isolate these from the user and to prevent you from accidentally deleting or modifying these services, Kubernetes creates them under another name space created at cluster startup named </a:t>
            </a:r>
            <a:r>
              <a:rPr lang="en-GB" dirty="0" err="1"/>
              <a:t>kube</a:t>
            </a:r>
            <a:r>
              <a:rPr lang="en-GB" dirty="0"/>
              <a:t>-system</a:t>
            </a:r>
          </a:p>
          <a:p>
            <a:r>
              <a:rPr lang="en-GB" dirty="0"/>
              <a:t>One example of using a namespace is if you wanted to use the same cluster for both dev and production </a:t>
            </a:r>
            <a:r>
              <a:rPr lang="en-GB" dirty="0" err="1"/>
              <a:t>environment,but</a:t>
            </a:r>
            <a:r>
              <a:rPr lang="en-GB" dirty="0"/>
              <a:t> at the same time, isolate the resources between them</a:t>
            </a:r>
          </a:p>
        </p:txBody>
      </p:sp>
    </p:spTree>
    <p:extLst>
      <p:ext uri="{BB962C8B-B14F-4D97-AF65-F5344CB8AC3E}">
        <p14:creationId xmlns:p14="http://schemas.microsoft.com/office/powerpoint/2010/main" val="2838290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E3B6-59CC-B4DC-E392-7C64ED0F06D7}"/>
              </a:ext>
            </a:extLst>
          </p:cNvPr>
          <p:cNvSpPr>
            <a:spLocks noGrp="1"/>
          </p:cNvSpPr>
          <p:nvPr>
            <p:ph type="title"/>
          </p:nvPr>
        </p:nvSpPr>
        <p:spPr/>
        <p:txBody>
          <a:bodyPr/>
          <a:lstStyle/>
          <a:p>
            <a:r>
              <a:rPr lang="en-GB" dirty="0"/>
              <a:t>Namespace</a:t>
            </a:r>
          </a:p>
        </p:txBody>
      </p:sp>
      <p:sp>
        <p:nvSpPr>
          <p:cNvPr id="3" name="Content Placeholder 2">
            <a:extLst>
              <a:ext uri="{FF2B5EF4-FFF2-40B4-BE49-F238E27FC236}">
                <a16:creationId xmlns:a16="http://schemas.microsoft.com/office/drawing/2014/main" id="{A1202B66-9A29-C7AB-968D-CE7050775183}"/>
              </a:ext>
            </a:extLst>
          </p:cNvPr>
          <p:cNvSpPr>
            <a:spLocks noGrp="1"/>
          </p:cNvSpPr>
          <p:nvPr>
            <p:ph idx="1"/>
          </p:nvPr>
        </p:nvSpPr>
        <p:spPr/>
        <p:txBody>
          <a:bodyPr>
            <a:normAutofit lnSpcReduction="10000"/>
          </a:bodyPr>
          <a:lstStyle/>
          <a:p>
            <a:r>
              <a:rPr lang="en-GB" dirty="0"/>
              <a:t>You can also assign quota of resources to each of these name spaces. That way, each name space is guaranteed a certain amount and does not use more than its allowed limit</a:t>
            </a:r>
          </a:p>
          <a:p>
            <a:r>
              <a:rPr lang="en-GB" dirty="0"/>
              <a:t>the resources within a name space can refer to each other simply by their names</a:t>
            </a:r>
          </a:p>
          <a:p>
            <a:r>
              <a:rPr lang="en-GB" dirty="0" err="1"/>
              <a:t>kubectl</a:t>
            </a:r>
            <a:r>
              <a:rPr lang="en-GB" dirty="0"/>
              <a:t> get pods --namespace=</a:t>
            </a:r>
            <a:r>
              <a:rPr lang="en-GB" dirty="0" err="1"/>
              <a:t>kube</a:t>
            </a:r>
            <a:r>
              <a:rPr lang="en-GB" dirty="0"/>
              <a:t>-system</a:t>
            </a:r>
          </a:p>
          <a:p>
            <a:r>
              <a:rPr lang="en-GB" dirty="0"/>
              <a:t>To switch to a different namespace: </a:t>
            </a:r>
            <a:r>
              <a:rPr lang="en-GB" dirty="0" err="1"/>
              <a:t>kubectl</a:t>
            </a:r>
            <a:r>
              <a:rPr lang="en-GB" dirty="0"/>
              <a:t> config set-context $(</a:t>
            </a:r>
            <a:r>
              <a:rPr lang="en-GB" dirty="0" err="1"/>
              <a:t>kubectl</a:t>
            </a:r>
            <a:r>
              <a:rPr lang="en-GB" dirty="0"/>
              <a:t> config current-context) --namespace=dev</a:t>
            </a:r>
          </a:p>
          <a:p>
            <a:r>
              <a:rPr lang="en-GB" dirty="0"/>
              <a:t>To get pods from all namespace: </a:t>
            </a:r>
            <a:r>
              <a:rPr lang="en-GB" dirty="0" err="1"/>
              <a:t>kubectl</a:t>
            </a:r>
            <a:r>
              <a:rPr lang="en-GB" dirty="0"/>
              <a:t> get pods --all-namespaces</a:t>
            </a:r>
          </a:p>
        </p:txBody>
      </p:sp>
    </p:spTree>
    <p:extLst>
      <p:ext uri="{BB962C8B-B14F-4D97-AF65-F5344CB8AC3E}">
        <p14:creationId xmlns:p14="http://schemas.microsoft.com/office/powerpoint/2010/main" val="1975763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4B4C-7352-DCCD-D5B9-4C08242164D4}"/>
              </a:ext>
            </a:extLst>
          </p:cNvPr>
          <p:cNvSpPr>
            <a:spLocks noGrp="1"/>
          </p:cNvSpPr>
          <p:nvPr>
            <p:ph type="title"/>
          </p:nvPr>
        </p:nvSpPr>
        <p:spPr/>
        <p:txBody>
          <a:bodyPr/>
          <a:lstStyle/>
          <a:p>
            <a:r>
              <a:rPr lang="en-GB" dirty="0"/>
              <a:t>Scheduling: Manual scheduling</a:t>
            </a:r>
          </a:p>
        </p:txBody>
      </p:sp>
      <p:sp>
        <p:nvSpPr>
          <p:cNvPr id="3" name="Content Placeholder 2">
            <a:extLst>
              <a:ext uri="{FF2B5EF4-FFF2-40B4-BE49-F238E27FC236}">
                <a16:creationId xmlns:a16="http://schemas.microsoft.com/office/drawing/2014/main" id="{6AAB639B-9C34-EA75-E500-3FB49654C138}"/>
              </a:ext>
            </a:extLst>
          </p:cNvPr>
          <p:cNvSpPr>
            <a:spLocks noGrp="1"/>
          </p:cNvSpPr>
          <p:nvPr>
            <p:ph idx="1"/>
          </p:nvPr>
        </p:nvSpPr>
        <p:spPr/>
        <p:txBody>
          <a:bodyPr/>
          <a:lstStyle/>
          <a:p>
            <a:r>
              <a:rPr lang="en-GB" dirty="0"/>
              <a:t>To manually schedule a pod is to simply set the node name field to the name of the node in your pod specification file while creating the pod</a:t>
            </a:r>
          </a:p>
          <a:p>
            <a:r>
              <a:rPr lang="en-GB" dirty="0"/>
              <a:t>You can only specify the node name at creation time</a:t>
            </a:r>
          </a:p>
          <a:p>
            <a:r>
              <a:rPr lang="en-GB" dirty="0"/>
              <a:t>Kubernetes won't allow you to modify the node name property of a pod</a:t>
            </a:r>
          </a:p>
        </p:txBody>
      </p:sp>
    </p:spTree>
    <p:extLst>
      <p:ext uri="{BB962C8B-B14F-4D97-AF65-F5344CB8AC3E}">
        <p14:creationId xmlns:p14="http://schemas.microsoft.com/office/powerpoint/2010/main" val="1949858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2F9B-24CB-4090-207D-5A454BA994EB}"/>
              </a:ext>
            </a:extLst>
          </p:cNvPr>
          <p:cNvSpPr>
            <a:spLocks noGrp="1"/>
          </p:cNvSpPr>
          <p:nvPr>
            <p:ph type="title"/>
          </p:nvPr>
        </p:nvSpPr>
        <p:spPr/>
        <p:txBody>
          <a:bodyPr/>
          <a:lstStyle/>
          <a:p>
            <a:r>
              <a:rPr lang="en-GB" dirty="0"/>
              <a:t>Labels and Selectors</a:t>
            </a:r>
          </a:p>
        </p:txBody>
      </p:sp>
      <p:sp>
        <p:nvSpPr>
          <p:cNvPr id="3" name="Content Placeholder 2">
            <a:extLst>
              <a:ext uri="{FF2B5EF4-FFF2-40B4-BE49-F238E27FC236}">
                <a16:creationId xmlns:a16="http://schemas.microsoft.com/office/drawing/2014/main" id="{0921C4B8-373E-A5D8-0D28-5F18D2B18D99}"/>
              </a:ext>
            </a:extLst>
          </p:cNvPr>
          <p:cNvSpPr>
            <a:spLocks noGrp="1"/>
          </p:cNvSpPr>
          <p:nvPr>
            <p:ph idx="1"/>
          </p:nvPr>
        </p:nvSpPr>
        <p:spPr/>
        <p:txBody>
          <a:bodyPr/>
          <a:lstStyle/>
          <a:p>
            <a:r>
              <a:rPr lang="en-GB" dirty="0"/>
              <a:t>Labels and selectors are a standard method to group things together</a:t>
            </a:r>
          </a:p>
          <a:p>
            <a:r>
              <a:rPr lang="en-GB" dirty="0"/>
              <a:t>Labels are properties attached to each item, Selectors help you filter these items</a:t>
            </a:r>
          </a:p>
          <a:p>
            <a:r>
              <a:rPr lang="en-GB" dirty="0"/>
              <a:t>We can create a lot of different types of objects in Kubernetes pods, services, replica sets, deployments etc. Then you will need a way to filter and view different objects by different categories</a:t>
            </a:r>
          </a:p>
          <a:p>
            <a:r>
              <a:rPr lang="en-GB" dirty="0" err="1"/>
              <a:t>kubectl</a:t>
            </a:r>
            <a:r>
              <a:rPr lang="en-GB" dirty="0"/>
              <a:t> get pod --selector tier=</a:t>
            </a:r>
            <a:r>
              <a:rPr lang="en-GB" dirty="0" err="1"/>
              <a:t>frontend,env</a:t>
            </a:r>
            <a:r>
              <a:rPr lang="en-GB" dirty="0"/>
              <a:t>=</a:t>
            </a:r>
            <a:r>
              <a:rPr lang="en-GB" dirty="0" err="1"/>
              <a:t>prod,bu</a:t>
            </a:r>
            <a:r>
              <a:rPr lang="en-GB" dirty="0"/>
              <a:t>=finance</a:t>
            </a:r>
          </a:p>
          <a:p>
            <a:r>
              <a:rPr lang="en-GB" dirty="0" err="1"/>
              <a:t>kubectl</a:t>
            </a:r>
            <a:r>
              <a:rPr lang="en-GB" dirty="0"/>
              <a:t> get all --selector env=prod</a:t>
            </a:r>
          </a:p>
        </p:txBody>
      </p:sp>
    </p:spTree>
    <p:extLst>
      <p:ext uri="{BB962C8B-B14F-4D97-AF65-F5344CB8AC3E}">
        <p14:creationId xmlns:p14="http://schemas.microsoft.com/office/powerpoint/2010/main" val="835333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9DC6-355D-F966-B478-9766236F6CF9}"/>
              </a:ext>
            </a:extLst>
          </p:cNvPr>
          <p:cNvSpPr>
            <a:spLocks noGrp="1"/>
          </p:cNvSpPr>
          <p:nvPr>
            <p:ph type="title"/>
          </p:nvPr>
        </p:nvSpPr>
        <p:spPr/>
        <p:txBody>
          <a:bodyPr/>
          <a:lstStyle/>
          <a:p>
            <a:r>
              <a:rPr lang="en-GB" dirty="0"/>
              <a:t>Taints and Tolerations</a:t>
            </a:r>
          </a:p>
        </p:txBody>
      </p:sp>
      <p:sp>
        <p:nvSpPr>
          <p:cNvPr id="3" name="Content Placeholder 2">
            <a:extLst>
              <a:ext uri="{FF2B5EF4-FFF2-40B4-BE49-F238E27FC236}">
                <a16:creationId xmlns:a16="http://schemas.microsoft.com/office/drawing/2014/main" id="{F83849B9-ADFE-AEAD-E889-6090EC906AE6}"/>
              </a:ext>
            </a:extLst>
          </p:cNvPr>
          <p:cNvSpPr>
            <a:spLocks noGrp="1"/>
          </p:cNvSpPr>
          <p:nvPr>
            <p:ph idx="1"/>
          </p:nvPr>
        </p:nvSpPr>
        <p:spPr/>
        <p:txBody>
          <a:bodyPr>
            <a:normAutofit fontScale="92500" lnSpcReduction="10000"/>
          </a:bodyPr>
          <a:lstStyle/>
          <a:p>
            <a:r>
              <a:rPr lang="en-GB" dirty="0"/>
              <a:t>Taints and Tolerations tells the node to only accept pods with certain tolerations </a:t>
            </a:r>
          </a:p>
          <a:p>
            <a:r>
              <a:rPr lang="en-GB" dirty="0"/>
              <a:t>We may have dedicated resources on a node for a particular use case or application</a:t>
            </a:r>
          </a:p>
          <a:p>
            <a:r>
              <a:rPr lang="en-GB" dirty="0"/>
              <a:t>By placing a taint on the node, it prevent any pod from being placed on the node</a:t>
            </a:r>
          </a:p>
          <a:p>
            <a:r>
              <a:rPr lang="en-GB" dirty="0"/>
              <a:t>To enable certain pods to be placed on this node, We must specify which pods are tolerant to this particular taint. </a:t>
            </a:r>
          </a:p>
          <a:p>
            <a:r>
              <a:rPr lang="en-GB" dirty="0" err="1"/>
              <a:t>kubectl</a:t>
            </a:r>
            <a:r>
              <a:rPr lang="en-GB" dirty="0"/>
              <a:t> taint nodes node-name app=</a:t>
            </a:r>
            <a:r>
              <a:rPr lang="en-GB" dirty="0" err="1"/>
              <a:t>blue:taint-effect</a:t>
            </a:r>
            <a:r>
              <a:rPr lang="en-GB" dirty="0"/>
              <a:t>(</a:t>
            </a:r>
            <a:r>
              <a:rPr lang="en-GB" dirty="0" err="1"/>
              <a:t>NoSchedule|PreferNoSchedule|NoExecute</a:t>
            </a:r>
            <a:r>
              <a:rPr lang="en-GB" dirty="0"/>
              <a:t>)</a:t>
            </a:r>
          </a:p>
          <a:p>
            <a:r>
              <a:rPr lang="en-GB" dirty="0"/>
              <a:t>Remove Taint: </a:t>
            </a:r>
            <a:r>
              <a:rPr lang="en-GB" dirty="0" err="1"/>
              <a:t>kubectl</a:t>
            </a:r>
            <a:r>
              <a:rPr lang="en-GB" dirty="0"/>
              <a:t> taint nodes </a:t>
            </a:r>
            <a:r>
              <a:rPr lang="en-GB" dirty="0" err="1"/>
              <a:t>controlplan</a:t>
            </a:r>
            <a:r>
              <a:rPr lang="en-GB" dirty="0"/>
              <a:t> app=</a:t>
            </a:r>
            <a:r>
              <a:rPr lang="en-GB" dirty="0" err="1"/>
              <a:t>blue:NoSchedule</a:t>
            </a:r>
            <a:r>
              <a:rPr lang="en-GB" dirty="0"/>
              <a:t>-</a:t>
            </a:r>
          </a:p>
        </p:txBody>
      </p:sp>
    </p:spTree>
    <p:extLst>
      <p:ext uri="{BB962C8B-B14F-4D97-AF65-F5344CB8AC3E}">
        <p14:creationId xmlns:p14="http://schemas.microsoft.com/office/powerpoint/2010/main" val="68881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142B-C79B-2549-8E65-FCA2B5809626}"/>
              </a:ext>
            </a:extLst>
          </p:cNvPr>
          <p:cNvSpPr>
            <a:spLocks noGrp="1"/>
          </p:cNvSpPr>
          <p:nvPr>
            <p:ph type="title"/>
          </p:nvPr>
        </p:nvSpPr>
        <p:spPr/>
        <p:txBody>
          <a:bodyPr/>
          <a:lstStyle/>
          <a:p>
            <a:r>
              <a:rPr lang="en-GB" dirty="0"/>
              <a:t>ETCD in Kubernetes</a:t>
            </a:r>
          </a:p>
        </p:txBody>
      </p:sp>
      <p:sp>
        <p:nvSpPr>
          <p:cNvPr id="3" name="Content Placeholder 2">
            <a:extLst>
              <a:ext uri="{FF2B5EF4-FFF2-40B4-BE49-F238E27FC236}">
                <a16:creationId xmlns:a16="http://schemas.microsoft.com/office/drawing/2014/main" id="{D3F55158-985B-EFC1-EC85-01F1E64BCEB1}"/>
              </a:ext>
            </a:extLst>
          </p:cNvPr>
          <p:cNvSpPr>
            <a:spLocks noGrp="1"/>
          </p:cNvSpPr>
          <p:nvPr>
            <p:ph idx="1"/>
          </p:nvPr>
        </p:nvSpPr>
        <p:spPr/>
        <p:txBody>
          <a:bodyPr/>
          <a:lstStyle/>
          <a:p>
            <a:r>
              <a:rPr lang="en-GB" dirty="0"/>
              <a:t>ETCD is a distributed, reliable, key-value store that is simple, secure, and fast</a:t>
            </a:r>
          </a:p>
          <a:p>
            <a:r>
              <a:rPr lang="en-GB" dirty="0"/>
              <a:t>The </a:t>
            </a:r>
            <a:r>
              <a:rPr lang="en-GB" dirty="0" err="1"/>
              <a:t>etcd</a:t>
            </a:r>
            <a:r>
              <a:rPr lang="en-GB" dirty="0"/>
              <a:t> data store stores information regarding the cluster such as the nodes, pods, configs, secrets, accounts, roles, role bindings, and others</a:t>
            </a:r>
          </a:p>
          <a:p>
            <a:r>
              <a:rPr lang="en-GB" dirty="0"/>
              <a:t>- Version 2 commands: </a:t>
            </a:r>
            <a:r>
              <a:rPr lang="en-GB" dirty="0" err="1"/>
              <a:t>etcdctl</a:t>
            </a:r>
            <a:r>
              <a:rPr lang="en-GB" dirty="0"/>
              <a:t> backup, </a:t>
            </a:r>
            <a:r>
              <a:rPr lang="en-GB" dirty="0" err="1"/>
              <a:t>etcdctl</a:t>
            </a:r>
            <a:r>
              <a:rPr lang="en-GB" dirty="0"/>
              <a:t> cluster-health, </a:t>
            </a:r>
            <a:r>
              <a:rPr lang="en-GB" dirty="0" err="1"/>
              <a:t>etcdctl</a:t>
            </a:r>
            <a:r>
              <a:rPr lang="en-GB" dirty="0"/>
              <a:t> set, </a:t>
            </a:r>
            <a:r>
              <a:rPr lang="en-GB" dirty="0" err="1"/>
              <a:t>etcdctl</a:t>
            </a:r>
            <a:r>
              <a:rPr lang="en-GB" dirty="0"/>
              <a:t> set, </a:t>
            </a:r>
            <a:r>
              <a:rPr lang="en-GB" dirty="0" err="1"/>
              <a:t>etcdctl</a:t>
            </a:r>
            <a:r>
              <a:rPr lang="en-GB" dirty="0"/>
              <a:t> </a:t>
            </a:r>
            <a:r>
              <a:rPr lang="en-GB" dirty="0" err="1"/>
              <a:t>ge</a:t>
            </a:r>
            <a:endParaRPr lang="en-GB" dirty="0"/>
          </a:p>
          <a:p>
            <a:r>
              <a:rPr lang="en-GB" dirty="0"/>
              <a:t>- version 3 - </a:t>
            </a:r>
            <a:r>
              <a:rPr lang="en-GB" dirty="0" err="1"/>
              <a:t>etcdctl</a:t>
            </a:r>
            <a:r>
              <a:rPr lang="en-GB" dirty="0"/>
              <a:t> snapshot save, </a:t>
            </a:r>
            <a:r>
              <a:rPr lang="en-GB" dirty="0" err="1"/>
              <a:t>etcdctl</a:t>
            </a:r>
            <a:r>
              <a:rPr lang="en-GB" dirty="0"/>
              <a:t> endpoint health, </a:t>
            </a:r>
            <a:r>
              <a:rPr lang="en-GB" dirty="0" err="1"/>
              <a:t>etcdctl</a:t>
            </a:r>
            <a:r>
              <a:rPr lang="en-GB" dirty="0"/>
              <a:t> get, </a:t>
            </a:r>
            <a:r>
              <a:rPr lang="en-GB" dirty="0" err="1"/>
              <a:t>etcdctl</a:t>
            </a:r>
            <a:r>
              <a:rPr lang="en-GB" dirty="0"/>
              <a:t> put</a:t>
            </a:r>
          </a:p>
        </p:txBody>
      </p:sp>
    </p:spTree>
    <p:extLst>
      <p:ext uri="{BB962C8B-B14F-4D97-AF65-F5344CB8AC3E}">
        <p14:creationId xmlns:p14="http://schemas.microsoft.com/office/powerpoint/2010/main" val="2077352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9A32-8349-6CBE-1627-DDC4A31E31D9}"/>
              </a:ext>
            </a:extLst>
          </p:cNvPr>
          <p:cNvSpPr>
            <a:spLocks noGrp="1"/>
          </p:cNvSpPr>
          <p:nvPr>
            <p:ph type="title"/>
          </p:nvPr>
        </p:nvSpPr>
        <p:spPr/>
        <p:txBody>
          <a:bodyPr/>
          <a:lstStyle/>
          <a:p>
            <a:r>
              <a:rPr lang="en-GB" dirty="0"/>
              <a:t>Node selector</a:t>
            </a:r>
          </a:p>
        </p:txBody>
      </p:sp>
      <p:sp>
        <p:nvSpPr>
          <p:cNvPr id="3" name="Content Placeholder 2">
            <a:extLst>
              <a:ext uri="{FF2B5EF4-FFF2-40B4-BE49-F238E27FC236}">
                <a16:creationId xmlns:a16="http://schemas.microsoft.com/office/drawing/2014/main" id="{312C321D-A044-A93F-C1AE-BD34F7370EAA}"/>
              </a:ext>
            </a:extLst>
          </p:cNvPr>
          <p:cNvSpPr>
            <a:spLocks noGrp="1"/>
          </p:cNvSpPr>
          <p:nvPr>
            <p:ph idx="1"/>
          </p:nvPr>
        </p:nvSpPr>
        <p:spPr/>
        <p:txBody>
          <a:bodyPr/>
          <a:lstStyle/>
          <a:p>
            <a:r>
              <a:rPr lang="en-GB" dirty="0"/>
              <a:t>we can set a limitation on the pods so that they only run on particular nodes (for example larger nodes with more compute power or resources)</a:t>
            </a:r>
          </a:p>
          <a:p>
            <a:endParaRPr lang="en-GB" dirty="0"/>
          </a:p>
          <a:p>
            <a:r>
              <a:rPr lang="en-GB" dirty="0"/>
              <a:t>Node selector is simple and easy way of doing this</a:t>
            </a:r>
          </a:p>
          <a:p>
            <a:endParaRPr lang="en-GB" dirty="0"/>
          </a:p>
          <a:p>
            <a:r>
              <a:rPr lang="en-GB" dirty="0"/>
              <a:t>To label a node: </a:t>
            </a:r>
            <a:r>
              <a:rPr lang="en-GB" dirty="0" err="1"/>
              <a:t>kubectl</a:t>
            </a:r>
            <a:r>
              <a:rPr lang="en-GB" dirty="0"/>
              <a:t> label nodes node01 size=Large</a:t>
            </a:r>
          </a:p>
        </p:txBody>
      </p:sp>
    </p:spTree>
    <p:extLst>
      <p:ext uri="{BB962C8B-B14F-4D97-AF65-F5344CB8AC3E}">
        <p14:creationId xmlns:p14="http://schemas.microsoft.com/office/powerpoint/2010/main" val="1607123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C79C-D6A6-5B65-2F0B-0940F85E49F2}"/>
              </a:ext>
            </a:extLst>
          </p:cNvPr>
          <p:cNvSpPr>
            <a:spLocks noGrp="1"/>
          </p:cNvSpPr>
          <p:nvPr>
            <p:ph type="title"/>
          </p:nvPr>
        </p:nvSpPr>
        <p:spPr/>
        <p:txBody>
          <a:bodyPr/>
          <a:lstStyle/>
          <a:p>
            <a:r>
              <a:rPr lang="en-GB" dirty="0"/>
              <a:t>Node Affinity</a:t>
            </a:r>
          </a:p>
        </p:txBody>
      </p:sp>
      <p:sp>
        <p:nvSpPr>
          <p:cNvPr id="3" name="Content Placeholder 2">
            <a:extLst>
              <a:ext uri="{FF2B5EF4-FFF2-40B4-BE49-F238E27FC236}">
                <a16:creationId xmlns:a16="http://schemas.microsoft.com/office/drawing/2014/main" id="{47A89F50-F99F-5511-B4E6-38035343B14E}"/>
              </a:ext>
            </a:extLst>
          </p:cNvPr>
          <p:cNvSpPr>
            <a:spLocks noGrp="1"/>
          </p:cNvSpPr>
          <p:nvPr>
            <p:ph idx="1"/>
          </p:nvPr>
        </p:nvSpPr>
        <p:spPr/>
        <p:txBody>
          <a:bodyPr/>
          <a:lstStyle/>
          <a:p>
            <a:r>
              <a:rPr lang="en-GB" dirty="0"/>
              <a:t>We cannot provide advanced expressions like "or" or "not" with node selectors.</a:t>
            </a:r>
          </a:p>
          <a:p>
            <a:r>
              <a:rPr lang="en-GB" dirty="0"/>
              <a:t>The node affinity feature provides us with advanced capabilities to limit pod placement on specific nodes</a:t>
            </a:r>
          </a:p>
          <a:p>
            <a:r>
              <a:rPr lang="en-GB" dirty="0"/>
              <a:t>There are currently two types of node affinity available</a:t>
            </a:r>
          </a:p>
          <a:p>
            <a:pPr lvl="1"/>
            <a:r>
              <a:rPr lang="en-GB" dirty="0" err="1"/>
              <a:t>requiredDuringSchedulingIgnoredDuringExecution</a:t>
            </a:r>
            <a:endParaRPr lang="en-GB" dirty="0"/>
          </a:p>
          <a:p>
            <a:pPr lvl="1"/>
            <a:r>
              <a:rPr lang="en-GB" dirty="0" err="1"/>
              <a:t>preferredDuringSchedulingIgnoredDuringExecution</a:t>
            </a:r>
            <a:endParaRPr lang="en-GB" dirty="0"/>
          </a:p>
          <a:p>
            <a:pPr lvl="1"/>
            <a:r>
              <a:rPr lang="en-GB" dirty="0"/>
              <a:t>For required type if a matching node is not found, pod is not scheduled</a:t>
            </a:r>
          </a:p>
          <a:p>
            <a:pPr lvl="1"/>
            <a:r>
              <a:rPr lang="en-GB" dirty="0"/>
              <a:t>For preferred type if a matching node is not found, pod is scheduled on any node </a:t>
            </a:r>
            <a:r>
              <a:rPr lang="en-GB" dirty="0" err="1"/>
              <a:t>availabel</a:t>
            </a:r>
            <a:endParaRPr lang="en-GB" dirty="0"/>
          </a:p>
        </p:txBody>
      </p:sp>
    </p:spTree>
    <p:extLst>
      <p:ext uri="{BB962C8B-B14F-4D97-AF65-F5344CB8AC3E}">
        <p14:creationId xmlns:p14="http://schemas.microsoft.com/office/powerpoint/2010/main" val="3840338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500-BB00-6A88-35FD-0F1A04A660C1}"/>
              </a:ext>
            </a:extLst>
          </p:cNvPr>
          <p:cNvSpPr>
            <a:spLocks noGrp="1"/>
          </p:cNvSpPr>
          <p:nvPr>
            <p:ph type="title"/>
          </p:nvPr>
        </p:nvSpPr>
        <p:spPr/>
        <p:txBody>
          <a:bodyPr/>
          <a:lstStyle/>
          <a:p>
            <a:r>
              <a:rPr lang="en-GB" dirty="0"/>
              <a:t>Resource Requirements and Limits</a:t>
            </a:r>
          </a:p>
        </p:txBody>
      </p:sp>
      <p:sp>
        <p:nvSpPr>
          <p:cNvPr id="3" name="Content Placeholder 2">
            <a:extLst>
              <a:ext uri="{FF2B5EF4-FFF2-40B4-BE49-F238E27FC236}">
                <a16:creationId xmlns:a16="http://schemas.microsoft.com/office/drawing/2014/main" id="{23C34DFD-B757-1F45-B24F-BCEEBFC37FA4}"/>
              </a:ext>
            </a:extLst>
          </p:cNvPr>
          <p:cNvSpPr>
            <a:spLocks noGrp="1"/>
          </p:cNvSpPr>
          <p:nvPr>
            <p:ph idx="1"/>
          </p:nvPr>
        </p:nvSpPr>
        <p:spPr/>
        <p:txBody>
          <a:bodyPr/>
          <a:lstStyle/>
          <a:p>
            <a:r>
              <a:rPr lang="en-GB" dirty="0"/>
              <a:t>you can specify the amount of CPU and memory required for a pod when creating one, and this is known as the resource request for a container</a:t>
            </a:r>
          </a:p>
          <a:p>
            <a:r>
              <a:rPr lang="en-GB" dirty="0"/>
              <a:t>By default, a container has no limit to the resources it can consume on a node. However, you can set a limit for the resource usage on these pods</a:t>
            </a:r>
          </a:p>
          <a:p>
            <a:r>
              <a:rPr lang="en-GB" dirty="0"/>
              <a:t>A container cannot use more CPU resources than its limit. However, this is not the case with memory. A container can use more memory resources than its limit</a:t>
            </a:r>
          </a:p>
        </p:txBody>
      </p:sp>
    </p:spTree>
    <p:extLst>
      <p:ext uri="{BB962C8B-B14F-4D97-AF65-F5344CB8AC3E}">
        <p14:creationId xmlns:p14="http://schemas.microsoft.com/office/powerpoint/2010/main" val="1864526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760B-A128-7F9B-38B3-B9F53DB8DEA5}"/>
              </a:ext>
            </a:extLst>
          </p:cNvPr>
          <p:cNvSpPr>
            <a:spLocks noGrp="1"/>
          </p:cNvSpPr>
          <p:nvPr>
            <p:ph type="title"/>
          </p:nvPr>
        </p:nvSpPr>
        <p:spPr/>
        <p:txBody>
          <a:bodyPr/>
          <a:lstStyle/>
          <a:p>
            <a:r>
              <a:rPr lang="en-GB" dirty="0"/>
              <a:t>Resource Requirements and Limits</a:t>
            </a:r>
          </a:p>
        </p:txBody>
      </p:sp>
      <p:sp>
        <p:nvSpPr>
          <p:cNvPr id="3" name="Content Placeholder 2">
            <a:extLst>
              <a:ext uri="{FF2B5EF4-FFF2-40B4-BE49-F238E27FC236}">
                <a16:creationId xmlns:a16="http://schemas.microsoft.com/office/drawing/2014/main" id="{B3E715E3-43A0-E9E8-931A-2FEEF9363378}"/>
              </a:ext>
            </a:extLst>
          </p:cNvPr>
          <p:cNvSpPr>
            <a:spLocks noGrp="1"/>
          </p:cNvSpPr>
          <p:nvPr>
            <p:ph idx="1"/>
          </p:nvPr>
        </p:nvSpPr>
        <p:spPr/>
        <p:txBody>
          <a:bodyPr>
            <a:normAutofit lnSpcReduction="10000"/>
          </a:bodyPr>
          <a:lstStyle/>
          <a:p>
            <a:r>
              <a:rPr lang="en-GB" dirty="0"/>
              <a:t>Kubernetes does not have default resource requests or limits configured for every pod in cluster</a:t>
            </a:r>
          </a:p>
          <a:p>
            <a:r>
              <a:rPr lang="en-GB" dirty="0"/>
              <a:t>we can ensure that every pod created has some default set</a:t>
            </a:r>
          </a:p>
          <a:p>
            <a:r>
              <a:rPr lang="en-GB" dirty="0"/>
              <a:t>This is possible with limit ranges. </a:t>
            </a:r>
            <a:r>
              <a:rPr lang="en-GB" dirty="0" err="1"/>
              <a:t>LimitRange</a:t>
            </a:r>
            <a:r>
              <a:rPr lang="en-GB" dirty="0"/>
              <a:t> is applicable at the namespace level</a:t>
            </a:r>
          </a:p>
          <a:p>
            <a:r>
              <a:rPr lang="en-GB" dirty="0"/>
              <a:t>If you create or change a limit range, it does not affect existing pods. It'll only affect newer pods that are created</a:t>
            </a:r>
          </a:p>
          <a:p>
            <a:r>
              <a:rPr lang="en-GB" dirty="0"/>
              <a:t>If we had to say that all the pods together shouldn't consume more than this much of CPU or memory then we could create quotas at a namespace level</a:t>
            </a:r>
          </a:p>
        </p:txBody>
      </p:sp>
    </p:spTree>
    <p:extLst>
      <p:ext uri="{BB962C8B-B14F-4D97-AF65-F5344CB8AC3E}">
        <p14:creationId xmlns:p14="http://schemas.microsoft.com/office/powerpoint/2010/main" val="457528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9F8D-0A89-D188-BCCD-A6DCDC567909}"/>
              </a:ext>
            </a:extLst>
          </p:cNvPr>
          <p:cNvSpPr>
            <a:spLocks noGrp="1"/>
          </p:cNvSpPr>
          <p:nvPr>
            <p:ph type="title"/>
          </p:nvPr>
        </p:nvSpPr>
        <p:spPr/>
        <p:txBody>
          <a:bodyPr/>
          <a:lstStyle/>
          <a:p>
            <a:r>
              <a:rPr lang="en-GB" dirty="0" err="1"/>
              <a:t>DaemonSets</a:t>
            </a:r>
            <a:endParaRPr lang="en-GB" dirty="0"/>
          </a:p>
        </p:txBody>
      </p:sp>
      <p:sp>
        <p:nvSpPr>
          <p:cNvPr id="3" name="Content Placeholder 2">
            <a:extLst>
              <a:ext uri="{FF2B5EF4-FFF2-40B4-BE49-F238E27FC236}">
                <a16:creationId xmlns:a16="http://schemas.microsoft.com/office/drawing/2014/main" id="{FDD77301-22FE-D519-8A95-1F19CD3C81A3}"/>
              </a:ext>
            </a:extLst>
          </p:cNvPr>
          <p:cNvSpPr>
            <a:spLocks noGrp="1"/>
          </p:cNvSpPr>
          <p:nvPr>
            <p:ph idx="1"/>
          </p:nvPr>
        </p:nvSpPr>
        <p:spPr/>
        <p:txBody>
          <a:bodyPr/>
          <a:lstStyle/>
          <a:p>
            <a:r>
              <a:rPr lang="en-GB" dirty="0" err="1"/>
              <a:t>DaemonSets</a:t>
            </a:r>
            <a:r>
              <a:rPr lang="en-GB" dirty="0"/>
              <a:t> are like </a:t>
            </a:r>
            <a:r>
              <a:rPr lang="en-GB" dirty="0" err="1"/>
              <a:t>ReplicaSets</a:t>
            </a:r>
            <a:r>
              <a:rPr lang="en-GB" dirty="0"/>
              <a:t>, as in it helps you deploy multiple instances of pods. But it runs one copy of your pod on each node in your cluster</a:t>
            </a:r>
          </a:p>
          <a:p>
            <a:r>
              <a:rPr lang="en-GB" dirty="0"/>
              <a:t>Say you would like to deploy a monitoring agent or log collector on each of your nodes in the </a:t>
            </a:r>
            <a:r>
              <a:rPr lang="en-GB" dirty="0" err="1"/>
              <a:t>cluster,so</a:t>
            </a:r>
            <a:r>
              <a:rPr lang="en-GB" dirty="0"/>
              <a:t> you can monitor your cluster better</a:t>
            </a:r>
          </a:p>
          <a:p>
            <a:r>
              <a:rPr lang="en-GB" dirty="0"/>
              <a:t>The </a:t>
            </a:r>
            <a:r>
              <a:rPr lang="en-GB" dirty="0" err="1"/>
              <a:t>kube</a:t>
            </a:r>
            <a:r>
              <a:rPr lang="en-GB" dirty="0"/>
              <a:t>-proxy component can be deployed as a </a:t>
            </a:r>
            <a:r>
              <a:rPr lang="en-GB" dirty="0" err="1"/>
              <a:t>DaemonSet</a:t>
            </a:r>
            <a:r>
              <a:rPr lang="en-GB" dirty="0"/>
              <a:t> in the cluster</a:t>
            </a:r>
          </a:p>
        </p:txBody>
      </p:sp>
    </p:spTree>
    <p:extLst>
      <p:ext uri="{BB962C8B-B14F-4D97-AF65-F5344CB8AC3E}">
        <p14:creationId xmlns:p14="http://schemas.microsoft.com/office/powerpoint/2010/main" val="4012752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AFB8-08A7-A441-0347-8E93D8278537}"/>
              </a:ext>
            </a:extLst>
          </p:cNvPr>
          <p:cNvSpPr>
            <a:spLocks noGrp="1"/>
          </p:cNvSpPr>
          <p:nvPr>
            <p:ph type="title"/>
          </p:nvPr>
        </p:nvSpPr>
        <p:spPr/>
        <p:txBody>
          <a:bodyPr/>
          <a:lstStyle/>
          <a:p>
            <a:r>
              <a:rPr lang="en-GB" dirty="0"/>
              <a:t>Static PODs</a:t>
            </a:r>
          </a:p>
        </p:txBody>
      </p:sp>
      <p:sp>
        <p:nvSpPr>
          <p:cNvPr id="3" name="Content Placeholder 2">
            <a:extLst>
              <a:ext uri="{FF2B5EF4-FFF2-40B4-BE49-F238E27FC236}">
                <a16:creationId xmlns:a16="http://schemas.microsoft.com/office/drawing/2014/main" id="{5A0CF0C3-A12D-D56F-2225-3EFEA9913200}"/>
              </a:ext>
            </a:extLst>
          </p:cNvPr>
          <p:cNvSpPr>
            <a:spLocks noGrp="1"/>
          </p:cNvSpPr>
          <p:nvPr>
            <p:ph idx="1"/>
          </p:nvPr>
        </p:nvSpPr>
        <p:spPr/>
        <p:txBody>
          <a:bodyPr/>
          <a:lstStyle/>
          <a:p>
            <a:r>
              <a:rPr lang="en-GB" dirty="0"/>
              <a:t>Static Pods are created by the </a:t>
            </a:r>
            <a:r>
              <a:rPr lang="en-GB" dirty="0" err="1"/>
              <a:t>kubelet</a:t>
            </a:r>
            <a:r>
              <a:rPr lang="en-GB" dirty="0"/>
              <a:t> on its own without the intervention from the API server or rest of the Kubernetes cluster components are known as static Pods</a:t>
            </a:r>
          </a:p>
          <a:p>
            <a:r>
              <a:rPr lang="en-GB" dirty="0"/>
              <a:t>You can only create Pods this way. You cannot create replica sets or deployments or services</a:t>
            </a:r>
          </a:p>
          <a:p>
            <a:r>
              <a:rPr lang="en-GB" dirty="0"/>
              <a:t>You can configure the </a:t>
            </a:r>
            <a:r>
              <a:rPr lang="en-GB" dirty="0" err="1"/>
              <a:t>kubelet</a:t>
            </a:r>
            <a:r>
              <a:rPr lang="en-GB" dirty="0"/>
              <a:t> to read the Pod definition files from a directory on the server designated to store information about Pod</a:t>
            </a:r>
          </a:p>
        </p:txBody>
      </p:sp>
    </p:spTree>
    <p:extLst>
      <p:ext uri="{BB962C8B-B14F-4D97-AF65-F5344CB8AC3E}">
        <p14:creationId xmlns:p14="http://schemas.microsoft.com/office/powerpoint/2010/main" val="3515831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AFB8-08A7-A441-0347-8E93D8278537}"/>
              </a:ext>
            </a:extLst>
          </p:cNvPr>
          <p:cNvSpPr>
            <a:spLocks noGrp="1"/>
          </p:cNvSpPr>
          <p:nvPr>
            <p:ph type="title"/>
          </p:nvPr>
        </p:nvSpPr>
        <p:spPr/>
        <p:txBody>
          <a:bodyPr/>
          <a:lstStyle/>
          <a:p>
            <a:r>
              <a:rPr lang="en-GB" dirty="0"/>
              <a:t>Static PODs</a:t>
            </a:r>
          </a:p>
        </p:txBody>
      </p:sp>
      <p:sp>
        <p:nvSpPr>
          <p:cNvPr id="3" name="Content Placeholder 2">
            <a:extLst>
              <a:ext uri="{FF2B5EF4-FFF2-40B4-BE49-F238E27FC236}">
                <a16:creationId xmlns:a16="http://schemas.microsoft.com/office/drawing/2014/main" id="{5A0CF0C3-A12D-D56F-2225-3EFEA9913200}"/>
              </a:ext>
            </a:extLst>
          </p:cNvPr>
          <p:cNvSpPr>
            <a:spLocks noGrp="1"/>
          </p:cNvSpPr>
          <p:nvPr>
            <p:ph idx="1"/>
          </p:nvPr>
        </p:nvSpPr>
        <p:spPr/>
        <p:txBody>
          <a:bodyPr/>
          <a:lstStyle/>
          <a:p>
            <a:r>
              <a:rPr lang="en-GB" dirty="0"/>
              <a:t>When the </a:t>
            </a:r>
            <a:r>
              <a:rPr lang="en-GB" dirty="0" err="1"/>
              <a:t>kubelet</a:t>
            </a:r>
            <a:r>
              <a:rPr lang="en-GB" dirty="0"/>
              <a:t> creates a static Pod, if it is a part of a cluster, it also creates a mirror object in the </a:t>
            </a:r>
            <a:r>
              <a:rPr lang="en-GB" dirty="0" err="1"/>
              <a:t>kube-apiserver</a:t>
            </a:r>
            <a:endParaRPr lang="en-GB" dirty="0"/>
          </a:p>
          <a:p>
            <a:r>
              <a:rPr lang="en-GB" dirty="0" err="1"/>
              <a:t>Kube-apiserver</a:t>
            </a:r>
            <a:r>
              <a:rPr lang="en-GB" dirty="0"/>
              <a:t> can view details about the </a:t>
            </a:r>
            <a:r>
              <a:rPr lang="en-GB" dirty="0" err="1"/>
              <a:t>Pod,but</a:t>
            </a:r>
            <a:r>
              <a:rPr lang="en-GB" dirty="0"/>
              <a:t> you cannot edit or delete it like the usual Pods</a:t>
            </a:r>
          </a:p>
          <a:p>
            <a:r>
              <a:rPr lang="en-GB" dirty="0"/>
              <a:t>Since static Pods are not dependent on the Kubernetes control plane, you can use static Pods to deploy the control plane components itself as Pods on a Node</a:t>
            </a:r>
          </a:p>
          <a:p>
            <a:r>
              <a:rPr lang="en-GB" dirty="0"/>
              <a:t>That's how the </a:t>
            </a:r>
            <a:r>
              <a:rPr lang="en-GB" dirty="0" err="1"/>
              <a:t>kube</a:t>
            </a:r>
            <a:r>
              <a:rPr lang="en-GB" dirty="0"/>
              <a:t> admin tool sets up a Kubernetes cluster</a:t>
            </a:r>
          </a:p>
        </p:txBody>
      </p:sp>
    </p:spTree>
    <p:extLst>
      <p:ext uri="{BB962C8B-B14F-4D97-AF65-F5344CB8AC3E}">
        <p14:creationId xmlns:p14="http://schemas.microsoft.com/office/powerpoint/2010/main" val="481158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74BF-A21E-8CB3-8E86-15B9197ACD62}"/>
              </a:ext>
            </a:extLst>
          </p:cNvPr>
          <p:cNvSpPr>
            <a:spLocks noGrp="1"/>
          </p:cNvSpPr>
          <p:nvPr>
            <p:ph type="title"/>
          </p:nvPr>
        </p:nvSpPr>
        <p:spPr/>
        <p:txBody>
          <a:bodyPr/>
          <a:lstStyle/>
          <a:p>
            <a:r>
              <a:rPr lang="en-GB" dirty="0"/>
              <a:t>Logging and Monitoring</a:t>
            </a:r>
          </a:p>
        </p:txBody>
      </p:sp>
      <p:sp>
        <p:nvSpPr>
          <p:cNvPr id="3" name="Content Placeholder 2">
            <a:extLst>
              <a:ext uri="{FF2B5EF4-FFF2-40B4-BE49-F238E27FC236}">
                <a16:creationId xmlns:a16="http://schemas.microsoft.com/office/drawing/2014/main" id="{F48BF17B-891D-D402-EE05-31BDA3675145}"/>
              </a:ext>
            </a:extLst>
          </p:cNvPr>
          <p:cNvSpPr>
            <a:spLocks noGrp="1"/>
          </p:cNvSpPr>
          <p:nvPr>
            <p:ph idx="1"/>
          </p:nvPr>
        </p:nvSpPr>
        <p:spPr/>
        <p:txBody>
          <a:bodyPr/>
          <a:lstStyle/>
          <a:p>
            <a:r>
              <a:rPr lang="en-GB" dirty="0" err="1"/>
              <a:t>kubectl</a:t>
            </a:r>
            <a:r>
              <a:rPr lang="en-GB" dirty="0"/>
              <a:t> top node command  provides the CPU and memory consumption of each of the node.</a:t>
            </a:r>
          </a:p>
          <a:p>
            <a:r>
              <a:rPr lang="en-GB" dirty="0" err="1"/>
              <a:t>kubectl</a:t>
            </a:r>
            <a:r>
              <a:rPr lang="en-GB" dirty="0"/>
              <a:t> top pod  command to view performance metrics of pods in Kubernetes.</a:t>
            </a:r>
          </a:p>
          <a:p>
            <a:r>
              <a:rPr lang="en-GB" dirty="0"/>
              <a:t> Kubernetes does not come with a full-featured built-in monitoring solution. However, there are a number of open-source solutions available today </a:t>
            </a:r>
            <a:r>
              <a:rPr lang="en-GB" dirty="0" err="1"/>
              <a:t>uch</a:t>
            </a:r>
            <a:r>
              <a:rPr lang="en-GB" dirty="0"/>
              <a:t> as Metrics Server, Prometheus, the Elastic Stack, and proprietary solutions like Datadog and Dynatrace</a:t>
            </a:r>
          </a:p>
          <a:p>
            <a:r>
              <a:rPr lang="en-GB" dirty="0" err="1"/>
              <a:t>kubectl</a:t>
            </a:r>
            <a:r>
              <a:rPr lang="en-GB" dirty="0"/>
              <a:t> logs -f pod-name [container-name]</a:t>
            </a:r>
          </a:p>
        </p:txBody>
      </p:sp>
    </p:spTree>
    <p:extLst>
      <p:ext uri="{BB962C8B-B14F-4D97-AF65-F5344CB8AC3E}">
        <p14:creationId xmlns:p14="http://schemas.microsoft.com/office/powerpoint/2010/main" val="3229104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78DC-96EE-E5E8-143D-4C7549D83E6C}"/>
              </a:ext>
            </a:extLst>
          </p:cNvPr>
          <p:cNvSpPr>
            <a:spLocks noGrp="1"/>
          </p:cNvSpPr>
          <p:nvPr>
            <p:ph type="title"/>
          </p:nvPr>
        </p:nvSpPr>
        <p:spPr/>
        <p:txBody>
          <a:bodyPr/>
          <a:lstStyle/>
          <a:p>
            <a:r>
              <a:rPr lang="en-GB" dirty="0"/>
              <a:t>Rolling updates and Rollbacks</a:t>
            </a:r>
          </a:p>
        </p:txBody>
      </p:sp>
      <p:sp>
        <p:nvSpPr>
          <p:cNvPr id="3" name="Content Placeholder 2">
            <a:extLst>
              <a:ext uri="{FF2B5EF4-FFF2-40B4-BE49-F238E27FC236}">
                <a16:creationId xmlns:a16="http://schemas.microsoft.com/office/drawing/2014/main" id="{F4F73B11-0377-E7FA-A48E-E949F8EE2FF1}"/>
              </a:ext>
            </a:extLst>
          </p:cNvPr>
          <p:cNvSpPr>
            <a:spLocks noGrp="1"/>
          </p:cNvSpPr>
          <p:nvPr>
            <p:ph idx="1"/>
          </p:nvPr>
        </p:nvSpPr>
        <p:spPr/>
        <p:txBody>
          <a:bodyPr>
            <a:normAutofit/>
          </a:bodyPr>
          <a:lstStyle/>
          <a:p>
            <a:r>
              <a:rPr lang="en-GB" dirty="0"/>
              <a:t>When you first create a deployment, it triggers a rollout. A new rollout creates a new deployment revision. In the future  when the application is </a:t>
            </a:r>
            <a:r>
              <a:rPr lang="en-GB" dirty="0" err="1"/>
              <a:t>upgraded,a</a:t>
            </a:r>
            <a:r>
              <a:rPr lang="en-GB" dirty="0"/>
              <a:t> new rollout is triggered, and a new deployment revision is created.</a:t>
            </a:r>
          </a:p>
          <a:p>
            <a:r>
              <a:rPr lang="en-GB" dirty="0"/>
              <a:t>There are two types of deployment strategies, first is the recreate strategy, destroy all of these and then create newer versions of application instances</a:t>
            </a:r>
          </a:p>
          <a:p>
            <a:r>
              <a:rPr lang="en-GB" dirty="0"/>
              <a:t>Other one is Rolling update, the default deployment strategy. In this strategy k8s take down the older version and bring up a newer version one by </a:t>
            </a:r>
            <a:r>
              <a:rPr lang="en-GB" dirty="0" err="1"/>
              <a:t>one.This</a:t>
            </a:r>
            <a:r>
              <a:rPr lang="en-GB" dirty="0"/>
              <a:t> way, the application never goes down</a:t>
            </a:r>
          </a:p>
        </p:txBody>
      </p:sp>
    </p:spTree>
    <p:extLst>
      <p:ext uri="{BB962C8B-B14F-4D97-AF65-F5344CB8AC3E}">
        <p14:creationId xmlns:p14="http://schemas.microsoft.com/office/powerpoint/2010/main" val="3363965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78DC-96EE-E5E8-143D-4C7549D83E6C}"/>
              </a:ext>
            </a:extLst>
          </p:cNvPr>
          <p:cNvSpPr>
            <a:spLocks noGrp="1"/>
          </p:cNvSpPr>
          <p:nvPr>
            <p:ph type="title"/>
          </p:nvPr>
        </p:nvSpPr>
        <p:spPr/>
        <p:txBody>
          <a:bodyPr/>
          <a:lstStyle/>
          <a:p>
            <a:r>
              <a:rPr lang="en-GB" dirty="0"/>
              <a:t>Rolling updates and Rollbacks</a:t>
            </a:r>
          </a:p>
        </p:txBody>
      </p:sp>
      <p:sp>
        <p:nvSpPr>
          <p:cNvPr id="3" name="Content Placeholder 2">
            <a:extLst>
              <a:ext uri="{FF2B5EF4-FFF2-40B4-BE49-F238E27FC236}">
                <a16:creationId xmlns:a16="http://schemas.microsoft.com/office/drawing/2014/main" id="{F4F73B11-0377-E7FA-A48E-E949F8EE2FF1}"/>
              </a:ext>
            </a:extLst>
          </p:cNvPr>
          <p:cNvSpPr>
            <a:spLocks noGrp="1"/>
          </p:cNvSpPr>
          <p:nvPr>
            <p:ph idx="1"/>
          </p:nvPr>
        </p:nvSpPr>
        <p:spPr/>
        <p:txBody>
          <a:bodyPr>
            <a:normAutofit/>
          </a:bodyPr>
          <a:lstStyle/>
          <a:p>
            <a:r>
              <a:rPr lang="en-GB" dirty="0"/>
              <a:t>Rolling update strategies can also be seen when you view the deployments in detail. Run the </a:t>
            </a:r>
            <a:r>
              <a:rPr lang="en-GB" dirty="0" err="1"/>
              <a:t>kubectl</a:t>
            </a:r>
            <a:r>
              <a:rPr lang="en-GB" dirty="0"/>
              <a:t> describe deployment command to see the detailed information regarding the deployments</a:t>
            </a:r>
          </a:p>
          <a:p>
            <a:r>
              <a:rPr lang="en-GB" dirty="0"/>
              <a:t>Under the hood. When a new deployment is created, say, to deploy five </a:t>
            </a:r>
            <a:r>
              <a:rPr lang="en-GB" dirty="0" err="1"/>
              <a:t>replicas,it</a:t>
            </a:r>
            <a:r>
              <a:rPr lang="en-GB" dirty="0"/>
              <a:t> first creates a replica set automatically, which in turn creates the number of pods required to meet the number of replicas</a:t>
            </a:r>
          </a:p>
        </p:txBody>
      </p:sp>
    </p:spTree>
    <p:extLst>
      <p:ext uri="{BB962C8B-B14F-4D97-AF65-F5344CB8AC3E}">
        <p14:creationId xmlns:p14="http://schemas.microsoft.com/office/powerpoint/2010/main" val="424248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99A3-07D5-E4AE-EA8D-090DF08E8DC0}"/>
              </a:ext>
            </a:extLst>
          </p:cNvPr>
          <p:cNvSpPr>
            <a:spLocks noGrp="1"/>
          </p:cNvSpPr>
          <p:nvPr>
            <p:ph type="title"/>
          </p:nvPr>
        </p:nvSpPr>
        <p:spPr/>
        <p:txBody>
          <a:bodyPr/>
          <a:lstStyle/>
          <a:p>
            <a:r>
              <a:rPr lang="en-GB" dirty="0" err="1"/>
              <a:t>Kube</a:t>
            </a:r>
            <a:r>
              <a:rPr lang="en-GB" dirty="0"/>
              <a:t>-API server</a:t>
            </a:r>
          </a:p>
        </p:txBody>
      </p:sp>
      <p:pic>
        <p:nvPicPr>
          <p:cNvPr id="5" name="Content Placeholder 4">
            <a:extLst>
              <a:ext uri="{FF2B5EF4-FFF2-40B4-BE49-F238E27FC236}">
                <a16:creationId xmlns:a16="http://schemas.microsoft.com/office/drawing/2014/main" id="{DD775C9A-D538-AEA0-D50C-D02A643C80B4}"/>
              </a:ext>
            </a:extLst>
          </p:cNvPr>
          <p:cNvPicPr>
            <a:picLocks noGrp="1" noChangeAspect="1"/>
          </p:cNvPicPr>
          <p:nvPr>
            <p:ph idx="1"/>
          </p:nvPr>
        </p:nvPicPr>
        <p:blipFill>
          <a:blip r:embed="rId2"/>
          <a:stretch>
            <a:fillRect/>
          </a:stretch>
        </p:blipFill>
        <p:spPr>
          <a:xfrm>
            <a:off x="838200" y="1393414"/>
            <a:ext cx="6637595" cy="4221846"/>
          </a:xfrm>
        </p:spPr>
      </p:pic>
    </p:spTree>
    <p:extLst>
      <p:ext uri="{BB962C8B-B14F-4D97-AF65-F5344CB8AC3E}">
        <p14:creationId xmlns:p14="http://schemas.microsoft.com/office/powerpoint/2010/main" val="4074755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0A14-8D62-FEDD-E15C-08B2AE52A526}"/>
              </a:ext>
            </a:extLst>
          </p:cNvPr>
          <p:cNvSpPr>
            <a:spLocks noGrp="1"/>
          </p:cNvSpPr>
          <p:nvPr>
            <p:ph type="title"/>
          </p:nvPr>
        </p:nvSpPr>
        <p:spPr/>
        <p:txBody>
          <a:bodyPr/>
          <a:lstStyle/>
          <a:p>
            <a:r>
              <a:rPr lang="en-GB" dirty="0"/>
              <a:t>Commands, Arguments, Env Variables</a:t>
            </a:r>
          </a:p>
        </p:txBody>
      </p:sp>
      <p:sp>
        <p:nvSpPr>
          <p:cNvPr id="3" name="Content Placeholder 2">
            <a:extLst>
              <a:ext uri="{FF2B5EF4-FFF2-40B4-BE49-F238E27FC236}">
                <a16:creationId xmlns:a16="http://schemas.microsoft.com/office/drawing/2014/main" id="{7A7FB59A-F683-81F3-653A-0C8DD8DC133E}"/>
              </a:ext>
            </a:extLst>
          </p:cNvPr>
          <p:cNvSpPr>
            <a:spLocks noGrp="1"/>
          </p:cNvSpPr>
          <p:nvPr>
            <p:ph idx="1"/>
          </p:nvPr>
        </p:nvSpPr>
        <p:spPr/>
        <p:txBody>
          <a:bodyPr/>
          <a:lstStyle/>
          <a:p>
            <a:r>
              <a:rPr lang="en-GB" dirty="0"/>
              <a:t>In POD Definition command field overrides the ENTRYPOINT and </a:t>
            </a:r>
            <a:r>
              <a:rPr lang="en-GB" dirty="0" err="1"/>
              <a:t>args</a:t>
            </a:r>
            <a:r>
              <a:rPr lang="en-GB" dirty="0"/>
              <a:t> field overrides the CMD</a:t>
            </a:r>
          </a:p>
          <a:p>
            <a:r>
              <a:rPr lang="en-GB" dirty="0"/>
              <a:t>To set an environment variable, use the ENV property. ENV is array, so every item under the ENV property is name and value</a:t>
            </a:r>
          </a:p>
          <a:p>
            <a:r>
              <a:rPr lang="en-GB" dirty="0"/>
              <a:t>When a pod is created, inject the config map into the pod so the key value pairs are available as environment variables</a:t>
            </a:r>
          </a:p>
          <a:p>
            <a:r>
              <a:rPr lang="en-GB" dirty="0"/>
              <a:t>Imperative way: </a:t>
            </a:r>
            <a:r>
              <a:rPr lang="en-GB" dirty="0" err="1"/>
              <a:t>kubectl</a:t>
            </a:r>
            <a:r>
              <a:rPr lang="en-GB" dirty="0"/>
              <a:t> create </a:t>
            </a:r>
            <a:r>
              <a:rPr lang="en-GB" dirty="0" err="1"/>
              <a:t>configmap</a:t>
            </a:r>
            <a:r>
              <a:rPr lang="en-GB" dirty="0"/>
              <a:t> </a:t>
            </a:r>
            <a:r>
              <a:rPr lang="en-GB" dirty="0" err="1"/>
              <a:t>appp</a:t>
            </a:r>
            <a:r>
              <a:rPr lang="en-GB" dirty="0"/>
              <a:t>-config --from-literal=APP_COLOR=blue \ --from-literal=APP_MOD=prod</a:t>
            </a:r>
          </a:p>
          <a:p>
            <a:endParaRPr lang="en-GB" dirty="0"/>
          </a:p>
        </p:txBody>
      </p:sp>
    </p:spTree>
    <p:extLst>
      <p:ext uri="{BB962C8B-B14F-4D97-AF65-F5344CB8AC3E}">
        <p14:creationId xmlns:p14="http://schemas.microsoft.com/office/powerpoint/2010/main" val="4163395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A141-F918-308C-4FA2-6D8AF63CC0AC}"/>
              </a:ext>
            </a:extLst>
          </p:cNvPr>
          <p:cNvSpPr>
            <a:spLocks noGrp="1"/>
          </p:cNvSpPr>
          <p:nvPr>
            <p:ph type="title"/>
          </p:nvPr>
        </p:nvSpPr>
        <p:spPr/>
        <p:txBody>
          <a:bodyPr/>
          <a:lstStyle/>
          <a:p>
            <a:r>
              <a:rPr lang="en-GB" dirty="0"/>
              <a:t>Configuring </a:t>
            </a:r>
            <a:r>
              <a:rPr lang="en-GB" dirty="0" err="1"/>
              <a:t>ConfigMaps</a:t>
            </a:r>
            <a:endParaRPr lang="en-GB" dirty="0"/>
          </a:p>
        </p:txBody>
      </p:sp>
      <p:sp>
        <p:nvSpPr>
          <p:cNvPr id="3" name="Content Placeholder 2">
            <a:extLst>
              <a:ext uri="{FF2B5EF4-FFF2-40B4-BE49-F238E27FC236}">
                <a16:creationId xmlns:a16="http://schemas.microsoft.com/office/drawing/2014/main" id="{F2E5B911-18E9-3A22-DE9A-E70ADEFC8CEE}"/>
              </a:ext>
            </a:extLst>
          </p:cNvPr>
          <p:cNvSpPr>
            <a:spLocks noGrp="1"/>
          </p:cNvSpPr>
          <p:nvPr>
            <p:ph idx="1"/>
          </p:nvPr>
        </p:nvSpPr>
        <p:spPr/>
        <p:txBody>
          <a:bodyPr/>
          <a:lstStyle/>
          <a:p>
            <a:r>
              <a:rPr lang="en-GB" dirty="0"/>
              <a:t>We can take variable information out of the pod definition file and manage it centrally using configuration maps</a:t>
            </a:r>
          </a:p>
          <a:p>
            <a:r>
              <a:rPr lang="en-GB" dirty="0"/>
              <a:t>Config maps are used to pass configuration data in the form of key value pairs in Kubernetes</a:t>
            </a:r>
          </a:p>
          <a:p>
            <a:r>
              <a:rPr lang="en-GB" dirty="0"/>
              <a:t>When a pod is created, inject the config map into the pod so the key value pairs are available as environment variables</a:t>
            </a:r>
          </a:p>
        </p:txBody>
      </p:sp>
    </p:spTree>
    <p:extLst>
      <p:ext uri="{BB962C8B-B14F-4D97-AF65-F5344CB8AC3E}">
        <p14:creationId xmlns:p14="http://schemas.microsoft.com/office/powerpoint/2010/main" val="2831797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0371-466C-0458-9743-570B923B9DDB}"/>
              </a:ext>
            </a:extLst>
          </p:cNvPr>
          <p:cNvSpPr>
            <a:spLocks noGrp="1"/>
          </p:cNvSpPr>
          <p:nvPr>
            <p:ph type="title"/>
          </p:nvPr>
        </p:nvSpPr>
        <p:spPr/>
        <p:txBody>
          <a:bodyPr/>
          <a:lstStyle/>
          <a:p>
            <a:r>
              <a:rPr lang="en-GB" dirty="0"/>
              <a:t>Configuring secrets in application</a:t>
            </a:r>
          </a:p>
        </p:txBody>
      </p:sp>
      <p:sp>
        <p:nvSpPr>
          <p:cNvPr id="3" name="Content Placeholder 2">
            <a:extLst>
              <a:ext uri="{FF2B5EF4-FFF2-40B4-BE49-F238E27FC236}">
                <a16:creationId xmlns:a16="http://schemas.microsoft.com/office/drawing/2014/main" id="{385DACB3-4775-FAB9-DEE7-860EC34D64B2}"/>
              </a:ext>
            </a:extLst>
          </p:cNvPr>
          <p:cNvSpPr>
            <a:spLocks noGrp="1"/>
          </p:cNvSpPr>
          <p:nvPr>
            <p:ph idx="1"/>
          </p:nvPr>
        </p:nvSpPr>
        <p:spPr/>
        <p:txBody>
          <a:bodyPr/>
          <a:lstStyle/>
          <a:p>
            <a:r>
              <a:rPr lang="en-GB" dirty="0"/>
              <a:t>Secrets are used to store sensitive information like passwords or keys. They're similar to </a:t>
            </a:r>
            <a:r>
              <a:rPr lang="en-GB" dirty="0" err="1"/>
              <a:t>ConfigMaps</a:t>
            </a:r>
            <a:r>
              <a:rPr lang="en-GB" dirty="0"/>
              <a:t> except that they're stored in an encoded format</a:t>
            </a:r>
          </a:p>
          <a:p>
            <a:r>
              <a:rPr lang="pt-BR" dirty="0"/>
              <a:t>To encode in linux: echo -n "mysql" | base64</a:t>
            </a:r>
          </a:p>
          <a:p>
            <a:r>
              <a:rPr lang="en-GB" dirty="0"/>
              <a:t>Imperative ways to create secrets: </a:t>
            </a:r>
            <a:r>
              <a:rPr lang="en-GB" dirty="0" err="1"/>
              <a:t>kubectl</a:t>
            </a:r>
            <a:r>
              <a:rPr lang="en-GB" dirty="0"/>
              <a:t> create secret generic app-secret --from-literal=DB_HOS=</a:t>
            </a:r>
            <a:r>
              <a:rPr lang="en-GB" dirty="0" err="1"/>
              <a:t>mysql</a:t>
            </a:r>
            <a:endParaRPr lang="en-GB" dirty="0"/>
          </a:p>
          <a:p>
            <a:r>
              <a:rPr lang="en-GB" dirty="0"/>
              <a:t>You can inject secrets in POD same as </a:t>
            </a:r>
            <a:r>
              <a:rPr lang="en-GB" dirty="0" err="1"/>
              <a:t>ConfigMaps</a:t>
            </a:r>
            <a:endParaRPr lang="en-GB" dirty="0"/>
          </a:p>
        </p:txBody>
      </p:sp>
    </p:spTree>
    <p:extLst>
      <p:ext uri="{BB962C8B-B14F-4D97-AF65-F5344CB8AC3E}">
        <p14:creationId xmlns:p14="http://schemas.microsoft.com/office/powerpoint/2010/main" val="3429676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FDF2-FC14-6F75-A4AA-B2D5D7B4C52D}"/>
              </a:ext>
            </a:extLst>
          </p:cNvPr>
          <p:cNvSpPr>
            <a:spLocks noGrp="1"/>
          </p:cNvSpPr>
          <p:nvPr>
            <p:ph type="title"/>
          </p:nvPr>
        </p:nvSpPr>
        <p:spPr/>
        <p:txBody>
          <a:bodyPr/>
          <a:lstStyle/>
          <a:p>
            <a:r>
              <a:rPr lang="en-GB" dirty="0" err="1"/>
              <a:t>Multicontainer</a:t>
            </a:r>
            <a:r>
              <a:rPr lang="en-GB" dirty="0"/>
              <a:t> PODs</a:t>
            </a:r>
          </a:p>
        </p:txBody>
      </p:sp>
      <p:sp>
        <p:nvSpPr>
          <p:cNvPr id="3" name="Content Placeholder 2">
            <a:extLst>
              <a:ext uri="{FF2B5EF4-FFF2-40B4-BE49-F238E27FC236}">
                <a16:creationId xmlns:a16="http://schemas.microsoft.com/office/drawing/2014/main" id="{73756409-F89F-8A72-EFB5-7925D48C2732}"/>
              </a:ext>
            </a:extLst>
          </p:cNvPr>
          <p:cNvSpPr>
            <a:spLocks noGrp="1"/>
          </p:cNvSpPr>
          <p:nvPr>
            <p:ph idx="1"/>
          </p:nvPr>
        </p:nvSpPr>
        <p:spPr/>
        <p:txBody>
          <a:bodyPr/>
          <a:lstStyle/>
          <a:p>
            <a:r>
              <a:rPr lang="en-GB" dirty="0"/>
              <a:t>You have multi container pods that share the same life cycle</a:t>
            </a:r>
          </a:p>
          <a:p>
            <a:r>
              <a:rPr lang="en-GB" dirty="0"/>
              <a:t>All pods in a container are created together and destroyed together. They share the same network space, which means they can refer to each other as local host, and they have access to the same storage volumes</a:t>
            </a:r>
          </a:p>
          <a:p>
            <a:r>
              <a:rPr lang="en-GB" dirty="0"/>
              <a:t>To create a multi-container pod, add the new container information to the pod definition file. As container section under spec is an array</a:t>
            </a:r>
          </a:p>
          <a:p>
            <a:r>
              <a:rPr lang="en-GB" dirty="0"/>
              <a:t>In a multi-container pod, each container is expected to run a process that stays alive as long as the POD's lifecycle</a:t>
            </a:r>
          </a:p>
        </p:txBody>
      </p:sp>
    </p:spTree>
    <p:extLst>
      <p:ext uri="{BB962C8B-B14F-4D97-AF65-F5344CB8AC3E}">
        <p14:creationId xmlns:p14="http://schemas.microsoft.com/office/powerpoint/2010/main" val="1865860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C256-E7A2-6A27-2069-A01513458A93}"/>
              </a:ext>
            </a:extLst>
          </p:cNvPr>
          <p:cNvSpPr>
            <a:spLocks noGrp="1"/>
          </p:cNvSpPr>
          <p:nvPr>
            <p:ph type="title"/>
          </p:nvPr>
        </p:nvSpPr>
        <p:spPr/>
        <p:txBody>
          <a:bodyPr/>
          <a:lstStyle/>
          <a:p>
            <a:r>
              <a:rPr lang="en-GB" dirty="0"/>
              <a:t>Init Containers</a:t>
            </a:r>
          </a:p>
        </p:txBody>
      </p:sp>
      <p:sp>
        <p:nvSpPr>
          <p:cNvPr id="3" name="Content Placeholder 2">
            <a:extLst>
              <a:ext uri="{FF2B5EF4-FFF2-40B4-BE49-F238E27FC236}">
                <a16:creationId xmlns:a16="http://schemas.microsoft.com/office/drawing/2014/main" id="{D0B7BD73-D09B-6826-7D5E-0AFD76EF48D6}"/>
              </a:ext>
            </a:extLst>
          </p:cNvPr>
          <p:cNvSpPr>
            <a:spLocks noGrp="1"/>
          </p:cNvSpPr>
          <p:nvPr>
            <p:ph idx="1"/>
          </p:nvPr>
        </p:nvSpPr>
        <p:spPr/>
        <p:txBody>
          <a:bodyPr/>
          <a:lstStyle/>
          <a:p>
            <a:r>
              <a:rPr lang="en-GB" dirty="0"/>
              <a:t>At times you may want to run a process that runs to completion in a container. For example a process that pulls a code or binary from a repository that will be used by the main web application</a:t>
            </a:r>
          </a:p>
          <a:p>
            <a:r>
              <a:rPr lang="en-GB" dirty="0"/>
              <a:t>An </a:t>
            </a:r>
            <a:r>
              <a:rPr lang="en-GB" dirty="0" err="1"/>
              <a:t>initContainer</a:t>
            </a:r>
            <a:r>
              <a:rPr lang="en-GB" dirty="0"/>
              <a:t> is configured in a pod like all other containers, except that it is specified inside a </a:t>
            </a:r>
            <a:r>
              <a:rPr lang="en-GB" dirty="0" err="1"/>
              <a:t>initContainers</a:t>
            </a:r>
            <a:r>
              <a:rPr lang="en-GB" dirty="0"/>
              <a:t> section</a:t>
            </a:r>
          </a:p>
          <a:p>
            <a:r>
              <a:rPr lang="en-GB" dirty="0"/>
              <a:t> When a POD is first created the </a:t>
            </a:r>
            <a:r>
              <a:rPr lang="en-GB" dirty="0" err="1"/>
              <a:t>InitContainer</a:t>
            </a:r>
            <a:r>
              <a:rPr lang="en-GB" dirty="0"/>
              <a:t> is run, and the process in the </a:t>
            </a:r>
            <a:r>
              <a:rPr lang="en-GB" dirty="0" err="1"/>
              <a:t>initContainer</a:t>
            </a:r>
            <a:r>
              <a:rPr lang="en-GB" dirty="0"/>
              <a:t> must run to a completion before the real container hosting the application starts</a:t>
            </a:r>
          </a:p>
          <a:p>
            <a:endParaRPr lang="en-GB" dirty="0"/>
          </a:p>
        </p:txBody>
      </p:sp>
    </p:spTree>
    <p:extLst>
      <p:ext uri="{BB962C8B-B14F-4D97-AF65-F5344CB8AC3E}">
        <p14:creationId xmlns:p14="http://schemas.microsoft.com/office/powerpoint/2010/main" val="962471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CB41-8B6A-837A-277F-34DB02C1A69B}"/>
              </a:ext>
            </a:extLst>
          </p:cNvPr>
          <p:cNvSpPr>
            <a:spLocks noGrp="1"/>
          </p:cNvSpPr>
          <p:nvPr>
            <p:ph type="title"/>
          </p:nvPr>
        </p:nvSpPr>
        <p:spPr/>
        <p:txBody>
          <a:bodyPr/>
          <a:lstStyle/>
          <a:p>
            <a:r>
              <a:rPr lang="en-GB" dirty="0" err="1"/>
              <a:t>Kubernets</a:t>
            </a:r>
            <a:r>
              <a:rPr lang="en-GB" dirty="0"/>
              <a:t> TLS</a:t>
            </a:r>
          </a:p>
        </p:txBody>
      </p:sp>
      <p:sp>
        <p:nvSpPr>
          <p:cNvPr id="7" name="Content Placeholder 6">
            <a:extLst>
              <a:ext uri="{FF2B5EF4-FFF2-40B4-BE49-F238E27FC236}">
                <a16:creationId xmlns:a16="http://schemas.microsoft.com/office/drawing/2014/main" id="{9926F48E-678F-B408-3CA2-1F6628364340}"/>
              </a:ext>
            </a:extLst>
          </p:cNvPr>
          <p:cNvSpPr>
            <a:spLocks noGrp="1"/>
          </p:cNvSpPr>
          <p:nvPr>
            <p:ph idx="1"/>
          </p:nvPr>
        </p:nvSpPr>
        <p:spPr/>
        <p:txBody>
          <a:bodyPr/>
          <a:lstStyle/>
          <a:p>
            <a:endParaRPr lang="en-GB"/>
          </a:p>
        </p:txBody>
      </p:sp>
      <p:pic>
        <p:nvPicPr>
          <p:cNvPr id="9" name="Picture 8">
            <a:extLst>
              <a:ext uri="{FF2B5EF4-FFF2-40B4-BE49-F238E27FC236}">
                <a16:creationId xmlns:a16="http://schemas.microsoft.com/office/drawing/2014/main" id="{D271D10C-7CF7-DC63-E779-FC5992A1142C}"/>
              </a:ext>
            </a:extLst>
          </p:cNvPr>
          <p:cNvPicPr>
            <a:picLocks noChangeAspect="1"/>
          </p:cNvPicPr>
          <p:nvPr/>
        </p:nvPicPr>
        <p:blipFill>
          <a:blip r:embed="rId2"/>
          <a:stretch>
            <a:fillRect/>
          </a:stretch>
        </p:blipFill>
        <p:spPr>
          <a:xfrm>
            <a:off x="503884" y="1348319"/>
            <a:ext cx="8321761" cy="5890770"/>
          </a:xfrm>
          <a:prstGeom prst="rect">
            <a:avLst/>
          </a:prstGeom>
        </p:spPr>
      </p:pic>
    </p:spTree>
    <p:extLst>
      <p:ext uri="{BB962C8B-B14F-4D97-AF65-F5344CB8AC3E}">
        <p14:creationId xmlns:p14="http://schemas.microsoft.com/office/powerpoint/2010/main" val="3786980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40E9-E76B-0363-9645-56D92AC77B3D}"/>
              </a:ext>
            </a:extLst>
          </p:cNvPr>
          <p:cNvSpPr>
            <a:spLocks noGrp="1"/>
          </p:cNvSpPr>
          <p:nvPr>
            <p:ph type="title"/>
          </p:nvPr>
        </p:nvSpPr>
        <p:spPr/>
        <p:txBody>
          <a:bodyPr/>
          <a:lstStyle/>
          <a:p>
            <a:r>
              <a:rPr lang="en-GB" dirty="0"/>
              <a:t>Cluster Maintenance: OS Upgrade</a:t>
            </a:r>
          </a:p>
        </p:txBody>
      </p:sp>
      <p:sp>
        <p:nvSpPr>
          <p:cNvPr id="3" name="Content Placeholder 2">
            <a:extLst>
              <a:ext uri="{FF2B5EF4-FFF2-40B4-BE49-F238E27FC236}">
                <a16:creationId xmlns:a16="http://schemas.microsoft.com/office/drawing/2014/main" id="{EBB82001-749C-6820-55D7-D478651FC5E8}"/>
              </a:ext>
            </a:extLst>
          </p:cNvPr>
          <p:cNvSpPr>
            <a:spLocks noGrp="1"/>
          </p:cNvSpPr>
          <p:nvPr>
            <p:ph idx="1"/>
          </p:nvPr>
        </p:nvSpPr>
        <p:spPr/>
        <p:txBody>
          <a:bodyPr>
            <a:normAutofit fontScale="92500"/>
          </a:bodyPr>
          <a:lstStyle/>
          <a:p>
            <a:r>
              <a:rPr lang="en-GB" dirty="0"/>
              <a:t>you might have to take down nodes as part of your cluster, say for maintenance purposes, like upgrading a software</a:t>
            </a:r>
          </a:p>
          <a:p>
            <a:r>
              <a:rPr lang="en-GB" dirty="0"/>
              <a:t>If the node was down for more than five minutes, then the pods are terminated from that node</a:t>
            </a:r>
          </a:p>
          <a:p>
            <a:r>
              <a:rPr lang="en-GB" dirty="0"/>
              <a:t>The time it waits for a pod to come back online is known as the pod-eviction-timeout and is set on the controller manager with a default value of five minutes</a:t>
            </a:r>
          </a:p>
          <a:p>
            <a:r>
              <a:rPr lang="en-GB" dirty="0"/>
              <a:t>command for drain is </a:t>
            </a:r>
            <a:r>
              <a:rPr lang="en-GB" dirty="0" err="1"/>
              <a:t>kubectl</a:t>
            </a:r>
            <a:r>
              <a:rPr lang="en-GB" dirty="0"/>
              <a:t> drain node-1</a:t>
            </a:r>
          </a:p>
          <a:p>
            <a:r>
              <a:rPr lang="en-GB" dirty="0" err="1"/>
              <a:t>kubectl</a:t>
            </a:r>
            <a:r>
              <a:rPr lang="en-GB" dirty="0"/>
              <a:t> </a:t>
            </a:r>
            <a:r>
              <a:rPr lang="en-GB" dirty="0" err="1"/>
              <a:t>uncordon</a:t>
            </a:r>
            <a:r>
              <a:rPr lang="en-GB" dirty="0"/>
              <a:t> node-1</a:t>
            </a:r>
          </a:p>
          <a:p>
            <a:r>
              <a:rPr lang="en-GB" dirty="0"/>
              <a:t>you can manually mark a node cordoned using </a:t>
            </a:r>
            <a:r>
              <a:rPr lang="en-GB" dirty="0" err="1"/>
              <a:t>kubectl</a:t>
            </a:r>
            <a:r>
              <a:rPr lang="en-GB" dirty="0"/>
              <a:t> cordon node-1</a:t>
            </a:r>
          </a:p>
        </p:txBody>
      </p:sp>
    </p:spTree>
    <p:extLst>
      <p:ext uri="{BB962C8B-B14F-4D97-AF65-F5344CB8AC3E}">
        <p14:creationId xmlns:p14="http://schemas.microsoft.com/office/powerpoint/2010/main" val="21734555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865B-F746-1CD5-A08A-E07E7DC14917}"/>
              </a:ext>
            </a:extLst>
          </p:cNvPr>
          <p:cNvSpPr>
            <a:spLocks noGrp="1"/>
          </p:cNvSpPr>
          <p:nvPr>
            <p:ph type="title"/>
          </p:nvPr>
        </p:nvSpPr>
        <p:spPr/>
        <p:txBody>
          <a:bodyPr/>
          <a:lstStyle/>
          <a:p>
            <a:r>
              <a:rPr lang="en-GB" dirty="0"/>
              <a:t>Kubernetes Versions</a:t>
            </a:r>
          </a:p>
        </p:txBody>
      </p:sp>
      <p:sp>
        <p:nvSpPr>
          <p:cNvPr id="3" name="Content Placeholder 2">
            <a:extLst>
              <a:ext uri="{FF2B5EF4-FFF2-40B4-BE49-F238E27FC236}">
                <a16:creationId xmlns:a16="http://schemas.microsoft.com/office/drawing/2014/main" id="{CBAB4241-ED06-2764-0F7F-5BC07C801761}"/>
              </a:ext>
            </a:extLst>
          </p:cNvPr>
          <p:cNvSpPr>
            <a:spLocks noGrp="1"/>
          </p:cNvSpPr>
          <p:nvPr>
            <p:ph idx="1"/>
          </p:nvPr>
        </p:nvSpPr>
        <p:spPr/>
        <p:txBody>
          <a:bodyPr/>
          <a:lstStyle/>
          <a:p>
            <a:r>
              <a:rPr lang="en-GB" dirty="0"/>
              <a:t>The Kubernetes release versions consists of three parts. The first is the major version, followed by the minor version, and then the patch version</a:t>
            </a:r>
          </a:p>
          <a:p>
            <a:r>
              <a:rPr lang="en-GB" dirty="0"/>
              <a:t> Apart from these, you will also see alpha and beta releases. All the bug fixes and improvements first go into an alpha release, tagged alpha</a:t>
            </a:r>
          </a:p>
          <a:p>
            <a:r>
              <a:rPr lang="en-GB" dirty="0"/>
              <a:t>When we download and install </a:t>
            </a:r>
            <a:r>
              <a:rPr lang="en-GB" dirty="0" err="1"/>
              <a:t>kubernetes</a:t>
            </a:r>
            <a:r>
              <a:rPr lang="en-GB" dirty="0"/>
              <a:t>, all the Kubernetes </a:t>
            </a:r>
            <a:r>
              <a:rPr lang="en-GB" dirty="0" err="1"/>
              <a:t>components,all</a:t>
            </a:r>
            <a:r>
              <a:rPr lang="en-GB" dirty="0"/>
              <a:t> of them of the same version</a:t>
            </a:r>
          </a:p>
        </p:txBody>
      </p:sp>
    </p:spTree>
    <p:extLst>
      <p:ext uri="{BB962C8B-B14F-4D97-AF65-F5344CB8AC3E}">
        <p14:creationId xmlns:p14="http://schemas.microsoft.com/office/powerpoint/2010/main" val="23023125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FA82-07D5-99A8-B240-61811393E1E0}"/>
              </a:ext>
            </a:extLst>
          </p:cNvPr>
          <p:cNvSpPr>
            <a:spLocks noGrp="1"/>
          </p:cNvSpPr>
          <p:nvPr>
            <p:ph type="title"/>
          </p:nvPr>
        </p:nvSpPr>
        <p:spPr/>
        <p:txBody>
          <a:bodyPr/>
          <a:lstStyle/>
          <a:p>
            <a:r>
              <a:rPr lang="en-GB" dirty="0"/>
              <a:t>Cluster Upgrade process</a:t>
            </a:r>
          </a:p>
        </p:txBody>
      </p:sp>
      <p:sp>
        <p:nvSpPr>
          <p:cNvPr id="3" name="Content Placeholder 2">
            <a:extLst>
              <a:ext uri="{FF2B5EF4-FFF2-40B4-BE49-F238E27FC236}">
                <a16:creationId xmlns:a16="http://schemas.microsoft.com/office/drawing/2014/main" id="{E543E89F-8045-4776-CB4A-04A22E6B4D86}"/>
              </a:ext>
            </a:extLst>
          </p:cNvPr>
          <p:cNvSpPr>
            <a:spLocks noGrp="1"/>
          </p:cNvSpPr>
          <p:nvPr>
            <p:ph idx="1"/>
          </p:nvPr>
        </p:nvSpPr>
        <p:spPr/>
        <p:txBody>
          <a:bodyPr>
            <a:normAutofit lnSpcReduction="10000"/>
          </a:bodyPr>
          <a:lstStyle/>
          <a:p>
            <a:r>
              <a:rPr lang="en-GB" dirty="0"/>
              <a:t>Since the </a:t>
            </a:r>
            <a:r>
              <a:rPr lang="en-GB" dirty="0" err="1"/>
              <a:t>kube-apiserver</a:t>
            </a:r>
            <a:r>
              <a:rPr lang="en-GB" dirty="0"/>
              <a:t> is the primary component in the control plane, and that is the component that all other components talk </a:t>
            </a:r>
            <a:r>
              <a:rPr lang="en-GB" dirty="0" err="1"/>
              <a:t>to,none</a:t>
            </a:r>
            <a:r>
              <a:rPr lang="en-GB" dirty="0"/>
              <a:t> of the other components should ever be at a version higher than the </a:t>
            </a:r>
            <a:r>
              <a:rPr lang="en-GB" dirty="0" err="1"/>
              <a:t>kube-apiserver</a:t>
            </a:r>
            <a:endParaRPr lang="en-GB" dirty="0"/>
          </a:p>
          <a:p>
            <a:r>
              <a:rPr lang="en-GB" dirty="0"/>
              <a:t>The controller-manager and scheduler can be at one version lower</a:t>
            </a:r>
          </a:p>
          <a:p>
            <a:r>
              <a:rPr lang="en-GB" dirty="0" err="1"/>
              <a:t>kubelet</a:t>
            </a:r>
            <a:r>
              <a:rPr lang="en-GB" dirty="0"/>
              <a:t> and </a:t>
            </a:r>
            <a:r>
              <a:rPr lang="en-GB" dirty="0" err="1"/>
              <a:t>kube</a:t>
            </a:r>
            <a:r>
              <a:rPr lang="en-GB" dirty="0"/>
              <a:t>-proxy components can be at two versions lower</a:t>
            </a:r>
          </a:p>
          <a:p>
            <a:r>
              <a:rPr lang="en-GB" dirty="0" err="1"/>
              <a:t>kubectl</a:t>
            </a:r>
            <a:r>
              <a:rPr lang="en-GB" dirty="0"/>
              <a:t> utility could 1 version higher, same or 1 version lower than </a:t>
            </a:r>
            <a:r>
              <a:rPr lang="en-GB" dirty="0" err="1"/>
              <a:t>api</a:t>
            </a:r>
            <a:r>
              <a:rPr lang="en-GB" dirty="0"/>
              <a:t>-server</a:t>
            </a:r>
          </a:p>
          <a:p>
            <a:r>
              <a:rPr lang="en-GB" dirty="0"/>
              <a:t>Kubernetes supports only up to the recent three minor versions, if current is 1.29 then 1.28,1.27 are supported</a:t>
            </a:r>
          </a:p>
        </p:txBody>
      </p:sp>
    </p:spTree>
    <p:extLst>
      <p:ext uri="{BB962C8B-B14F-4D97-AF65-F5344CB8AC3E}">
        <p14:creationId xmlns:p14="http://schemas.microsoft.com/office/powerpoint/2010/main" val="11477097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FA82-07D5-99A8-B240-61811393E1E0}"/>
              </a:ext>
            </a:extLst>
          </p:cNvPr>
          <p:cNvSpPr>
            <a:spLocks noGrp="1"/>
          </p:cNvSpPr>
          <p:nvPr>
            <p:ph type="title"/>
          </p:nvPr>
        </p:nvSpPr>
        <p:spPr/>
        <p:txBody>
          <a:bodyPr/>
          <a:lstStyle/>
          <a:p>
            <a:r>
              <a:rPr lang="en-GB" dirty="0"/>
              <a:t>Cluster Upgrade process</a:t>
            </a:r>
          </a:p>
        </p:txBody>
      </p:sp>
      <p:sp>
        <p:nvSpPr>
          <p:cNvPr id="3" name="Content Placeholder 2">
            <a:extLst>
              <a:ext uri="{FF2B5EF4-FFF2-40B4-BE49-F238E27FC236}">
                <a16:creationId xmlns:a16="http://schemas.microsoft.com/office/drawing/2014/main" id="{E543E89F-8045-4776-CB4A-04A22E6B4D86}"/>
              </a:ext>
            </a:extLst>
          </p:cNvPr>
          <p:cNvSpPr>
            <a:spLocks noGrp="1"/>
          </p:cNvSpPr>
          <p:nvPr>
            <p:ph idx="1"/>
          </p:nvPr>
        </p:nvSpPr>
        <p:spPr/>
        <p:txBody>
          <a:bodyPr>
            <a:normAutofit/>
          </a:bodyPr>
          <a:lstStyle/>
          <a:p>
            <a:r>
              <a:rPr lang="en-GB" dirty="0"/>
              <a:t>tools like </a:t>
            </a:r>
            <a:r>
              <a:rPr lang="en-GB" dirty="0" err="1"/>
              <a:t>kubeadm</a:t>
            </a:r>
            <a:r>
              <a:rPr lang="en-GB" dirty="0"/>
              <a:t>, then the tool can help you plan and upgrade the cluster</a:t>
            </a:r>
          </a:p>
          <a:p>
            <a:r>
              <a:rPr lang="en-GB" dirty="0"/>
              <a:t>First, you upgrade your master nodes and then upgrade the worker nodes</a:t>
            </a:r>
          </a:p>
          <a:p>
            <a:r>
              <a:rPr lang="en-GB" dirty="0" err="1"/>
              <a:t>kubeadm</a:t>
            </a:r>
            <a:r>
              <a:rPr lang="en-GB" dirty="0"/>
              <a:t> has an upgrade command, it will give you a lot of good information, you must upgrade the </a:t>
            </a:r>
            <a:r>
              <a:rPr lang="en-GB" dirty="0" err="1"/>
              <a:t>kubeadm</a:t>
            </a:r>
            <a:r>
              <a:rPr lang="en-GB" dirty="0"/>
              <a:t> tool itself before you can upgrade the cluster</a:t>
            </a:r>
          </a:p>
          <a:p>
            <a:endParaRPr lang="en-GB" dirty="0"/>
          </a:p>
          <a:p>
            <a:endParaRPr lang="en-GB" dirty="0"/>
          </a:p>
        </p:txBody>
      </p:sp>
    </p:spTree>
    <p:extLst>
      <p:ext uri="{BB962C8B-B14F-4D97-AF65-F5344CB8AC3E}">
        <p14:creationId xmlns:p14="http://schemas.microsoft.com/office/powerpoint/2010/main" val="172563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E769-D625-2E91-D725-CB389D0F5FB8}"/>
              </a:ext>
            </a:extLst>
          </p:cNvPr>
          <p:cNvSpPr>
            <a:spLocks noGrp="1"/>
          </p:cNvSpPr>
          <p:nvPr>
            <p:ph type="title"/>
          </p:nvPr>
        </p:nvSpPr>
        <p:spPr/>
        <p:txBody>
          <a:bodyPr/>
          <a:lstStyle/>
          <a:p>
            <a:r>
              <a:rPr lang="en-GB" dirty="0" err="1"/>
              <a:t>Kube</a:t>
            </a:r>
            <a:r>
              <a:rPr lang="en-GB" dirty="0"/>
              <a:t>-API server</a:t>
            </a:r>
          </a:p>
        </p:txBody>
      </p:sp>
      <p:pic>
        <p:nvPicPr>
          <p:cNvPr id="5" name="Content Placeholder 4">
            <a:extLst>
              <a:ext uri="{FF2B5EF4-FFF2-40B4-BE49-F238E27FC236}">
                <a16:creationId xmlns:a16="http://schemas.microsoft.com/office/drawing/2014/main" id="{82897755-E96B-9443-FD6D-A4CD837117D9}"/>
              </a:ext>
            </a:extLst>
          </p:cNvPr>
          <p:cNvPicPr>
            <a:picLocks noGrp="1" noChangeAspect="1"/>
          </p:cNvPicPr>
          <p:nvPr>
            <p:ph idx="1"/>
          </p:nvPr>
        </p:nvPicPr>
        <p:blipFill>
          <a:blip r:embed="rId2"/>
          <a:stretch>
            <a:fillRect/>
          </a:stretch>
        </p:blipFill>
        <p:spPr>
          <a:xfrm>
            <a:off x="1073596" y="2027582"/>
            <a:ext cx="4790491" cy="3923077"/>
          </a:xfrm>
        </p:spPr>
      </p:pic>
    </p:spTree>
    <p:extLst>
      <p:ext uri="{BB962C8B-B14F-4D97-AF65-F5344CB8AC3E}">
        <p14:creationId xmlns:p14="http://schemas.microsoft.com/office/powerpoint/2010/main" val="318619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0FC7-7A1E-C312-DA1B-C8D8FE7843A3}"/>
              </a:ext>
            </a:extLst>
          </p:cNvPr>
          <p:cNvSpPr>
            <a:spLocks noGrp="1"/>
          </p:cNvSpPr>
          <p:nvPr>
            <p:ph type="title"/>
          </p:nvPr>
        </p:nvSpPr>
        <p:spPr/>
        <p:txBody>
          <a:bodyPr/>
          <a:lstStyle/>
          <a:p>
            <a:r>
              <a:rPr lang="en-GB" dirty="0"/>
              <a:t>Backup and Restores</a:t>
            </a:r>
          </a:p>
        </p:txBody>
      </p:sp>
      <p:sp>
        <p:nvSpPr>
          <p:cNvPr id="3" name="Content Placeholder 2">
            <a:extLst>
              <a:ext uri="{FF2B5EF4-FFF2-40B4-BE49-F238E27FC236}">
                <a16:creationId xmlns:a16="http://schemas.microsoft.com/office/drawing/2014/main" id="{734F2E09-7FC4-1DA0-BD34-5BCCAEE4BC9F}"/>
              </a:ext>
            </a:extLst>
          </p:cNvPr>
          <p:cNvSpPr>
            <a:spLocks noGrp="1"/>
          </p:cNvSpPr>
          <p:nvPr>
            <p:ph idx="1"/>
          </p:nvPr>
        </p:nvSpPr>
        <p:spPr/>
        <p:txBody>
          <a:bodyPr>
            <a:normAutofit lnSpcReduction="10000"/>
          </a:bodyPr>
          <a:lstStyle/>
          <a:p>
            <a:r>
              <a:rPr lang="en-GB" dirty="0"/>
              <a:t>Resource configuration, ETCD Cluster and Persistent Storage are candidates for backup </a:t>
            </a:r>
          </a:p>
          <a:p>
            <a:r>
              <a:rPr lang="en-GB" dirty="0"/>
              <a:t>What if someone created an object the imperative way without documenting that information anywhere?</a:t>
            </a:r>
          </a:p>
          <a:p>
            <a:r>
              <a:rPr lang="en-GB" dirty="0" err="1"/>
              <a:t>kubectl</a:t>
            </a:r>
            <a:r>
              <a:rPr lang="en-GB" dirty="0"/>
              <a:t> get all --all-namespace -o </a:t>
            </a:r>
            <a:r>
              <a:rPr lang="en-GB" dirty="0" err="1"/>
              <a:t>yaml</a:t>
            </a:r>
            <a:r>
              <a:rPr lang="en-GB" dirty="0"/>
              <a:t> &gt; all-deploy-</a:t>
            </a:r>
            <a:r>
              <a:rPr lang="en-GB" dirty="0" err="1"/>
              <a:t>service.yaml</a:t>
            </a:r>
            <a:endParaRPr lang="en-GB" dirty="0"/>
          </a:p>
          <a:p>
            <a:r>
              <a:rPr lang="en-GB" dirty="0" err="1"/>
              <a:t>Etcd</a:t>
            </a:r>
            <a:r>
              <a:rPr lang="en-GB" dirty="0"/>
              <a:t> also comes with a </a:t>
            </a:r>
            <a:r>
              <a:rPr lang="en-GB" dirty="0" err="1"/>
              <a:t>builtin</a:t>
            </a:r>
            <a:r>
              <a:rPr lang="en-GB" dirty="0"/>
              <a:t> snapshot solution. You can take a snapshot of the </a:t>
            </a:r>
            <a:r>
              <a:rPr lang="en-GB" dirty="0" err="1"/>
              <a:t>etcd</a:t>
            </a:r>
            <a:r>
              <a:rPr lang="en-GB" dirty="0"/>
              <a:t> database ETCDCTL_API=3 </a:t>
            </a:r>
            <a:r>
              <a:rPr lang="en-GB" dirty="0" err="1"/>
              <a:t>etcdctl</a:t>
            </a:r>
            <a:r>
              <a:rPr lang="en-GB" dirty="0"/>
              <a:t> \ snapshot save </a:t>
            </a:r>
            <a:r>
              <a:rPr lang="en-GB" dirty="0" err="1"/>
              <a:t>snapshot.db</a:t>
            </a:r>
            <a:endParaRPr lang="en-GB" dirty="0"/>
          </a:p>
          <a:p>
            <a:r>
              <a:rPr lang="en-GB" dirty="0"/>
              <a:t>To restore from backup ETCDCTL_API=3 </a:t>
            </a:r>
            <a:r>
              <a:rPr lang="en-GB" dirty="0" err="1"/>
              <a:t>etcdctl</a:t>
            </a:r>
            <a:r>
              <a:rPr lang="en-GB" dirty="0"/>
              <a:t> \ snapshot restore </a:t>
            </a:r>
            <a:r>
              <a:rPr lang="en-GB" dirty="0" err="1"/>
              <a:t>snapshot.db</a:t>
            </a:r>
            <a:r>
              <a:rPr lang="en-GB" dirty="0"/>
              <a:t> --data-</a:t>
            </a:r>
            <a:r>
              <a:rPr lang="en-GB" dirty="0" err="1"/>
              <a:t>dir</a:t>
            </a:r>
            <a:r>
              <a:rPr lang="en-GB" dirty="0"/>
              <a:t> /var/lib/</a:t>
            </a:r>
            <a:r>
              <a:rPr lang="en-GB" dirty="0" err="1"/>
              <a:t>etcd</a:t>
            </a:r>
            <a:r>
              <a:rPr lang="en-GB" dirty="0"/>
              <a:t>-from-backup</a:t>
            </a:r>
          </a:p>
        </p:txBody>
      </p:sp>
    </p:spTree>
    <p:extLst>
      <p:ext uri="{BB962C8B-B14F-4D97-AF65-F5344CB8AC3E}">
        <p14:creationId xmlns:p14="http://schemas.microsoft.com/office/powerpoint/2010/main" val="405114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FB3E-37AE-D485-6487-564A675B34C1}"/>
              </a:ext>
            </a:extLst>
          </p:cNvPr>
          <p:cNvSpPr>
            <a:spLocks noGrp="1"/>
          </p:cNvSpPr>
          <p:nvPr>
            <p:ph type="title"/>
          </p:nvPr>
        </p:nvSpPr>
        <p:spPr/>
        <p:txBody>
          <a:bodyPr/>
          <a:lstStyle/>
          <a:p>
            <a:r>
              <a:rPr lang="en-GB" dirty="0" err="1"/>
              <a:t>Kube</a:t>
            </a:r>
            <a:r>
              <a:rPr lang="en-GB" dirty="0"/>
              <a:t>-API Server</a:t>
            </a:r>
          </a:p>
        </p:txBody>
      </p:sp>
      <p:sp>
        <p:nvSpPr>
          <p:cNvPr id="3" name="Content Placeholder 2">
            <a:extLst>
              <a:ext uri="{FF2B5EF4-FFF2-40B4-BE49-F238E27FC236}">
                <a16:creationId xmlns:a16="http://schemas.microsoft.com/office/drawing/2014/main" id="{3CC16B73-DA46-BC6D-2C51-61BC5D0E2533}"/>
              </a:ext>
            </a:extLst>
          </p:cNvPr>
          <p:cNvSpPr>
            <a:spLocks noGrp="1"/>
          </p:cNvSpPr>
          <p:nvPr>
            <p:ph idx="1"/>
          </p:nvPr>
        </p:nvSpPr>
        <p:spPr/>
        <p:txBody>
          <a:bodyPr/>
          <a:lstStyle/>
          <a:p>
            <a:r>
              <a:rPr lang="en-GB" dirty="0"/>
              <a:t> The API server creates a pod object without assigning it to a node. Updates the information in the </a:t>
            </a:r>
            <a:r>
              <a:rPr lang="en-GB" dirty="0" err="1"/>
              <a:t>etcd</a:t>
            </a:r>
            <a:r>
              <a:rPr lang="en-GB" dirty="0"/>
              <a:t> </a:t>
            </a:r>
            <a:r>
              <a:rPr lang="en-GB" dirty="0" err="1"/>
              <a:t>server,updates</a:t>
            </a:r>
            <a:r>
              <a:rPr lang="en-GB" dirty="0"/>
              <a:t> the user that the pod has been created</a:t>
            </a:r>
          </a:p>
          <a:p>
            <a:r>
              <a:rPr lang="en-GB" dirty="0"/>
              <a:t>The scheduler continuously monitors the API server  and realizes that there is a new pod with no node assigned. The scheduler identifies the right node to place the new pod on and communicates that back to the </a:t>
            </a:r>
            <a:r>
              <a:rPr lang="en-GB" dirty="0" err="1"/>
              <a:t>kube-apiserver</a:t>
            </a:r>
            <a:endParaRPr lang="en-GB" dirty="0"/>
          </a:p>
          <a:p>
            <a:r>
              <a:rPr lang="en-GB" dirty="0"/>
              <a:t>The API server then updates the information in the </a:t>
            </a:r>
            <a:r>
              <a:rPr lang="en-GB" dirty="0" err="1"/>
              <a:t>etcd</a:t>
            </a:r>
            <a:r>
              <a:rPr lang="en-GB" dirty="0"/>
              <a:t> cluster</a:t>
            </a:r>
          </a:p>
          <a:p>
            <a:r>
              <a:rPr lang="en-GB" dirty="0"/>
              <a:t>The API server then passes that information to the </a:t>
            </a:r>
            <a:r>
              <a:rPr lang="en-GB" dirty="0" err="1"/>
              <a:t>kubelet</a:t>
            </a:r>
            <a:r>
              <a:rPr lang="en-GB" dirty="0"/>
              <a:t> in the appropriate worker node</a:t>
            </a:r>
          </a:p>
        </p:txBody>
      </p:sp>
    </p:spTree>
    <p:extLst>
      <p:ext uri="{BB962C8B-B14F-4D97-AF65-F5344CB8AC3E}">
        <p14:creationId xmlns:p14="http://schemas.microsoft.com/office/powerpoint/2010/main" val="83628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50B6F-2827-4546-AF7A-0184CA05187F}"/>
              </a:ext>
            </a:extLst>
          </p:cNvPr>
          <p:cNvSpPr>
            <a:spLocks noGrp="1"/>
          </p:cNvSpPr>
          <p:nvPr>
            <p:ph type="title"/>
          </p:nvPr>
        </p:nvSpPr>
        <p:spPr/>
        <p:txBody>
          <a:bodyPr/>
          <a:lstStyle/>
          <a:p>
            <a:r>
              <a:rPr lang="en-GB" dirty="0" err="1"/>
              <a:t>Kube</a:t>
            </a:r>
            <a:r>
              <a:rPr lang="en-GB" dirty="0"/>
              <a:t>-API Server</a:t>
            </a:r>
          </a:p>
        </p:txBody>
      </p:sp>
      <p:pic>
        <p:nvPicPr>
          <p:cNvPr id="5" name="Content Placeholder 4">
            <a:extLst>
              <a:ext uri="{FF2B5EF4-FFF2-40B4-BE49-F238E27FC236}">
                <a16:creationId xmlns:a16="http://schemas.microsoft.com/office/drawing/2014/main" id="{9E2D35D4-EF0B-6F53-DFBC-490102FD273B}"/>
              </a:ext>
            </a:extLst>
          </p:cNvPr>
          <p:cNvPicPr>
            <a:picLocks noGrp="1" noChangeAspect="1"/>
          </p:cNvPicPr>
          <p:nvPr>
            <p:ph idx="1"/>
          </p:nvPr>
        </p:nvPicPr>
        <p:blipFill>
          <a:blip r:embed="rId2"/>
          <a:stretch>
            <a:fillRect/>
          </a:stretch>
        </p:blipFill>
        <p:spPr>
          <a:xfrm>
            <a:off x="914400" y="1433188"/>
            <a:ext cx="7205870" cy="5292393"/>
          </a:xfrm>
        </p:spPr>
      </p:pic>
    </p:spTree>
    <p:extLst>
      <p:ext uri="{BB962C8B-B14F-4D97-AF65-F5344CB8AC3E}">
        <p14:creationId xmlns:p14="http://schemas.microsoft.com/office/powerpoint/2010/main" val="351576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1828-2BA2-2E74-67DE-5492B9C1F8D5}"/>
              </a:ext>
            </a:extLst>
          </p:cNvPr>
          <p:cNvSpPr>
            <a:spLocks noGrp="1"/>
          </p:cNvSpPr>
          <p:nvPr>
            <p:ph type="title"/>
          </p:nvPr>
        </p:nvSpPr>
        <p:spPr/>
        <p:txBody>
          <a:bodyPr/>
          <a:lstStyle/>
          <a:p>
            <a:r>
              <a:rPr lang="en-GB" dirty="0" err="1"/>
              <a:t>Kube</a:t>
            </a:r>
            <a:r>
              <a:rPr lang="en-GB" dirty="0"/>
              <a:t> Controller-Manager</a:t>
            </a:r>
          </a:p>
        </p:txBody>
      </p:sp>
      <p:sp>
        <p:nvSpPr>
          <p:cNvPr id="3" name="Content Placeholder 2">
            <a:extLst>
              <a:ext uri="{FF2B5EF4-FFF2-40B4-BE49-F238E27FC236}">
                <a16:creationId xmlns:a16="http://schemas.microsoft.com/office/drawing/2014/main" id="{32B2C105-FE4E-FF9E-FBAC-0A0F7AFDA98F}"/>
              </a:ext>
            </a:extLst>
          </p:cNvPr>
          <p:cNvSpPr>
            <a:spLocks noGrp="1"/>
          </p:cNvSpPr>
          <p:nvPr>
            <p:ph idx="1"/>
          </p:nvPr>
        </p:nvSpPr>
        <p:spPr/>
        <p:txBody>
          <a:bodyPr/>
          <a:lstStyle/>
          <a:p>
            <a:r>
              <a:rPr lang="en-GB" dirty="0" err="1"/>
              <a:t>Kube</a:t>
            </a:r>
            <a:r>
              <a:rPr lang="en-GB" dirty="0"/>
              <a:t> controller manager, manages various controllers in Kubernetes</a:t>
            </a:r>
          </a:p>
          <a:p>
            <a:r>
              <a:rPr lang="en-GB" dirty="0"/>
              <a:t>Controller is a process that continuously monitors the state of various components within the system and works towards bringing the whole system to the desired functioning state</a:t>
            </a:r>
          </a:p>
          <a:p>
            <a:r>
              <a:rPr lang="en-GB" dirty="0"/>
              <a:t>For example, the node controller is responsible for monitoring the status of the nodes and taking necessary actions to keep the applications running</a:t>
            </a:r>
          </a:p>
        </p:txBody>
      </p:sp>
    </p:spTree>
    <p:extLst>
      <p:ext uri="{BB962C8B-B14F-4D97-AF65-F5344CB8AC3E}">
        <p14:creationId xmlns:p14="http://schemas.microsoft.com/office/powerpoint/2010/main" val="114355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12A5-A5CA-C7C4-857D-FE1B3AD1B3C2}"/>
              </a:ext>
            </a:extLst>
          </p:cNvPr>
          <p:cNvSpPr>
            <a:spLocks noGrp="1"/>
          </p:cNvSpPr>
          <p:nvPr>
            <p:ph type="title"/>
          </p:nvPr>
        </p:nvSpPr>
        <p:spPr/>
        <p:txBody>
          <a:bodyPr/>
          <a:lstStyle/>
          <a:p>
            <a:r>
              <a:rPr lang="en-GB" dirty="0"/>
              <a:t>Node Controller	</a:t>
            </a:r>
          </a:p>
        </p:txBody>
      </p:sp>
      <p:pic>
        <p:nvPicPr>
          <p:cNvPr id="5" name="Content Placeholder 4">
            <a:extLst>
              <a:ext uri="{FF2B5EF4-FFF2-40B4-BE49-F238E27FC236}">
                <a16:creationId xmlns:a16="http://schemas.microsoft.com/office/drawing/2014/main" id="{A78D5216-254C-E5D5-5E29-49407D90EF8C}"/>
              </a:ext>
            </a:extLst>
          </p:cNvPr>
          <p:cNvPicPr>
            <a:picLocks noGrp="1" noChangeAspect="1"/>
          </p:cNvPicPr>
          <p:nvPr>
            <p:ph idx="1"/>
          </p:nvPr>
        </p:nvPicPr>
        <p:blipFill>
          <a:blip r:embed="rId2"/>
          <a:stretch>
            <a:fillRect/>
          </a:stretch>
        </p:blipFill>
        <p:spPr>
          <a:xfrm>
            <a:off x="735496" y="1357323"/>
            <a:ext cx="9771551" cy="4819640"/>
          </a:xfrm>
        </p:spPr>
      </p:pic>
    </p:spTree>
    <p:extLst>
      <p:ext uri="{BB962C8B-B14F-4D97-AF65-F5344CB8AC3E}">
        <p14:creationId xmlns:p14="http://schemas.microsoft.com/office/powerpoint/2010/main" val="2999834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6766</TotalTime>
  <Words>3304</Words>
  <Application>Microsoft Office PowerPoint</Application>
  <PresentationFormat>Widescreen</PresentationFormat>
  <Paragraphs>220</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Aptos</vt:lpstr>
      <vt:lpstr>Aptos Display</vt:lpstr>
      <vt:lpstr>Arial</vt:lpstr>
      <vt:lpstr>Office Theme</vt:lpstr>
      <vt:lpstr>Certified Kubernetes Administrator</vt:lpstr>
      <vt:lpstr>Cluster Architecture </vt:lpstr>
      <vt:lpstr>ETCD in Kubernetes</vt:lpstr>
      <vt:lpstr>Kube-API server</vt:lpstr>
      <vt:lpstr>Kube-API server</vt:lpstr>
      <vt:lpstr>Kube-API Server</vt:lpstr>
      <vt:lpstr>Kube-API Server</vt:lpstr>
      <vt:lpstr>Kube Controller-Manager</vt:lpstr>
      <vt:lpstr>Node Controller </vt:lpstr>
      <vt:lpstr>Kube Controller-Manager </vt:lpstr>
      <vt:lpstr>Kube Scheduler</vt:lpstr>
      <vt:lpstr>Kube Scheduler</vt:lpstr>
      <vt:lpstr>Kubelet</vt:lpstr>
      <vt:lpstr>Kubelet</vt:lpstr>
      <vt:lpstr>Kube proxy</vt:lpstr>
      <vt:lpstr>PODs</vt:lpstr>
      <vt:lpstr>Creating PODs declaratively </vt:lpstr>
      <vt:lpstr>Replica sets </vt:lpstr>
      <vt:lpstr>Replica sets </vt:lpstr>
      <vt:lpstr>Deployment</vt:lpstr>
      <vt:lpstr>Services: Nodeport</vt:lpstr>
      <vt:lpstr>Service: ClusterIP</vt:lpstr>
      <vt:lpstr>Services: Nodeport</vt:lpstr>
      <vt:lpstr>Service: LoadBalancer</vt:lpstr>
      <vt:lpstr>Namespace</vt:lpstr>
      <vt:lpstr>Namespace</vt:lpstr>
      <vt:lpstr>Scheduling: Manual scheduling</vt:lpstr>
      <vt:lpstr>Labels and Selectors</vt:lpstr>
      <vt:lpstr>Taints and Tolerations</vt:lpstr>
      <vt:lpstr>Node selector</vt:lpstr>
      <vt:lpstr>Node Affinity</vt:lpstr>
      <vt:lpstr>Resource Requirements and Limits</vt:lpstr>
      <vt:lpstr>Resource Requirements and Limits</vt:lpstr>
      <vt:lpstr>DaemonSets</vt:lpstr>
      <vt:lpstr>Static PODs</vt:lpstr>
      <vt:lpstr>Static PODs</vt:lpstr>
      <vt:lpstr>Logging and Monitoring</vt:lpstr>
      <vt:lpstr>Rolling updates and Rollbacks</vt:lpstr>
      <vt:lpstr>Rolling updates and Rollbacks</vt:lpstr>
      <vt:lpstr>Commands, Arguments, Env Variables</vt:lpstr>
      <vt:lpstr>Configuring ConfigMaps</vt:lpstr>
      <vt:lpstr>Configuring secrets in application</vt:lpstr>
      <vt:lpstr>Multicontainer PODs</vt:lpstr>
      <vt:lpstr>Init Containers</vt:lpstr>
      <vt:lpstr>Kubernets TLS</vt:lpstr>
      <vt:lpstr>Cluster Maintenance: OS Upgrade</vt:lpstr>
      <vt:lpstr>Kubernetes Versions</vt:lpstr>
      <vt:lpstr>Cluster Upgrade process</vt:lpstr>
      <vt:lpstr>Cluster Upgrade process</vt:lpstr>
      <vt:lpstr>Backup and Restores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Certified Kubernetes Administrator</dc:title>
  <dc:creator>sahdev ghorela</dc:creator>
  <cp:lastModifiedBy>sahdev ghorela</cp:lastModifiedBy>
  <cp:revision>77</cp:revision>
  <dcterms:created xsi:type="dcterms:W3CDTF">2024-05-09T21:32:32Z</dcterms:created>
  <dcterms:modified xsi:type="dcterms:W3CDTF">2024-05-14T14:18:50Z</dcterms:modified>
</cp:coreProperties>
</file>