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7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7873D-0CD3-4486-AF99-FA32D0B22BC7}">
  <a:tblStyle styleId="{44C7873D-0CD3-4486-AF99-FA32D0B22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0eac3d7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0eac3d7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0eac3d72c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0eac3d72c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0eac3d72c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0eac3d72c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0eac3d72c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0eac3d72c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eac3d72c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eac3d72c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0ad066e8d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0ad066e8d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0ad066e8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0ad066e8d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0ad066e8d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0ad066e8d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ad066e8d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ad066e8d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ad066e8d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ad066e8d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ad066e8d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ad066e8d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eac3d7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eac3d72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0ad066e8d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0ad066e8d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0ad066e8d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0ad066e8d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0ad066e8d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0ad066e8d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eac3d72c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eac3d72c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0eac3d72c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0eac3d72c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0eac3d72c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0eac3d72c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0eac3d72c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0eac3d72c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0eac3d72c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0eac3d72c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0eac3d72c_1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0eac3d72c_1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0eac3d72c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0eac3d72c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0eac3d72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0eac3d72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0eac3d72c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0eac3d72c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eac3d72c_1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eac3d72c_1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0eac3d72c_1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0eac3d72c_1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0eac3d72c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0eac3d72c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0eac3d72c_1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0eac3d72c_1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0eac3d72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0eac3d72c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a0eac3d72c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a0eac3d72c_1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0eac3d72c_1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0eac3d72c_1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0eac3d72c_1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0eac3d72c_1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0eac3d72c_1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0eac3d72c_1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0eac3d7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0eac3d7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a0eac3d72c_1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a0eac3d72c_1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a0eac3d72c_1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a0eac3d72c_1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0eac3d72c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a0eac3d72c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a0eac3d72c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a0eac3d72c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0eac3d72c_1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0eac3d72c_1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0eac3d72c_1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0eac3d72c_1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0eac3d72c_1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0eac3d72c_1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a0eac3d72c_1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a0eac3d72c_1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0eac3d72c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0eac3d72c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0eac3d72c_1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0eac3d72c_1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ad066e8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ad066e8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0eac3d72c_1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0eac3d72c_1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a0eac3d72c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a0eac3d72c_1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a0eac3d72c_1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a0eac3d72c_1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a0eac3d72c_1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a0eac3d72c_1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a0eac3d72c_1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a0eac3d72c_1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a0eac3d72c_1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a0eac3d72c_1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0eac3d72c_1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a0eac3d72c_1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a0eac3d72c_1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a0eac3d72c_1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a0eac3d72c_1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a0eac3d72c_1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0eac3d72c_1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0eac3d72c_1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ad066e8d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ad066e8d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a0eac3d72c_1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a0eac3d72c_1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a0eac3d72c_1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a0eac3d72c_1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0eac3d72c_1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a0eac3d72c_1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a0eac3d72c_1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a0eac3d72c_1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0eac3d72c_1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a0eac3d72c_1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a0eac3d72c_1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a0eac3d72c_1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0ad066e8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0ad066e8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0ad066e8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a0ad066e8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0ad066e8d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0ad066e8d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8" name="Google Shape;488;p58"/>
          <p:cNvPicPr preferRelativeResize="0"/>
          <p:nvPr/>
        </p:nvPicPr>
        <p:blipFill rotWithShape="1">
          <a:blip r:embed="rId3">
            <a:alphaModFix/>
          </a:blip>
          <a:srcRect l="36131" t="6069" r="35637" b="53787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58"/>
          <p:cNvCxnSpPr>
            <a:stCxn id="488" idx="3"/>
            <a:endCxn id="49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p5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lang="en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p5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Google Shape;494;p5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5" name="Google Shape;495;p5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58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5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8"/>
          <p:cNvSpPr/>
          <p:nvPr/>
        </p:nvSpPr>
        <p:spPr>
          <a:xfrm rot="5400000">
            <a:off x="3510225" y="1505500"/>
            <a:ext cx="441300" cy="3309900"/>
          </a:xfrm>
          <a:prstGeom prst="rightBrace">
            <a:avLst>
              <a:gd name="adj1" fmla="val 50000"/>
              <a:gd name="adj2" fmla="val 50280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8"/>
          <p:cNvSpPr txBox="1"/>
          <p:nvPr/>
        </p:nvSpPr>
        <p:spPr>
          <a:xfrm>
            <a:off x="1586500" y="3372525"/>
            <a:ext cx="43890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Jupyter,NumPy, Pandas, Matplotlib, Seaborn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8"/>
          <p:cNvSpPr/>
          <p:nvPr/>
        </p:nvSpPr>
        <p:spPr>
          <a:xfrm rot="5400000">
            <a:off x="6990300" y="3030300"/>
            <a:ext cx="441300" cy="2247600"/>
          </a:xfrm>
          <a:prstGeom prst="rightBrace">
            <a:avLst>
              <a:gd name="adj1" fmla="val 50000"/>
              <a:gd name="adj2" fmla="val 50280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6515100" y="4324675"/>
            <a:ext cx="15240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8BB57-D8A3-AE50-FA1F-06085257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5" name="Google Shape;615;p67"/>
          <p:cNvPicPr preferRelativeResize="0"/>
          <p:nvPr/>
        </p:nvPicPr>
        <p:blipFill rotWithShape="1">
          <a:blip r:embed="rId3">
            <a:alphaModFix/>
          </a:blip>
          <a:srcRect l="36131" t="6069" r="35637" b="53787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67"/>
          <p:cNvCxnSpPr>
            <a:stCxn id="615" idx="3"/>
            <a:endCxn id="617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9" name="Google Shape;619;p6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lang="en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6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1" name="Google Shape;621;p6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6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" name="Google Shape;623;p6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4" name="Google Shape;624;p6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6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67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6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68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69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69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70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70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7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7" name="Google Shape;667;p7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7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8" name="Google Shape;678;p7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7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9" name="Google Shape;689;p7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90" name="Google Shape;690;p73"/>
          <p:cNvGraphicFramePr/>
          <p:nvPr/>
        </p:nvGraphicFramePr>
        <p:xfrm>
          <a:off x="3529825" y="219710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7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74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1" name="Google Shape;701;p74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02" name="Google Shape;702;p74"/>
          <p:cNvGraphicFramePr/>
          <p:nvPr/>
        </p:nvGraphicFramePr>
        <p:xfrm>
          <a:off x="3529825" y="219710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7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2" name="Google Shape;712;p7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3" name="Google Shape;713;p7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14" name="Google Shape;714;p75"/>
          <p:cNvGraphicFramePr/>
          <p:nvPr/>
        </p:nvGraphicFramePr>
        <p:xfrm>
          <a:off x="3529825" y="219710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3" name="Google Shape;723;p7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4" name="Google Shape;724;p7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5" name="Google Shape;725;p7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26" name="Google Shape;726;p76"/>
          <p:cNvGraphicFramePr/>
          <p:nvPr/>
        </p:nvGraphicFramePr>
        <p:xfrm>
          <a:off x="3529825" y="219710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1" name="Google Shape;511;p59"/>
          <p:cNvPicPr preferRelativeResize="0"/>
          <p:nvPr/>
        </p:nvPicPr>
        <p:blipFill rotWithShape="1">
          <a:blip r:embed="rId3">
            <a:alphaModFix/>
          </a:blip>
          <a:srcRect l="36131" t="6069" r="35637" b="53787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59"/>
          <p:cNvCxnSpPr>
            <a:stCxn id="511" idx="3"/>
            <a:endCxn id="5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5" name="Google Shape;515;p5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lang="en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5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5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" name="Google Shape;519;p59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0" name="Google Shape;520;p59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9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9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7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6" name="Google Shape;736;p7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7" name="Google Shape;737;p7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38" name="Google Shape;738;p77"/>
          <p:cNvGraphicFramePr/>
          <p:nvPr/>
        </p:nvGraphicFramePr>
        <p:xfrm>
          <a:off x="3529825" y="219710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identified according to the problem being solved.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7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7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9" name="Google Shape;749;p7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50" name="Google Shape;750;p78"/>
          <p:cNvGraphicFramePr/>
          <p:nvPr/>
        </p:nvGraphicFramePr>
        <p:xfrm>
          <a:off x="3529825" y="219710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into training set and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7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7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1" name="Google Shape;761;p7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p7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79"/>
          <p:cNvCxnSpPr>
            <a:stCxn id="761" idx="2"/>
            <a:endCxn id="763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79"/>
          <p:cNvCxnSpPr>
            <a:stCxn id="761" idx="0"/>
            <a:endCxn id="76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8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5" name="Google Shape;775;p8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6" name="Google Shape;776;p8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8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8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80"/>
          <p:cNvCxnSpPr>
            <a:stCxn id="776" idx="2"/>
            <a:endCxn id="778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0" name="Google Shape;780;p80"/>
          <p:cNvCxnSpPr>
            <a:stCxn id="776" idx="0"/>
            <a:endCxn id="77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9" name="Google Shape;789;p8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8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1" name="Google Shape;791;p8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8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4" name="Google Shape;794;p81"/>
          <p:cNvCxnSpPr>
            <a:stCxn id="791" idx="2"/>
            <a:endCxn id="793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5" name="Google Shape;795;p81"/>
          <p:cNvCxnSpPr>
            <a:stCxn id="791" idx="0"/>
            <a:endCxn id="79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04" name="Google Shape;804;p82"/>
          <p:cNvGraphicFramePr/>
          <p:nvPr/>
        </p:nvGraphicFramePr>
        <p:xfrm>
          <a:off x="4238300" y="237092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you judge a human realtor’s performance?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15" name="Google Shape;815;p83"/>
          <p:cNvGraphicFramePr/>
          <p:nvPr/>
        </p:nvGraphicFramePr>
        <p:xfrm>
          <a:off x="4238300" y="237092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a human realtor to take a look at historical data...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26" name="Google Shape;826;p84"/>
          <p:cNvGraphicFramePr/>
          <p:nvPr/>
        </p:nvGraphicFramePr>
        <p:xfrm>
          <a:off x="4238300" y="237092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7" name="Google Shape;827;p84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give her the features of a house and ask her to predict a selling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38" name="Google Shape;838;p85"/>
          <p:cNvGraphicFramePr/>
          <p:nvPr/>
        </p:nvGraphicFramePr>
        <p:xfrm>
          <a:off x="4238300" y="237092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9" name="Google Shape;839;p85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how would you measure how accurate her prediction is? What house should you choose to test 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50" name="Google Shape;850;p86"/>
          <p:cNvGraphicFramePr/>
          <p:nvPr/>
        </p:nvGraphicFramePr>
        <p:xfrm>
          <a:off x="4238300" y="237092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1" name="Google Shape;851;p86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1" name="Google Shape;531;p60"/>
          <p:cNvPicPr preferRelativeResize="0"/>
          <p:nvPr/>
        </p:nvPicPr>
        <p:blipFill rotWithShape="1">
          <a:blip r:embed="rId3">
            <a:alphaModFix/>
          </a:blip>
          <a:srcRect l="36131" t="6069" r="35637" b="53787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60"/>
          <p:cNvCxnSpPr>
            <a:stCxn id="531" idx="3"/>
            <a:endCxn id="5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6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lang="en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6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7" name="Google Shape;537;p6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8" name="Google Shape;538;p6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6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0" name="Google Shape;540;p6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0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can’t judge her based on a new house that hasn’t sold yet, you don’t know it’s true selling price!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61" name="Google Shape;861;p87"/>
          <p:cNvGraphicFramePr/>
          <p:nvPr/>
        </p:nvGraphicFramePr>
        <p:xfrm>
          <a:off x="4238300" y="237092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shouldn’t judge her on data she’s already seen, she could have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memorized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71" name="Google Shape;871;p88"/>
          <p:cNvGraphicFramePr/>
          <p:nvPr/>
        </p:nvGraphicFramePr>
        <p:xfrm>
          <a:off x="4238300" y="237092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Thus the need for a Train/Test split of the data, let’s explore further...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81" name="Google Shape;881;p89"/>
          <p:cNvGraphicFramePr/>
          <p:nvPr/>
        </p:nvGraphicFramePr>
        <p:xfrm>
          <a:off x="4238300" y="237092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organized the data into </a:t>
            </a:r>
            <a:r>
              <a:rPr lang="en" sz="2900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Features 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 sz="2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Label (y)</a:t>
            </a:r>
            <a:endParaRPr sz="2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90" name="Google Shape;890;p90"/>
          <p:cNvGraphicFramePr/>
          <p:nvPr/>
        </p:nvGraphicFramePr>
        <p:xfrm>
          <a:off x="2170600" y="223867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99" name="Google Shape;899;p91"/>
          <p:cNvGraphicFramePr/>
          <p:nvPr/>
        </p:nvGraphicFramePr>
        <p:xfrm>
          <a:off x="2170600" y="223867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0" name="Google Shape;900;p91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91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TRAIN</a:t>
            </a:r>
            <a:endParaRPr sz="19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10" name="Google Shape;910;p92"/>
          <p:cNvGraphicFramePr/>
          <p:nvPr/>
        </p:nvGraphicFramePr>
        <p:xfrm>
          <a:off x="2170600" y="223867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1" name="Google Shape;911;p92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92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TRAIN</a:t>
            </a:r>
            <a:endParaRPr sz="1900" b="1">
              <a:solidFill>
                <a:srgbClr val="CC0000"/>
              </a:solidFill>
            </a:endParaRPr>
          </a:p>
        </p:txBody>
      </p:sp>
      <p:sp>
        <p:nvSpPr>
          <p:cNvPr id="913" name="Google Shape;913;p92"/>
          <p:cNvSpPr/>
          <p:nvPr/>
        </p:nvSpPr>
        <p:spPr>
          <a:xfrm>
            <a:off x="2170600" y="3907175"/>
            <a:ext cx="4802700" cy="83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92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TEST</a:t>
            </a:r>
            <a:endParaRPr sz="19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we have 4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23" name="Google Shape;923;p93"/>
          <p:cNvGraphicFramePr/>
          <p:nvPr/>
        </p:nvGraphicFramePr>
        <p:xfrm>
          <a:off x="2170600" y="223867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4" name="Google Shape;924;p93"/>
          <p:cNvSpPr/>
          <p:nvPr/>
        </p:nvSpPr>
        <p:spPr>
          <a:xfrm>
            <a:off x="2170600" y="2635500"/>
            <a:ext cx="3602100" cy="1271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93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X TRAIN</a:t>
            </a:r>
            <a:endParaRPr sz="1900" b="1">
              <a:solidFill>
                <a:srgbClr val="CC0000"/>
              </a:solidFill>
            </a:endParaRPr>
          </a:p>
        </p:txBody>
      </p:sp>
      <p:sp>
        <p:nvSpPr>
          <p:cNvPr id="926" name="Google Shape;926;p93"/>
          <p:cNvSpPr/>
          <p:nvPr/>
        </p:nvSpPr>
        <p:spPr>
          <a:xfrm>
            <a:off x="2170600" y="3907175"/>
            <a:ext cx="3624600" cy="83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93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X TEST</a:t>
            </a:r>
            <a:endParaRPr sz="1900" b="1">
              <a:solidFill>
                <a:srgbClr val="CC0000"/>
              </a:solidFill>
            </a:endParaRPr>
          </a:p>
        </p:txBody>
      </p:sp>
      <p:sp>
        <p:nvSpPr>
          <p:cNvPr id="928" name="Google Shape;928;p93"/>
          <p:cNvSpPr/>
          <p:nvPr/>
        </p:nvSpPr>
        <p:spPr>
          <a:xfrm>
            <a:off x="5772700" y="2635500"/>
            <a:ext cx="1200600" cy="1271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93"/>
          <p:cNvSpPr/>
          <p:nvPr/>
        </p:nvSpPr>
        <p:spPr>
          <a:xfrm>
            <a:off x="5772700" y="3907175"/>
            <a:ext cx="1200600" cy="83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93"/>
          <p:cNvSpPr txBox="1"/>
          <p:nvPr/>
        </p:nvSpPr>
        <p:spPr>
          <a:xfrm>
            <a:off x="706235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Y TRAIN</a:t>
            </a:r>
            <a:endParaRPr sz="1900" b="1">
              <a:solidFill>
                <a:srgbClr val="CC0000"/>
              </a:solidFill>
            </a:endParaRPr>
          </a:p>
        </p:txBody>
      </p:sp>
      <p:sp>
        <p:nvSpPr>
          <p:cNvPr id="931" name="Google Shape;931;p93"/>
          <p:cNvSpPr txBox="1"/>
          <p:nvPr/>
        </p:nvSpPr>
        <p:spPr>
          <a:xfrm>
            <a:off x="7062350" y="39072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Y TEST</a:t>
            </a:r>
            <a:endParaRPr sz="19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41" name="Google Shape;941;p94"/>
          <p:cNvGraphicFramePr/>
          <p:nvPr/>
        </p:nvGraphicFramePr>
        <p:xfrm>
          <a:off x="4238300" y="237092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51" name="Google Shape;951;p95"/>
          <p:cNvGraphicFramePr/>
          <p:nvPr/>
        </p:nvGraphicFramePr>
        <p:xfrm>
          <a:off x="4238300" y="2370925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2" name="Google Shape;952;p95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95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TRAIN</a:t>
            </a:r>
            <a:endParaRPr sz="1900" b="1">
              <a:solidFill>
                <a:srgbClr val="CC0000"/>
              </a:solidFill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4238400" y="4059725"/>
            <a:ext cx="4802700" cy="83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95"/>
          <p:cNvSpPr txBox="1"/>
          <p:nvPr/>
        </p:nvSpPr>
        <p:spPr>
          <a:xfrm>
            <a:off x="3050200" y="413682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TEST</a:t>
            </a:r>
            <a:endParaRPr sz="19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her study and learn on the training set getting access to both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65" name="Google Shape;965;p96"/>
          <p:cNvGraphicFramePr/>
          <p:nvPr/>
        </p:nvGraphicFramePr>
        <p:xfrm>
          <a:off x="4238300" y="2370925"/>
          <a:ext cx="4802800" cy="166850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6" name="Google Shape;966;p96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96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TRAIN</a:t>
            </a:r>
            <a:endParaRPr sz="19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1" name="Google Shape;551;p61"/>
          <p:cNvPicPr preferRelativeResize="0"/>
          <p:nvPr/>
        </p:nvPicPr>
        <p:blipFill rotWithShape="1">
          <a:blip r:embed="rId3">
            <a:alphaModFix/>
          </a:blip>
          <a:srcRect l="36131" t="6069" r="35637" b="53787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4" name="Google Shape;554;p61"/>
          <p:cNvCxnSpPr>
            <a:stCxn id="551" idx="3"/>
            <a:endCxn id="55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p6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lang="en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6" name="Google Shape;556;p6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7" name="Google Shape;557;p6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6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" name="Google Shape;559;p6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0" name="Google Shape;560;p6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she has “learned” about the data, we can test her skill on the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77" name="Google Shape;977;p97"/>
          <p:cNvGraphicFramePr/>
          <p:nvPr/>
        </p:nvGraphicFramePr>
        <p:xfrm>
          <a:off x="4238300" y="2370925"/>
          <a:ext cx="36021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8" name="Google Shape;978;p97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97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TEST</a:t>
            </a:r>
            <a:endParaRPr sz="19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Provide only the X test data and ask for her predictions for the sell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89" name="Google Shape;989;p98"/>
          <p:cNvGraphicFramePr/>
          <p:nvPr/>
        </p:nvGraphicFramePr>
        <p:xfrm>
          <a:off x="4238300" y="2370925"/>
          <a:ext cx="36021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0" name="Google Shape;990;p98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98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TEST</a:t>
            </a:r>
            <a:endParaRPr sz="19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new data she has never seen before! She has also never seen the real sold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1" name="Google Shape;1001;p99"/>
          <p:cNvGraphicFramePr/>
          <p:nvPr/>
        </p:nvGraphicFramePr>
        <p:xfrm>
          <a:off x="4238300" y="2370925"/>
          <a:ext cx="36021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2" name="Google Shape;1002;p99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99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TEST</a:t>
            </a:r>
            <a:endParaRPr sz="19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for predictions per data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13" name="Google Shape;1013;p100"/>
          <p:cNvGraphicFramePr/>
          <p:nvPr/>
        </p:nvGraphicFramePr>
        <p:xfrm>
          <a:off x="4238300" y="2370925"/>
          <a:ext cx="36021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4" name="Google Shape;1014;p100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TEST</a:t>
            </a:r>
            <a:endParaRPr sz="1900" b="1">
              <a:solidFill>
                <a:srgbClr val="CC0000"/>
              </a:solidFill>
            </a:endParaRPr>
          </a:p>
        </p:txBody>
      </p:sp>
      <p:graphicFrame>
        <p:nvGraphicFramePr>
          <p:cNvPr id="1015" name="Google Shape;1015;p100"/>
          <p:cNvGraphicFramePr/>
          <p:nvPr/>
        </p:nvGraphicFramePr>
        <p:xfrm>
          <a:off x="3037600" y="2370925"/>
          <a:ext cx="12007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Predictions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0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bring back the original prices.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25" name="Google Shape;1025;p101"/>
          <p:cNvGraphicFramePr/>
          <p:nvPr/>
        </p:nvGraphicFramePr>
        <p:xfrm>
          <a:off x="4238300" y="2370925"/>
          <a:ext cx="36021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6" name="Google Shape;1026;p101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0000"/>
                </a:solidFill>
              </a:rPr>
              <a:t>TEST</a:t>
            </a:r>
            <a:endParaRPr sz="1900" b="1">
              <a:solidFill>
                <a:srgbClr val="CC0000"/>
              </a:solidFill>
            </a:endParaRPr>
          </a:p>
        </p:txBody>
      </p:sp>
      <p:graphicFrame>
        <p:nvGraphicFramePr>
          <p:cNvPr id="1027" name="Google Shape;1027;p101"/>
          <p:cNvGraphicFramePr/>
          <p:nvPr/>
        </p:nvGraphicFramePr>
        <p:xfrm>
          <a:off x="3037600" y="2370925"/>
          <a:ext cx="12007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Predictions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8" name="Google Shape;1028;p101"/>
          <p:cNvGraphicFramePr/>
          <p:nvPr/>
        </p:nvGraphicFramePr>
        <p:xfrm>
          <a:off x="7840400" y="2370925"/>
          <a:ext cx="12007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0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compare predictions against true test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38" name="Google Shape;1038;p102"/>
          <p:cNvGraphicFramePr/>
          <p:nvPr/>
        </p:nvGraphicFramePr>
        <p:xfrm>
          <a:off x="4907975" y="2370925"/>
          <a:ext cx="12007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Predictions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39" name="Google Shape;1039;p102"/>
          <p:cNvGraphicFramePr/>
          <p:nvPr/>
        </p:nvGraphicFramePr>
        <p:xfrm>
          <a:off x="6108675" y="2370925"/>
          <a:ext cx="12007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often labeled as </a:t>
            </a:r>
            <a:r>
              <a:rPr lang="en" sz="2900" b="1">
                <a:solidFill>
                  <a:srgbClr val="434343"/>
                </a:solidFill>
              </a:rPr>
              <a:t>ŷ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compared again </a:t>
            </a:r>
            <a:r>
              <a:rPr lang="en" sz="2900" b="1">
                <a:solidFill>
                  <a:srgbClr val="434343"/>
                </a:solidFill>
              </a:rPr>
              <a:t>y</a:t>
            </a:r>
            <a:endParaRPr sz="2900" b="1">
              <a:solidFill>
                <a:srgbClr val="434343"/>
              </a:solidFill>
            </a:endParaRPr>
          </a:p>
        </p:txBody>
      </p:sp>
      <p:graphicFrame>
        <p:nvGraphicFramePr>
          <p:cNvPr id="1049" name="Google Shape;1049;p103"/>
          <p:cNvGraphicFramePr/>
          <p:nvPr/>
        </p:nvGraphicFramePr>
        <p:xfrm>
          <a:off x="4907975" y="2370925"/>
          <a:ext cx="12007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Predictions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0" name="Google Shape;1050;p103"/>
          <p:cNvGraphicFramePr/>
          <p:nvPr/>
        </p:nvGraphicFramePr>
        <p:xfrm>
          <a:off x="6108675" y="2370925"/>
          <a:ext cx="12007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1" name="Google Shape;1051;p103"/>
          <p:cNvSpPr txBox="1"/>
          <p:nvPr/>
        </p:nvSpPr>
        <p:spPr>
          <a:xfrm>
            <a:off x="44408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</a:rPr>
              <a:t>ŷ</a:t>
            </a:r>
            <a:endParaRPr sz="1900" b="1">
              <a:solidFill>
                <a:srgbClr val="CC0000"/>
              </a:solidFill>
            </a:endParaRPr>
          </a:p>
        </p:txBody>
      </p:sp>
      <p:sp>
        <p:nvSpPr>
          <p:cNvPr id="1052" name="Google Shape;1052;p103"/>
          <p:cNvSpPr txBox="1"/>
          <p:nvPr/>
        </p:nvSpPr>
        <p:spPr>
          <a:xfrm>
            <a:off x="56559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</a:rPr>
              <a:t>y</a:t>
            </a:r>
            <a:endParaRPr sz="19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the many methods of evaluating this performance!</a:t>
            </a:r>
            <a:endParaRPr sz="2900" b="1">
              <a:solidFill>
                <a:srgbClr val="434343"/>
              </a:solidFill>
            </a:endParaRPr>
          </a:p>
        </p:txBody>
      </p:sp>
      <p:graphicFrame>
        <p:nvGraphicFramePr>
          <p:cNvPr id="1062" name="Google Shape;1062;p104"/>
          <p:cNvGraphicFramePr/>
          <p:nvPr/>
        </p:nvGraphicFramePr>
        <p:xfrm>
          <a:off x="4907975" y="2370925"/>
          <a:ext cx="12007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Predictions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3" name="Google Shape;1063;p104"/>
          <p:cNvGraphicFramePr/>
          <p:nvPr/>
        </p:nvGraphicFramePr>
        <p:xfrm>
          <a:off x="6108675" y="2370925"/>
          <a:ext cx="1200700" cy="1251375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2" name="Google Shape;1072;p10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3" name="Google Shape;1073;p10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4" name="Google Shape;1074;p10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105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105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7" name="Google Shape;1077;p105"/>
          <p:cNvCxnSpPr>
            <a:stCxn id="1074" idx="2"/>
            <a:endCxn id="1076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8" name="Google Shape;1078;p105"/>
          <p:cNvCxnSpPr>
            <a:stCxn id="1074" idx="0"/>
            <a:endCxn id="1075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7" name="Google Shape;1087;p10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8" name="Google Shape;1088;p10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9" name="Google Shape;1089;p10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106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2" name="Google Shape;1092;p106"/>
          <p:cNvCxnSpPr>
            <a:stCxn id="1089" idx="2"/>
            <a:endCxn id="1091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3" name="Google Shape;1093;p106"/>
          <p:cNvCxnSpPr>
            <a:stCxn id="1089" idx="0"/>
            <a:endCxn id="1090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4" name="Google Shape;1094;p106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5" name="Google Shape;1095;p106"/>
          <p:cNvCxnSpPr>
            <a:stCxn id="1090" idx="3"/>
            <a:endCxn id="1094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collecting and organizing a data set based on history: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70" name="Google Shape;570;p62"/>
          <p:cNvGraphicFramePr/>
          <p:nvPr/>
        </p:nvGraphicFramePr>
        <p:xfrm>
          <a:off x="2535925" y="256455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1" name="Google Shape;1101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Data,Evaluate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10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5" name="Google Shape;1105;p10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6" name="Google Shape;1106;p10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7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107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9" name="Google Shape;1109;p107"/>
          <p:cNvCxnSpPr>
            <a:stCxn id="1106" idx="2"/>
            <a:endCxn id="1108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0" name="Google Shape;1110;p107"/>
          <p:cNvCxnSpPr>
            <a:stCxn id="1106" idx="0"/>
            <a:endCxn id="110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1" name="Google Shape;1111;p107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107"/>
          <p:cNvCxnSpPr>
            <a:stCxn id="1107" idx="3"/>
            <a:endCxn id="111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3" name="Google Shape;1113;p107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107"/>
          <p:cNvCxnSpPr>
            <a:stCxn id="1108" idx="3"/>
            <a:endCxn id="111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5" name="Google Shape;1115;p107"/>
          <p:cNvCxnSpPr>
            <a:stCxn id="1111" idx="2"/>
            <a:endCxn id="111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if performance isn’t great?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10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10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6" name="Google Shape;1126;p10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108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108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108"/>
          <p:cNvCxnSpPr>
            <a:stCxn id="1126" idx="2"/>
            <a:endCxn id="1128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0" name="Google Shape;1130;p108"/>
          <p:cNvCxnSpPr>
            <a:stCxn id="1126" idx="0"/>
            <a:endCxn id="112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1" name="Google Shape;1131;p108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2" name="Google Shape;1132;p108"/>
          <p:cNvCxnSpPr>
            <a:stCxn id="1127" idx="3"/>
            <a:endCxn id="113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108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108"/>
          <p:cNvCxnSpPr>
            <a:stCxn id="1128" idx="3"/>
            <a:endCxn id="113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5" name="Google Shape;1135;p108"/>
          <p:cNvCxnSpPr>
            <a:stCxn id="1131" idx="2"/>
            <a:endCxn id="113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0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adjust model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4" name="Google Shape;1144;p10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5" name="Google Shape;1145;p10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6" name="Google Shape;1146;p10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10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10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9" name="Google Shape;1149;p109"/>
          <p:cNvCxnSpPr>
            <a:stCxn id="1146" idx="2"/>
            <a:endCxn id="1148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0" name="Google Shape;1150;p109"/>
          <p:cNvCxnSpPr>
            <a:stCxn id="1146" idx="0"/>
            <a:endCxn id="114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1" name="Google Shape;1151;p109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109"/>
          <p:cNvCxnSpPr>
            <a:stCxn id="1147" idx="3"/>
            <a:endCxn id="115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3" name="Google Shape;1153;p109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109"/>
          <p:cNvCxnSpPr>
            <a:stCxn id="1148" idx="3"/>
            <a:endCxn id="115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5" name="Google Shape;1155;p109"/>
          <p:cNvCxnSpPr>
            <a:stCxn id="1151" idx="2"/>
            <a:endCxn id="115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4" name="Google Shape;1164;p11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5" name="Google Shape;1165;p11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6" name="Google Shape;1166;p11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11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9" name="Google Shape;1169;p110"/>
          <p:cNvCxnSpPr>
            <a:stCxn id="1166" idx="2"/>
            <a:endCxn id="1168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0" name="Google Shape;1170;p110"/>
          <p:cNvCxnSpPr>
            <a:stCxn id="1166" idx="0"/>
            <a:endCxn id="116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1" name="Google Shape;1171;p110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110"/>
          <p:cNvCxnSpPr>
            <a:stCxn id="1167" idx="3"/>
            <a:endCxn id="117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3" name="Google Shape;1173;p110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110"/>
          <p:cNvCxnSpPr>
            <a:stCxn id="1168" idx="3"/>
            <a:endCxn id="117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5" name="Google Shape;1175;p110"/>
          <p:cNvCxnSpPr>
            <a:stCxn id="1171" idx="2"/>
            <a:endCxn id="117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11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5" name="Google Shape;1185;p11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6" name="Google Shape;1186;p11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11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11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9" name="Google Shape;1189;p111"/>
          <p:cNvCxnSpPr>
            <a:stCxn id="1186" idx="2"/>
            <a:endCxn id="1188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0" name="Google Shape;1190;p111"/>
          <p:cNvCxnSpPr>
            <a:stCxn id="1186" idx="0"/>
            <a:endCxn id="118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1" name="Google Shape;1191;p111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2" name="Google Shape;1192;p111"/>
          <p:cNvCxnSpPr>
            <a:stCxn id="1187" idx="3"/>
            <a:endCxn id="1193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3" name="Google Shape;1193;p111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4" name="Google Shape;1194;p111"/>
          <p:cNvCxnSpPr>
            <a:stCxn id="1191" idx="3"/>
            <a:endCxn id="1193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adjusted model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11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4" name="Google Shape;1204;p11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5" name="Google Shape;1205;p11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112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112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8" name="Google Shape;1208;p112"/>
          <p:cNvCxnSpPr>
            <a:stCxn id="1205" idx="2"/>
            <a:endCxn id="1207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9" name="Google Shape;1209;p112"/>
          <p:cNvCxnSpPr>
            <a:stCxn id="1205" idx="0"/>
            <a:endCxn id="1206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0" name="Google Shape;1210;p112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112"/>
          <p:cNvCxnSpPr>
            <a:stCxn id="1206" idx="3"/>
            <a:endCxn id="1212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2" name="Google Shape;1212;p112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112"/>
          <p:cNvCxnSpPr>
            <a:stCxn id="1210" idx="3"/>
            <a:endCxn id="1212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4" name="Google Shape;1214;p112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112"/>
          <p:cNvCxnSpPr>
            <a:stCxn id="1212" idx="2"/>
            <a:endCxn id="1214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name="adj1" fmla="val 4999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6" name="Google Shape;1216;p112"/>
          <p:cNvCxnSpPr>
            <a:stCxn id="1207" idx="3"/>
            <a:endCxn id="1214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repeat this process as necessary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5" name="Google Shape;1225;p11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6" name="Google Shape;1226;p11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7" name="Google Shape;1227;p11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8" name="Google Shape;1228;p113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0" name="Google Shape;1230;p113"/>
          <p:cNvCxnSpPr>
            <a:stCxn id="1227" idx="2"/>
            <a:endCxn id="1229" idx="0"/>
          </p:cNvCxnSpPr>
          <p:nvPr/>
        </p:nvCxnSpPr>
        <p:spPr>
          <a:xfrm rot="-5400000" flipH="1">
            <a:off x="2265625" y="3480050"/>
            <a:ext cx="457800" cy="335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1" name="Google Shape;1231;p113"/>
          <p:cNvCxnSpPr>
            <a:stCxn id="1227" idx="0"/>
            <a:endCxn id="1228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2" name="Google Shape;1232;p113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3" name="Google Shape;1233;p113"/>
          <p:cNvCxnSpPr>
            <a:stCxn id="1228" idx="3"/>
            <a:endCxn id="1234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4" name="Google Shape;1234;p113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5" name="Google Shape;1235;p113"/>
          <p:cNvCxnSpPr>
            <a:stCxn id="1232" idx="3"/>
            <a:endCxn id="1234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6" name="Google Shape;1236;p113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7" name="Google Shape;1237;p113"/>
          <p:cNvCxnSpPr>
            <a:stCxn id="1234" idx="2"/>
            <a:endCxn id="1236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name="adj1" fmla="val 4999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8" name="Google Shape;1238;p113"/>
          <p:cNvCxnSpPr>
            <a:stCxn id="1229" idx="3"/>
            <a:endCxn id="1236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and Simplified Process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11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8" name="Google Shape;1248;p114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14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0" name="Google Shape;1250;p114"/>
          <p:cNvCxnSpPr>
            <a:stCxn id="1247" idx="3"/>
            <a:endCxn id="124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1" name="Google Shape;1251;p114"/>
          <p:cNvCxnSpPr>
            <a:stCxn id="1247" idx="3"/>
            <a:endCxn id="1248" idx="1"/>
          </p:cNvCxnSpPr>
          <p:nvPr/>
        </p:nvCxnSpPr>
        <p:spPr>
          <a:xfrm rot="10800000" flipH="1">
            <a:off x="1204825" y="2355200"/>
            <a:ext cx="359700" cy="665100"/>
          </a:xfrm>
          <a:prstGeom prst="curvedConnector3">
            <a:avLst>
              <a:gd name="adj1" fmla="val 5001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2" name="Google Shape;1252;p114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114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4" name="Google Shape;1254;p114"/>
          <p:cNvCxnSpPr>
            <a:stCxn id="1248" idx="3"/>
            <a:endCxn id="125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5" name="Google Shape;1255;p114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6" name="Google Shape;1256;p114"/>
          <p:cNvCxnSpPr>
            <a:stCxn id="1252" idx="2"/>
            <a:endCxn id="1255" idx="0"/>
          </p:cNvCxnSpPr>
          <p:nvPr/>
        </p:nvCxnSpPr>
        <p:spPr>
          <a:xfrm rot="-5400000" flipH="1">
            <a:off x="4051588" y="3625000"/>
            <a:ext cx="612000" cy="74100"/>
          </a:xfrm>
          <a:prstGeom prst="curvedConnector3">
            <a:avLst>
              <a:gd name="adj1" fmla="val 4998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7" name="Google Shape;1257;p114"/>
          <p:cNvCxnSpPr>
            <a:stCxn id="1249" idx="3"/>
            <a:endCxn id="1255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8" name="Google Shape;1258;p114"/>
          <p:cNvCxnSpPr>
            <a:stCxn id="1252" idx="0"/>
            <a:endCxn id="1253" idx="0"/>
          </p:cNvCxnSpPr>
          <p:nvPr/>
        </p:nvCxnSpPr>
        <p:spPr>
          <a:xfrm rot="-5400000" flipH="1">
            <a:off x="5288338" y="1591450"/>
            <a:ext cx="600" cy="1936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9" name="Google Shape;1259;p114"/>
          <p:cNvCxnSpPr>
            <a:stCxn id="1253" idx="2"/>
            <a:endCxn id="1252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0" name="Google Shape;1260;p114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114"/>
          <p:cNvCxnSpPr>
            <a:stCxn id="1253" idx="3"/>
            <a:endCxn id="1260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X and y data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0" name="Google Shape;1270;p11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for evaluation purposes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1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116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116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116"/>
          <p:cNvCxnSpPr>
            <a:stCxn id="1279" idx="3"/>
            <a:endCxn id="1281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3" name="Google Shape;1283;p116"/>
          <p:cNvCxnSpPr>
            <a:stCxn id="1279" idx="3"/>
            <a:endCxn id="1280" idx="1"/>
          </p:cNvCxnSpPr>
          <p:nvPr/>
        </p:nvCxnSpPr>
        <p:spPr>
          <a:xfrm rot="10800000" flipH="1">
            <a:off x="1204825" y="2355200"/>
            <a:ext cx="359700" cy="665100"/>
          </a:xfrm>
          <a:prstGeom prst="curvedConnector3">
            <a:avLst>
              <a:gd name="adj1" fmla="val 5001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on previously sold houses.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79" name="Google Shape;579;p63"/>
          <p:cNvGraphicFramePr/>
          <p:nvPr/>
        </p:nvGraphicFramePr>
        <p:xfrm>
          <a:off x="2535925" y="256455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ML Model on Training Data Set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1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117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17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5" name="Google Shape;1295;p117"/>
          <p:cNvCxnSpPr>
            <a:stCxn id="1292" idx="3"/>
            <a:endCxn id="1294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6" name="Google Shape;1296;p117"/>
          <p:cNvCxnSpPr>
            <a:stCxn id="1292" idx="3"/>
            <a:endCxn id="1293" idx="1"/>
          </p:cNvCxnSpPr>
          <p:nvPr/>
        </p:nvCxnSpPr>
        <p:spPr>
          <a:xfrm rot="10800000" flipH="1">
            <a:off x="1204825" y="2355200"/>
            <a:ext cx="359700" cy="665100"/>
          </a:xfrm>
          <a:prstGeom prst="curvedConnector3">
            <a:avLst>
              <a:gd name="adj1" fmla="val 5001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7" name="Google Shape;1297;p117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8" name="Google Shape;1298;p117"/>
          <p:cNvCxnSpPr>
            <a:stCxn id="1293" idx="3"/>
            <a:endCxn id="1297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Model Performance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1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118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18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118"/>
          <p:cNvCxnSpPr>
            <a:stCxn id="1307" idx="3"/>
            <a:endCxn id="130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1" name="Google Shape;1311;p118"/>
          <p:cNvCxnSpPr>
            <a:stCxn id="1307" idx="3"/>
            <a:endCxn id="1308" idx="1"/>
          </p:cNvCxnSpPr>
          <p:nvPr/>
        </p:nvCxnSpPr>
        <p:spPr>
          <a:xfrm rot="10800000" flipH="1">
            <a:off x="1204825" y="2355200"/>
            <a:ext cx="359700" cy="665100"/>
          </a:xfrm>
          <a:prstGeom prst="curvedConnector3">
            <a:avLst>
              <a:gd name="adj1" fmla="val 5001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2" name="Google Shape;1312;p118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3" name="Google Shape;1313;p118"/>
          <p:cNvCxnSpPr>
            <a:stCxn id="1308" idx="3"/>
            <a:endCxn id="131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4" name="Google Shape;1314;p118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118"/>
          <p:cNvCxnSpPr>
            <a:stCxn id="1312" idx="2"/>
            <a:endCxn id="1314" idx="0"/>
          </p:cNvCxnSpPr>
          <p:nvPr/>
        </p:nvCxnSpPr>
        <p:spPr>
          <a:xfrm rot="-5400000" flipH="1">
            <a:off x="4051588" y="3625000"/>
            <a:ext cx="612000" cy="74100"/>
          </a:xfrm>
          <a:prstGeom prst="curvedConnector3">
            <a:avLst>
              <a:gd name="adj1" fmla="val 4998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6" name="Google Shape;1316;p118"/>
          <p:cNvCxnSpPr>
            <a:stCxn id="1309" idx="3"/>
            <a:endCxn id="131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model hyperparameters as needed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1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19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119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8" name="Google Shape;1328;p119"/>
          <p:cNvCxnSpPr>
            <a:stCxn id="1325" idx="3"/>
            <a:endCxn id="1327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9" name="Google Shape;1329;p119"/>
          <p:cNvCxnSpPr>
            <a:stCxn id="1325" idx="3"/>
            <a:endCxn id="1326" idx="1"/>
          </p:cNvCxnSpPr>
          <p:nvPr/>
        </p:nvCxnSpPr>
        <p:spPr>
          <a:xfrm rot="10800000" flipH="1">
            <a:off x="1204825" y="2355200"/>
            <a:ext cx="359700" cy="665100"/>
          </a:xfrm>
          <a:prstGeom prst="curvedConnector3">
            <a:avLst>
              <a:gd name="adj1" fmla="val 5001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0" name="Google Shape;1330;p119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19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2" name="Google Shape;1332;p119"/>
          <p:cNvCxnSpPr>
            <a:stCxn id="1326" idx="3"/>
            <a:endCxn id="1330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3" name="Google Shape;1333;p119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119"/>
          <p:cNvCxnSpPr>
            <a:stCxn id="1330" idx="2"/>
            <a:endCxn id="1333" idx="0"/>
          </p:cNvCxnSpPr>
          <p:nvPr/>
        </p:nvCxnSpPr>
        <p:spPr>
          <a:xfrm rot="-5400000" flipH="1">
            <a:off x="4051588" y="3625000"/>
            <a:ext cx="612000" cy="74100"/>
          </a:xfrm>
          <a:prstGeom prst="curvedConnector3">
            <a:avLst>
              <a:gd name="adj1" fmla="val 4998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5" name="Google Shape;1335;p119"/>
          <p:cNvCxnSpPr>
            <a:stCxn id="1327" idx="3"/>
            <a:endCxn id="1333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6" name="Google Shape;1336;p119"/>
          <p:cNvCxnSpPr>
            <a:stCxn id="1330" idx="0"/>
            <a:endCxn id="1331" idx="0"/>
          </p:cNvCxnSpPr>
          <p:nvPr/>
        </p:nvCxnSpPr>
        <p:spPr>
          <a:xfrm rot="-5400000" flipH="1">
            <a:off x="5288338" y="1591450"/>
            <a:ext cx="600" cy="1936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7" name="Google Shape;1337;p119"/>
          <p:cNvCxnSpPr>
            <a:stCxn id="1331" idx="2"/>
            <a:endCxn id="1330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model to real world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5" name="Google Shape;1345;p12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2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20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0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9" name="Google Shape;1349;p120"/>
          <p:cNvCxnSpPr>
            <a:stCxn id="1346" idx="3"/>
            <a:endCxn id="1348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0" name="Google Shape;1350;p120"/>
          <p:cNvCxnSpPr>
            <a:stCxn id="1346" idx="3"/>
            <a:endCxn id="1347" idx="1"/>
          </p:cNvCxnSpPr>
          <p:nvPr/>
        </p:nvCxnSpPr>
        <p:spPr>
          <a:xfrm rot="10800000" flipH="1">
            <a:off x="1204825" y="2355200"/>
            <a:ext cx="359700" cy="665100"/>
          </a:xfrm>
          <a:prstGeom prst="curvedConnector3">
            <a:avLst>
              <a:gd name="adj1" fmla="val 5001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1" name="Google Shape;1351;p120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20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3" name="Google Shape;1353;p120"/>
          <p:cNvCxnSpPr>
            <a:stCxn id="1347" idx="3"/>
            <a:endCxn id="1351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4" name="Google Shape;1354;p120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5" name="Google Shape;1355;p120"/>
          <p:cNvCxnSpPr>
            <a:stCxn id="1351" idx="2"/>
            <a:endCxn id="1354" idx="0"/>
          </p:cNvCxnSpPr>
          <p:nvPr/>
        </p:nvCxnSpPr>
        <p:spPr>
          <a:xfrm rot="-5400000" flipH="1">
            <a:off x="4051588" y="3625000"/>
            <a:ext cx="612000" cy="74100"/>
          </a:xfrm>
          <a:prstGeom prst="curvedConnector3">
            <a:avLst>
              <a:gd name="adj1" fmla="val 4998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6" name="Google Shape;1356;p120"/>
          <p:cNvCxnSpPr>
            <a:stCxn id="1348" idx="3"/>
            <a:endCxn id="135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7" name="Google Shape;1357;p120"/>
          <p:cNvCxnSpPr>
            <a:stCxn id="1351" idx="0"/>
            <a:endCxn id="1352" idx="0"/>
          </p:cNvCxnSpPr>
          <p:nvPr/>
        </p:nvCxnSpPr>
        <p:spPr>
          <a:xfrm rot="-5400000" flipH="1">
            <a:off x="5288338" y="1591450"/>
            <a:ext cx="600" cy="1936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8" name="Google Shape;1358;p120"/>
          <p:cNvCxnSpPr>
            <a:stCxn id="1352" idx="2"/>
            <a:endCxn id="1351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9" name="Google Shape;1359;p120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0" name="Google Shape;1360;p120"/>
          <p:cNvCxnSpPr>
            <a:stCxn id="1352" idx="3"/>
            <a:endCxn id="1359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9" name="Google Shape;1369;p121"/>
          <p:cNvPicPr preferRelativeResize="0"/>
          <p:nvPr/>
        </p:nvPicPr>
        <p:blipFill rotWithShape="1">
          <a:blip r:embed="rId3">
            <a:alphaModFix/>
          </a:blip>
          <a:srcRect l="36131" t="6069" r="35637" b="53787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2" name="Google Shape;1372;p121"/>
          <p:cNvCxnSpPr>
            <a:stCxn id="1369" idx="3"/>
            <a:endCxn id="13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3" name="Google Shape;1373;p1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lang="en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1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5" name="Google Shape;1375;p1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6" name="Google Shape;1376;p1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7" name="Google Shape;1377;p1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8" name="Google Shape;1378;p1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9" name="Google Shape;1379;p1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lang="en" i="1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21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22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9" name="Google Shape;1389;p122"/>
          <p:cNvPicPr preferRelativeResize="0"/>
          <p:nvPr/>
        </p:nvPicPr>
        <p:blipFill rotWithShape="1">
          <a:blip r:embed="rId3">
            <a:alphaModFix/>
          </a:blip>
          <a:srcRect l="36131" t="6069" r="35637" b="53787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1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2" name="Google Shape;1392;p122"/>
          <p:cNvCxnSpPr>
            <a:stCxn id="1389" idx="3"/>
            <a:endCxn id="139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3" name="Google Shape;1393;p122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lang="en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122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5" name="Google Shape;1395;p122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6" name="Google Shape;1396;p122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7" name="Google Shape;1397;p122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8" name="Google Shape;1398;p122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122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22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1" name="Google Shape;1401;p122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name="adj1" fmla="val 2788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02" name="Google Shape;1402;p122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3" name="Google Shape;1403;p122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4" name="Google Shape;1404;p122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5" name="Google Shape;1405;p122"/>
          <p:cNvCxnSpPr>
            <a:endCxn id="1385" idx="0"/>
          </p:cNvCxnSpPr>
          <p:nvPr/>
        </p:nvCxnSpPr>
        <p:spPr>
          <a:xfrm rot="-5400000" flipH="1">
            <a:off x="7052200" y="2934350"/>
            <a:ext cx="474000" cy="334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6" name="Google Shape;1406;p122"/>
          <p:cNvCxnSpPr>
            <a:stCxn id="1385" idx="1"/>
            <a:endCxn id="140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new house comes on the market with a known Area, Bedrooms, and Bathrooms: </a:t>
            </a:r>
            <a:r>
              <a:rPr lang="en" sz="2900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what price should it sell at.</a:t>
            </a:r>
            <a:endParaRPr sz="2900" i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88" name="Google Shape;588;p64"/>
          <p:cNvGraphicFramePr/>
          <p:nvPr/>
        </p:nvGraphicFramePr>
        <p:xfrm>
          <a:off x="2535925" y="256455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Product: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house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predicted selling price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97" name="Google Shape;597;p65"/>
          <p:cNvGraphicFramePr/>
          <p:nvPr/>
        </p:nvGraphicFramePr>
        <p:xfrm>
          <a:off x="2535925" y="256455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historical,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predict a future outcome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06" name="Google Shape;606;p66"/>
          <p:cNvGraphicFramePr/>
          <p:nvPr/>
        </p:nvGraphicFramePr>
        <p:xfrm>
          <a:off x="2535925" y="2564550"/>
          <a:ext cx="4802800" cy="2502750"/>
        </p:xfrm>
        <a:graphic>
          <a:graphicData uri="http://schemas.openxmlformats.org/drawingml/2006/table">
            <a:tbl>
              <a:tblPr>
                <a:noFill/>
                <a:tableStyleId>{44C7873D-0CD3-4486-AF99-FA32D0B22BC7}</a:tableStyleId>
              </a:tblPr>
              <a:tblGrid>
                <a:gridCol w="120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lang="en" b="1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Bedrooms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Bathrooms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2300</Words>
  <Application>Microsoft Office PowerPoint</Application>
  <PresentationFormat>On-screen Show (16:9)</PresentationFormat>
  <Paragraphs>1095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Montserrat</vt:lpstr>
      <vt:lpstr>Arial</vt:lpstr>
      <vt:lpstr>Simple Light</vt:lpstr>
      <vt:lpstr>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Supervised Machine Learning Process</vt:lpstr>
      <vt:lpstr>Machine Learning </vt:lpstr>
      <vt:lpstr>ML Pathway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sahdev ghorela</dc:creator>
  <cp:lastModifiedBy>sahdev ghorela</cp:lastModifiedBy>
  <cp:revision>1</cp:revision>
  <dcterms:modified xsi:type="dcterms:W3CDTF">2024-10-27T21:30:07Z</dcterms:modified>
</cp:coreProperties>
</file>