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8FDA-E601-43D5-8EC5-66DBE01D279F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73D32-F1B6-4B91-8683-CAFFF3A59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6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c8d4edb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c8d4edb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c6d0d8677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c6d0d8677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5c6d0d867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5c6d0d867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5c6d0d86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5c6d0d86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5c6d0d867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5c6d0d867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5c6d0d867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5c6d0d867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5c6d0d8677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5c6d0d8677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c6d0d8677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c6d0d8677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c6d0d867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c6d0d867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5c6d0d8677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5c6d0d8677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c6d0d8677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c6d0d8677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5c6d0d8677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5c6d0d8677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c6d0d867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c6d0d867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c6d0d867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c6d0d867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5c6d0d8677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5c6d0d8677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c6d0d8677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c6d0d8677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5c6d0d8677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5c6d0d8677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c6d0d8677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c6d0d8677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5c6d0d8677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5c6d0d8677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5c6d0d867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5c6d0d867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c6d0d867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c6d0d867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5c6d0d8677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5c6d0d8677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c6d0d8677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c6d0d8677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5c6d0d8677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5c6d0d8677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5c6d0d8677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5c6d0d8677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5c8d4edbeb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5c8d4edbeb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5c8d4edbeb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5c8d4edbeb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5c8d4edbeb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5c8d4edbeb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5c8d4edbeb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5c8d4edbeb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c6d0d8677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c6d0d8677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5c6d0d867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5c6d0d867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5c6d0d867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5c6d0d867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c6d0d8677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c6d0d8677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c6d0d8677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c6d0d8677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5c6d0d8677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5c6d0d8677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F533-C514-09D8-372F-C7CCD1AB1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222D4-3302-B73C-82B3-11E0E0450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320-7E39-CF71-BFC4-C901C896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35BBF-F930-7A2C-46D7-50FC8E72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70C1-B925-D2A5-A80A-212AA9E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2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3423-63AF-6ACB-1335-C249FF80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811D7-88F7-4B23-5331-9770B484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6B59A-5E26-20BF-4B9D-A58A10F9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AC25A-0275-1781-FE3D-5491BFA6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028A-BD4E-1D0A-2987-D066F546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6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F154B-EAF3-C8AC-4A41-220712CDE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50909-CDE4-3AA9-55AA-C5A827FE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6084D-337E-D409-36C0-4395716F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39B1-D313-021A-5B82-1FCBA84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F1FEC-D6FD-E433-D624-57BA2F7B8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6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436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3ECE-42AB-2B8D-4149-ABD8D7B6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BEB2-7BE7-1FAA-FCE7-D777601D6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B6B2-7B87-BEB9-F8F5-38FFDF6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E195-D614-DDAA-0673-B9D801F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A5818-CAF9-B57C-E0A6-97C77B04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2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0B4D-E53F-419E-607F-6FBEAEB7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7CECC-9764-F76B-9B0E-CDC54DE2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4FAE-3C0B-6B5E-E4A5-3E4981A9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9361-C2E6-E1D1-10BF-AEC0904D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4779-8EC5-8341-5C8B-0A61D03F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89B7-721F-74A2-3152-E0B0105A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0022-BB7D-055D-EB0E-9140E7D08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7D7A-9ADE-293A-332D-BFEB94CF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1932-8DF7-D7DF-DCD9-0DC0EF27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183AB-E323-2704-1F66-2B631800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FC600-F764-94D2-F8ED-8432580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04F9-0E85-D85B-02B1-F240CF98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DAEA-03F5-1AB7-3A63-2ACF400DE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F6C0-7BB6-61A9-BA5D-8B94AB919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29D5-9E84-4465-6493-0F1F50CE2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4A37-6CA0-CE27-053B-B7DBE5E4D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1B7ED-5BD2-58E1-EAE0-952C2B40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C9A3E-E059-F811-F5E0-77B40D9F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B8BD3-7491-EF19-8576-F435F762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2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95AA-AAC0-D899-4C84-4B8A69FD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DB2D1-B5CF-CF9E-262A-F81B0791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53EAE-4201-AAEB-435F-17F26396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B72E8-79D5-C786-9903-0CDD6C28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0B0FB-6055-8FD9-1F48-18923BED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D03FB-8297-4288-6BD3-437A766D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B854-8FC2-358A-CD8D-08FDBBF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8398-D14E-2226-34B7-EC536261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F6F83-9490-FF1F-B0BF-EA5CC755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5EE0A-992C-C34D-EF08-3024EF624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62E53-29E1-D449-2913-4E2F2AAA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7584-7C0F-AA80-23A9-72B9A504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D9CB-C6DF-460B-A306-D322A4E0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9EDE-2C71-4AC2-C62E-7C296591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1D75-0C47-154D-6813-56FB55E52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18E7-AAB3-D28E-6EDE-734C5EBB7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BCDB-1777-08BA-B594-6B4E971F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021BB-A576-C6F5-CDC8-C9643EA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294D-9AD8-90BB-B6E2-9B9816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F785E-1D13-9FD5-E5C2-28C0001E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B624B-4DBE-20FE-8E1F-19D77A18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5174-B425-4B4A-C185-380F2BFCE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311E8-B28A-4A18-BA60-89ED4C2F000B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4F47-5249-B386-4688-E912A992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50DA-EA2C-C3A7-0EB4-25138AF8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E95C0-CC44-4C2C-992E-0AAE83474B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0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Evaluating Performance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7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667"/>
              <a:t>CLASSIFICATION </a:t>
            </a:r>
            <a:endParaRPr sz="4667"/>
          </a:p>
        </p:txBody>
      </p:sp>
      <p:pic>
        <p:nvPicPr>
          <p:cNvPr id="830" name="Google Shape;830;p7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5" name="Google Shape;9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" y="1495161"/>
            <a:ext cx="2407400" cy="160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6" name="Google Shape;906;p84"/>
          <p:cNvSpPr txBox="1"/>
          <p:nvPr/>
        </p:nvSpPr>
        <p:spPr>
          <a:xfrm>
            <a:off x="-1" y="3097167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7" name="Google Shape;907;p84"/>
          <p:cNvSpPr txBox="1"/>
          <p:nvPr/>
        </p:nvSpPr>
        <p:spPr>
          <a:xfrm>
            <a:off x="-1" y="51345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8" name="Google Shape;908;p84"/>
          <p:cNvSpPr/>
          <p:nvPr/>
        </p:nvSpPr>
        <p:spPr>
          <a:xfrm>
            <a:off x="560200" y="4498500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09" name="Google Shape;909;p84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0" name="Google Shape;910;p84"/>
          <p:cNvCxnSpPr>
            <a:endCxn id="909" idx="1"/>
          </p:cNvCxnSpPr>
          <p:nvPr/>
        </p:nvCxnSpPr>
        <p:spPr>
          <a:xfrm>
            <a:off x="2959000" y="2295167"/>
            <a:ext cx="1664400" cy="995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8" name="Google Shape;9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" y="1495161"/>
            <a:ext cx="2407400" cy="160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9" name="Google Shape;919;p85"/>
          <p:cNvSpPr txBox="1"/>
          <p:nvPr/>
        </p:nvSpPr>
        <p:spPr>
          <a:xfrm>
            <a:off x="-1" y="3097167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0" name="Google Shape;920;p85"/>
          <p:cNvSpPr txBox="1"/>
          <p:nvPr/>
        </p:nvSpPr>
        <p:spPr>
          <a:xfrm>
            <a:off x="-1" y="51345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1" name="Google Shape;921;p85"/>
          <p:cNvSpPr/>
          <p:nvPr/>
        </p:nvSpPr>
        <p:spPr>
          <a:xfrm>
            <a:off x="560200" y="4498500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2" name="Google Shape;922;p85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3" name="Google Shape;923;p85"/>
          <p:cNvCxnSpPr>
            <a:endCxn id="922" idx="1"/>
          </p:cNvCxnSpPr>
          <p:nvPr/>
        </p:nvCxnSpPr>
        <p:spPr>
          <a:xfrm>
            <a:off x="2959000" y="2295167"/>
            <a:ext cx="1664400" cy="995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4" name="Google Shape;924;p85"/>
          <p:cNvCxnSpPr>
            <a:stCxn id="922" idx="3"/>
          </p:cNvCxnSpPr>
          <p:nvPr/>
        </p:nvCxnSpPr>
        <p:spPr>
          <a:xfrm>
            <a:off x="7568600" y="3290767"/>
            <a:ext cx="111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85"/>
          <p:cNvSpPr/>
          <p:nvPr/>
        </p:nvSpPr>
        <p:spPr>
          <a:xfrm>
            <a:off x="8683000" y="2972767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26" name="Google Shape;926;p85"/>
          <p:cNvSpPr txBox="1"/>
          <p:nvPr/>
        </p:nvSpPr>
        <p:spPr>
          <a:xfrm>
            <a:off x="8181132" y="36647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4" name="Google Shape;9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" y="1495161"/>
            <a:ext cx="2407400" cy="160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5" name="Google Shape;935;p86"/>
          <p:cNvSpPr txBox="1"/>
          <p:nvPr/>
        </p:nvSpPr>
        <p:spPr>
          <a:xfrm>
            <a:off x="-1" y="3097167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6" name="Google Shape;936;p86"/>
          <p:cNvSpPr txBox="1"/>
          <p:nvPr/>
        </p:nvSpPr>
        <p:spPr>
          <a:xfrm>
            <a:off x="-1" y="51345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7" name="Google Shape;937;p86"/>
          <p:cNvSpPr/>
          <p:nvPr/>
        </p:nvSpPr>
        <p:spPr>
          <a:xfrm>
            <a:off x="560200" y="4498500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38" name="Google Shape;938;p86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39" name="Google Shape;939;p86"/>
          <p:cNvCxnSpPr>
            <a:endCxn id="938" idx="1"/>
          </p:cNvCxnSpPr>
          <p:nvPr/>
        </p:nvCxnSpPr>
        <p:spPr>
          <a:xfrm>
            <a:off x="2959000" y="2295167"/>
            <a:ext cx="1664400" cy="995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Google Shape;940;p86"/>
          <p:cNvCxnSpPr>
            <a:stCxn id="938" idx="3"/>
          </p:cNvCxnSpPr>
          <p:nvPr/>
        </p:nvCxnSpPr>
        <p:spPr>
          <a:xfrm>
            <a:off x="7568600" y="3290767"/>
            <a:ext cx="111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1" name="Google Shape;941;p86"/>
          <p:cNvSpPr/>
          <p:nvPr/>
        </p:nvSpPr>
        <p:spPr>
          <a:xfrm>
            <a:off x="8683000" y="2972767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2" name="Google Shape;942;p86"/>
          <p:cNvSpPr txBox="1"/>
          <p:nvPr/>
        </p:nvSpPr>
        <p:spPr>
          <a:xfrm>
            <a:off x="8181132" y="36647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4973400" y="5098800"/>
            <a:ext cx="6304800" cy="9956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>
                <a:latin typeface="Overpass"/>
                <a:ea typeface="Overpass"/>
                <a:cs typeface="Overpass"/>
                <a:sym typeface="Overpass"/>
              </a:rPr>
              <a:t>DOG == DOG ?</a:t>
            </a:r>
            <a:endParaRPr sz="3467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44" name="Google Shape;944;p86"/>
          <p:cNvSpPr txBox="1"/>
          <p:nvPr/>
        </p:nvSpPr>
        <p:spPr>
          <a:xfrm>
            <a:off x="4111800" y="6094400"/>
            <a:ext cx="802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45" name="Google Shape;945;p86"/>
          <p:cNvCxnSpPr>
            <a:stCxn id="937" idx="3"/>
            <a:endCxn id="943" idx="1"/>
          </p:cNvCxnSpPr>
          <p:nvPr/>
        </p:nvCxnSpPr>
        <p:spPr>
          <a:xfrm>
            <a:off x="2882600" y="4816500"/>
            <a:ext cx="2090800" cy="780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946;p86"/>
          <p:cNvCxnSpPr>
            <a:stCxn id="941" idx="3"/>
            <a:endCxn id="943" idx="3"/>
          </p:cNvCxnSpPr>
          <p:nvPr/>
        </p:nvCxnSpPr>
        <p:spPr>
          <a:xfrm>
            <a:off x="11005400" y="3290767"/>
            <a:ext cx="272800" cy="23060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947;p86"/>
          <p:cNvSpPr/>
          <p:nvPr/>
        </p:nvSpPr>
        <p:spPr>
          <a:xfrm>
            <a:off x="5115833" y="5162600"/>
            <a:ext cx="884800" cy="868000"/>
          </a:xfrm>
          <a:prstGeom prst="donut">
            <a:avLst>
              <a:gd name="adj" fmla="val 25000"/>
            </a:avLst>
          </a:prstGeom>
          <a:solidFill>
            <a:srgbClr val="00FF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" y="1495161"/>
            <a:ext cx="2407400" cy="160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6" name="Google Shape;956;p87"/>
          <p:cNvSpPr txBox="1"/>
          <p:nvPr/>
        </p:nvSpPr>
        <p:spPr>
          <a:xfrm>
            <a:off x="-1" y="3097167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7" name="Google Shape;957;p87"/>
          <p:cNvSpPr txBox="1"/>
          <p:nvPr/>
        </p:nvSpPr>
        <p:spPr>
          <a:xfrm>
            <a:off x="-1" y="51345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y_test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8" name="Google Shape;958;p87"/>
          <p:cNvSpPr/>
          <p:nvPr/>
        </p:nvSpPr>
        <p:spPr>
          <a:xfrm>
            <a:off x="560200" y="4498500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DOG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59" name="Google Shape;959;p87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0" name="Google Shape;960;p87"/>
          <p:cNvCxnSpPr>
            <a:endCxn id="959" idx="1"/>
          </p:cNvCxnSpPr>
          <p:nvPr/>
        </p:nvCxnSpPr>
        <p:spPr>
          <a:xfrm>
            <a:off x="2959000" y="2295167"/>
            <a:ext cx="1664400" cy="995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1" name="Google Shape;961;p87"/>
          <p:cNvCxnSpPr>
            <a:stCxn id="959" idx="3"/>
          </p:cNvCxnSpPr>
          <p:nvPr/>
        </p:nvCxnSpPr>
        <p:spPr>
          <a:xfrm>
            <a:off x="7568600" y="3290767"/>
            <a:ext cx="1114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87"/>
          <p:cNvSpPr/>
          <p:nvPr/>
        </p:nvSpPr>
        <p:spPr>
          <a:xfrm>
            <a:off x="8683000" y="2972767"/>
            <a:ext cx="2322400" cy="636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933">
                <a:latin typeface="Overpass"/>
                <a:ea typeface="Overpass"/>
                <a:cs typeface="Overpass"/>
                <a:sym typeface="Overpass"/>
              </a:rPr>
              <a:t>CAT</a:t>
            </a:r>
            <a:endParaRPr sz="2933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3" name="Google Shape;963;p87"/>
          <p:cNvSpPr txBox="1"/>
          <p:nvPr/>
        </p:nvSpPr>
        <p:spPr>
          <a:xfrm>
            <a:off x="8181132" y="3664700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Prediction on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4" name="Google Shape;964;p87"/>
          <p:cNvSpPr/>
          <p:nvPr/>
        </p:nvSpPr>
        <p:spPr>
          <a:xfrm>
            <a:off x="4973400" y="5098800"/>
            <a:ext cx="6304800" cy="995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467">
                <a:latin typeface="Overpass"/>
                <a:ea typeface="Overpass"/>
                <a:cs typeface="Overpass"/>
                <a:sym typeface="Overpass"/>
              </a:rPr>
              <a:t>DOG == CAT ?</a:t>
            </a:r>
            <a:endParaRPr sz="3467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65" name="Google Shape;965;p87"/>
          <p:cNvSpPr txBox="1"/>
          <p:nvPr/>
        </p:nvSpPr>
        <p:spPr>
          <a:xfrm>
            <a:off x="4111800" y="6094400"/>
            <a:ext cx="8028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Compare Prediction to Correct Label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966" name="Google Shape;966;p87"/>
          <p:cNvCxnSpPr>
            <a:stCxn id="958" idx="3"/>
            <a:endCxn id="964" idx="1"/>
          </p:cNvCxnSpPr>
          <p:nvPr/>
        </p:nvCxnSpPr>
        <p:spPr>
          <a:xfrm>
            <a:off x="2882600" y="4816500"/>
            <a:ext cx="2090800" cy="7800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87"/>
          <p:cNvCxnSpPr>
            <a:stCxn id="962" idx="3"/>
            <a:endCxn id="964" idx="3"/>
          </p:cNvCxnSpPr>
          <p:nvPr/>
        </p:nvCxnSpPr>
        <p:spPr>
          <a:xfrm>
            <a:off x="11005400" y="3290767"/>
            <a:ext cx="272800" cy="2306000"/>
          </a:xfrm>
          <a:prstGeom prst="curvedConnector3">
            <a:avLst>
              <a:gd name="adj1" fmla="val 21638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87"/>
          <p:cNvSpPr/>
          <p:nvPr/>
        </p:nvSpPr>
        <p:spPr>
          <a:xfrm>
            <a:off x="5115300" y="5156800"/>
            <a:ext cx="879600" cy="87960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8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4" name="Google Shape;974;p8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repeat this process for all the images in our X test data.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end we will have a count of correct matches and a count of incorrect matches.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realization we need to make, is that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real world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all incorrect or correct matches hold equal value!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8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in the real world, a single metric won’t tell the complete story!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understand all of this, let’s bring back the 4 metrics we mentioned and see how they are calculated.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organize our predicted values compared to the real values in a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matrix.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in classification problems is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 of correct predictions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made by the model divided by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total number of predictions.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9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8" name="Google Shape;998;p9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if the X_test set was 100 images and our model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correctly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predicted 80 images, then we have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80/100.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0.8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80% accuracy.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useful when target classes are well balanced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would have roughly the same amount of cat images as we have dog images.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9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is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good choice with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unbalanced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classes!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learned that after our machine learning process is complete, we will use performance metrics to evaluate how our model did.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classification metrics in more detail!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9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had 99 images of dogs and 1 image of a cat.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our model was simply a line that always predicted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dog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we would get 99% accuracy!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situation we’ll want to understand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9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model to find all the relevant cases within a dataset.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precise definition of recall is the number of true positives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divided by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number of true positives plus the number of false negatives.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9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Ability of a classification model to identify only the relevant data points.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 is defined as the number of true positives divided by the number of true positives plus the number of false positives.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9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6" name="Google Shape;1046;p9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and Precision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have a trade-off between Recall and Precision.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recall expresses the ability to find all relevant instances in a dataset, precision expresses the proportion of the data points our model says was relevant actually were relevant.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4" name="Google Shape;1054;p9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cases where we want to find an optimal blend of precision and recall we can combine the two metrics using what is called the F1 score.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F1 score is the harmonic mean of precision and recall taking both metrics into account in the following equation: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5" name="Google Shape;106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767" y="4009706"/>
            <a:ext cx="6164467" cy="208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0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1" name="Google Shape;1071;p1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the harmonic mean instead of a simple average because it punishes extreme values.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classifier with a precision of 1.0 and a recall of 0.0 has a simple average of 0.5 but an F1 score of 0.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0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9" name="Google Shape;1079;p10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view all correctly classified versus incorrectly classified images in the form of a confusion matrix.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02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102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102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102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102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2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2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2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4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5" name="Google Shape;1095;p102" descr="Screen Shot 2017-05-01 at 7.20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33" y="1506851"/>
            <a:ext cx="10112979" cy="5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3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103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103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3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103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3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103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103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Confusion Matrix</a:t>
            </a:r>
            <a:endParaRPr sz="4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9" name="Google Shape;1109;p103" descr="Screen Shot 2017-05-01 at 7.23.4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701" y="1372968"/>
            <a:ext cx="10034809" cy="548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7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7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key classification metrics we need to understand are: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10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104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04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04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104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104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104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2" name="Google Shape;1122;p104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104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104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main point to remember with the confusion matrix and the various calculated metrics is that they are all fundamentally ways of comparing the predicted values versus the true values.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constitutes “good” metrics, will really depend on the specific situation!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05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105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105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105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105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105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05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105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05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Still confused on the confusion matrix?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No problem! Check out the Wikipedia page for it, it has a really good diagram with all the formulas for all the metrics.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Throughout the training, we’ll usually just print out metrics (e.g. accuracy).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6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106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06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106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06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106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106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106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106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Let’s think back on this idea of: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1219170" lvl="1" indent="-541853">
              <a:buClr>
                <a:srgbClr val="313131"/>
              </a:buClr>
              <a:buSzPts val="2800"/>
              <a:buFont typeface="Montserrat"/>
              <a:buChar char="○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What is a good enough accuracy?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This all depends on the context of the situation!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Did you create a model to predict presence of a disease?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Is the disease presence well balanced in the general population? (Probably not!)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07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107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107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107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107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107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107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107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107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models are used as quick diagnostic tests to have </a:t>
            </a:r>
            <a:r>
              <a:rPr lang="en" sz="3733" b="1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before</a:t>
            </a: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having a more invasive test (e.g. getting urine test before getting a biopsy)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also need to consider what is at stake!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8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108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108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108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108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108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108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108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4" name="Google Shape;1184;p108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Often we have a precision/recall trade off, We need to decide if the model will should focus on fixing False Positives vs. False Negatives.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disease diagnosis, it is probably better to go in the direction of False positives, so we make sure we correctly classify as many cases of disease as possible!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09"/>
          <p:cNvSpPr txBox="1"/>
          <p:nvPr/>
        </p:nvSpPr>
        <p:spPr>
          <a:xfrm>
            <a:off x="1389900" y="281384"/>
            <a:ext cx="94156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4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109"/>
          <p:cNvSpPr txBox="1"/>
          <p:nvPr/>
        </p:nvSpPr>
        <p:spPr>
          <a:xfrm>
            <a:off x="7162000" y="1990000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109"/>
          <p:cNvSpPr txBox="1"/>
          <p:nvPr/>
        </p:nvSpPr>
        <p:spPr>
          <a:xfrm>
            <a:off x="5497200" y="4762233"/>
            <a:ext cx="2416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109"/>
          <p:cNvSpPr txBox="1"/>
          <p:nvPr/>
        </p:nvSpPr>
        <p:spPr>
          <a:xfrm>
            <a:off x="5987600" y="2168800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109"/>
          <p:cNvSpPr txBox="1"/>
          <p:nvPr/>
        </p:nvSpPr>
        <p:spPr>
          <a:xfrm>
            <a:off x="5113133" y="3723393"/>
            <a:ext cx="13172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09"/>
          <p:cNvSpPr txBox="1"/>
          <p:nvPr/>
        </p:nvSpPr>
        <p:spPr>
          <a:xfrm>
            <a:off x="6862100" y="3665084"/>
            <a:ext cx="1317200" cy="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09"/>
          <p:cNvSpPr txBox="1"/>
          <p:nvPr/>
        </p:nvSpPr>
        <p:spPr>
          <a:xfrm>
            <a:off x="6335967" y="3209200"/>
            <a:ext cx="598800" cy="5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109"/>
          <p:cNvSpPr txBox="1"/>
          <p:nvPr/>
        </p:nvSpPr>
        <p:spPr>
          <a:xfrm>
            <a:off x="1478867" y="371000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4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09"/>
          <p:cNvSpPr txBox="1"/>
          <p:nvPr/>
        </p:nvSpPr>
        <p:spPr>
          <a:xfrm>
            <a:off x="415600" y="1639967"/>
            <a:ext cx="107680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541853">
              <a:buClr>
                <a:srgbClr val="313131"/>
              </a:buClr>
              <a:buSzPts val="2800"/>
              <a:buFont typeface="Montserrat"/>
              <a:buChar char="●"/>
            </a:pPr>
            <a:r>
              <a:rPr lang="en" sz="3733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All of this is to say, machine learning is not performed in a “vacuum”, but instead a collaborative process where we should consult with experts in the domain (e.g. medical doctors)</a:t>
            </a:r>
            <a:endParaRPr sz="3733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first, we should understand the reasoning behind these metrics and how they will actually work in the real world!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in any classification task your model can only achieve two results: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your model was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correct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your model was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incorrect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 its prediction.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8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incorrect vs correct expands to situations where you have multiple classes.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purposes of explaining the metrics, let’s imagine a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binary classification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situation, where we only have two available classes.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our example, we will attempt to predict if an image is a dog or a cat.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Since this is supervised learning, we will first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fit/train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model on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training data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then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model on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testing data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the model’s predictions from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X_test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data, we compare it to the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y values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(the correct labels).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6" name="Google Shape;886;p82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buClr>
                <a:schemeClr val="dk1"/>
              </a:buClr>
              <a:buSzPts val="1100"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4" name="Google Shape;89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12" y="1495161"/>
            <a:ext cx="2407400" cy="1602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95" name="Google Shape;895;p83"/>
          <p:cNvSpPr txBox="1"/>
          <p:nvPr/>
        </p:nvSpPr>
        <p:spPr>
          <a:xfrm>
            <a:off x="-1" y="3097167"/>
            <a:ext cx="344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Test Image 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2933" b="1">
                <a:latin typeface="Overpass"/>
                <a:ea typeface="Overpass"/>
                <a:cs typeface="Overpass"/>
                <a:sym typeface="Overpass"/>
              </a:rPr>
              <a:t>from X_test</a:t>
            </a:r>
            <a:endParaRPr sz="2933" b="1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896" name="Google Shape;896;p83"/>
          <p:cNvSpPr/>
          <p:nvPr/>
        </p:nvSpPr>
        <p:spPr>
          <a:xfrm>
            <a:off x="4623400" y="2267567"/>
            <a:ext cx="2945200" cy="20464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TRAINED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  <a:p>
            <a:pPr algn="ctr"/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MODEL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7" name="Google Shape;897;p83"/>
          <p:cNvCxnSpPr>
            <a:endCxn id="896" idx="1"/>
          </p:cNvCxnSpPr>
          <p:nvPr/>
        </p:nvCxnSpPr>
        <p:spPr>
          <a:xfrm>
            <a:off x="2959000" y="2295167"/>
            <a:ext cx="1664400" cy="9956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1260</Words>
  <Application>Microsoft Office PowerPoint</Application>
  <PresentationFormat>Widescreen</PresentationFormat>
  <Paragraphs>242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Aptos Display</vt:lpstr>
      <vt:lpstr>Arial</vt:lpstr>
      <vt:lpstr>Montserrat</vt:lpstr>
      <vt:lpstr>Overpass</vt:lpstr>
      <vt:lpstr>Roboto</vt:lpstr>
      <vt:lpstr>Office Theme</vt:lpstr>
      <vt:lpstr>Evaluating Performance</vt:lpstr>
      <vt:lpstr>Model Evaluation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Model Evaluation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2024-10-27T21:47:01Z</dcterms:created>
  <dcterms:modified xsi:type="dcterms:W3CDTF">2024-10-27T21:50:15Z</dcterms:modified>
</cp:coreProperties>
</file>