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47208-D32F-4BD2-BFE2-1A62376840F9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E3342-485C-41C2-B134-7427A75D1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305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24e6f6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424e6f6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f557c89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f557c89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f557c89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f557c89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f557c89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5f557c89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f557c89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5f557c89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f557c89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f557c899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f557c899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5f557c899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f557c89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f557c899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5f557c899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5f557c899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f557c89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5f557c89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5f557c89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5f557c899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050645d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050645d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5f557c89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5f557c899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5f557c899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5f557c899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5f557c899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5f557c899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5f557c899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5f557c899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f557c899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f557c899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5f557c89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5f557c89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974e14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974e14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f557c8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f557c8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058f4af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058f4af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974e145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6974e145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f557c89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f557c89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f557c89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f557c89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f557c89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f557c89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A324-B7C3-3261-11C4-4D4D0C623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D63CD-7160-FAC3-82E5-D8F2EB8AF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4A6FB-1160-9D53-A4FE-FF421F17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BAD4-B685-4FDE-9B8A-514ED40B9375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B64B1-3ED9-4823-9CEF-1BCCB940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24FD8-71CB-9DC6-85A5-EE23675F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FA80-ECC5-4DC5-9184-2EC357F5C2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8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27F2-BE90-4FBB-3B50-17D0611E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3D31A-001A-C4CA-3A53-F7338BBED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B29C3-3206-F79C-891E-B34200F2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BAD4-B685-4FDE-9B8A-514ED40B9375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CDDF5-39F7-822D-D6D3-C53A2D36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83C45-5B9E-5FDF-1F4E-A9772AA1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FA80-ECC5-4DC5-9184-2EC357F5C2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09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6CB8F-EAB4-C575-64EF-78A133105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97383-9391-EFAF-3452-BDB918FF9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8C1CF-8F9E-3656-8145-6515BC07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BAD4-B685-4FDE-9B8A-514ED40B9375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5E7F4-703C-2442-BCB4-76AE296D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3CC9C-3DF9-E7C8-F485-63E11C62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FA80-ECC5-4DC5-9184-2EC357F5C2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03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169E-5051-66EA-0F7C-3352D32D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BA7A5-776D-108F-6A0F-64A39F758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9CF5B-3E9F-9CAB-7BB3-7A9E0824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BAD4-B685-4FDE-9B8A-514ED40B9375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C3C0-E43B-EA35-7EDB-D3F7D1C73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96ABA-33A9-BD16-9998-82F33C69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FA80-ECC5-4DC5-9184-2EC357F5C2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A7CF-D9E9-F0BF-4489-A3B5AD46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D5207-3378-90E1-E65A-85E8E8A78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A3B0-8BF0-A588-61CD-87007441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BAD4-B685-4FDE-9B8A-514ED40B9375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4DED3-56C2-CC5B-62A4-61CD62DE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48D69-7D83-DCC0-EBC3-C62AC5B4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FA80-ECC5-4DC5-9184-2EC357F5C2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46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850E-2966-D6E0-97A5-5CFFBEB1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FF5F3-9E4A-B758-9822-73A5AEB22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4E1FD-EABC-54B2-6302-2C88E3C61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7AED8-BDEE-2A30-69A9-7E888434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BAD4-B685-4FDE-9B8A-514ED40B9375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1C7A1-9626-9C4C-9037-9A2FD438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16C0B-1667-AC96-38C9-556469B5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FA80-ECC5-4DC5-9184-2EC357F5C2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60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91C0-61AB-C1CD-86C0-A31D7479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7F312-A331-5FBA-4349-932627BEC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BE975-5084-017D-F99B-8C802359F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8EED3-61AD-69E6-D03D-99A514499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99275-83CC-ACFE-F3C3-240AFA99A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6AFAE-2EDC-B06C-7124-DC15935E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BAD4-B685-4FDE-9B8A-514ED40B9375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3C0AE-5EB7-81ED-211B-BD9EAB57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29BDA-4C9E-C1D0-2166-D6C9C6F9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FA80-ECC5-4DC5-9184-2EC357F5C2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6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8749-898E-216A-9105-9C505226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EAB46-4CD9-F475-F0E0-C5DACDB6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BAD4-B685-4FDE-9B8A-514ED40B9375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9EA3A-1973-90B5-227A-239B4F93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19BFC-7EDE-5264-965E-8BA6C159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FA80-ECC5-4DC5-9184-2EC357F5C2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56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EF230-C4FB-849F-2731-10869D80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BAD4-B685-4FDE-9B8A-514ED40B9375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823FF-D2CD-FBCA-626B-52F78E4D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95BC1-DA74-C89A-E22C-47840D5B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FA80-ECC5-4DC5-9184-2EC357F5C2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05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DDBC-A5A0-FEA2-D851-B8ABA6B8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708B-718D-F7AE-C3C1-B765DF429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57EFD-B8F3-5544-D04B-802C5D4F5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5945B-FFD0-CBDB-6CD1-2FA6D328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BAD4-B685-4FDE-9B8A-514ED40B9375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1CF4E-2CC1-49AF-9050-B75F6D28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85352-1F6C-48A6-B32B-47DD436C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FA80-ECC5-4DC5-9184-2EC357F5C2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18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019-345F-1337-8170-A881D476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B6BBA-AE46-1743-3E22-DC7B66E2D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DE16A-570A-A4DA-D0F4-7F70F0614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9CF89-798B-68B6-2857-A3B848C7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BAD4-B685-4FDE-9B8A-514ED40B9375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E6DD4-CA5C-9D53-07A8-E0CB1C7E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625A6-95A3-0781-0C46-112ED413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FA80-ECC5-4DC5-9184-2EC357F5C2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75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1A6DC-052C-7180-BF98-A12CE8EE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43134-DC27-9D84-999F-A01F488C9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D14BF-642E-23C9-0B5C-97AD0FC9B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F9BAD4-B685-4FDE-9B8A-514ED40B9375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EDF67-8201-AC22-3514-F1EE29742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50663-E003-C335-7B67-9C5A03A0F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70FA80-ECC5-4DC5-9184-2EC357F5C2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70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0" y="2598000"/>
            <a:ext cx="12192000" cy="2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6133" b="1">
                <a:latin typeface="Roboto"/>
                <a:ea typeface="Roboto"/>
                <a:cs typeface="Roboto"/>
                <a:sym typeface="Roboto"/>
              </a:rPr>
              <a:t>Machine Learning </a:t>
            </a:r>
            <a:endParaRPr sz="6133" b="1"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6133" b="1">
                <a:latin typeface="Roboto"/>
                <a:ea typeface="Roboto"/>
                <a:cs typeface="Roboto"/>
                <a:sym typeface="Roboto"/>
              </a:rPr>
              <a:t>with Python</a:t>
            </a:r>
            <a:endParaRPr sz="64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609600" y="1857100"/>
            <a:ext cx="11168800" cy="39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latin typeface="Roboto"/>
                <a:ea typeface="Roboto"/>
                <a:cs typeface="Roboto"/>
                <a:sym typeface="Roboto"/>
              </a:rPr>
              <a:t>Once you have your model created with your parameters, it is time to fit your model on some data!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  <a:p>
            <a:endParaRPr sz="4000"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4000">
                <a:latin typeface="Roboto"/>
                <a:ea typeface="Roboto"/>
                <a:cs typeface="Roboto"/>
                <a:sym typeface="Roboto"/>
              </a:rPr>
              <a:t>But remember, we should split this data into a training set and a test set.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1478867" y="37100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Scikit Learn</a:t>
            </a:r>
            <a:endParaRPr sz="4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576900" y="1349167"/>
            <a:ext cx="11168800" cy="39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346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1478867" y="37100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Scikit Learn</a:t>
            </a:r>
            <a:endParaRPr sz="4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370700" y="1489367"/>
            <a:ext cx="11546000" cy="53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20000"/>
              </a:lnSpc>
              <a:spcBef>
                <a:spcPts val="133"/>
              </a:spcBef>
              <a:spcAft>
                <a:spcPts val="667"/>
              </a:spcAft>
            </a:pPr>
            <a:r>
              <a:rPr lang="en" sz="2400" b="1">
                <a:solidFill>
                  <a:srgbClr val="C65D09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2400" b="1">
                <a:solidFill>
                  <a:srgbClr val="00702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2400" b="1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>
                <a:solidFill>
                  <a:srgbClr val="0E84B5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" sz="2400" b="1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>
                <a:solidFill>
                  <a:srgbClr val="00702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2400" b="1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>
                <a:solidFill>
                  <a:srgbClr val="0E84B5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br>
              <a:rPr lang="en" sz="2400" b="1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b="1">
                <a:solidFill>
                  <a:srgbClr val="C65D09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2400" b="1">
                <a:solidFill>
                  <a:srgbClr val="00702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2400" b="1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>
                <a:solidFill>
                  <a:srgbClr val="0E84B5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sklearn.model_selection</a:t>
            </a:r>
            <a:r>
              <a:rPr lang="en" sz="2400" b="1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>
                <a:solidFill>
                  <a:srgbClr val="00702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2400" b="1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train_test_split</a:t>
            </a:r>
            <a:br>
              <a:rPr lang="en" sz="2400" b="1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b="1">
                <a:solidFill>
                  <a:srgbClr val="C65D09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2400" b="1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X, y </a:t>
            </a:r>
            <a:r>
              <a:rPr lang="en" sz="2400" b="1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 b="1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lang="en" sz="2400" b="1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 b="1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arange(</a:t>
            </a:r>
            <a:r>
              <a:rPr lang="en" sz="2400" b="1">
                <a:solidFill>
                  <a:srgbClr val="20805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2400" b="1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400" b="1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 b="1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reshape((</a:t>
            </a:r>
            <a:r>
              <a:rPr lang="en" sz="2400" b="1">
                <a:solidFill>
                  <a:srgbClr val="20805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2400" b="1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400" b="1">
                <a:solidFill>
                  <a:srgbClr val="20805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 b="1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)), </a:t>
            </a:r>
            <a:r>
              <a:rPr lang="en" sz="2400" b="1">
                <a:solidFill>
                  <a:srgbClr val="00702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2400" b="1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 b="1">
                <a:solidFill>
                  <a:srgbClr val="20805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2400" b="1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2400" b="1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b="1">
                <a:solidFill>
                  <a:srgbClr val="C65D09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2400" b="1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br>
              <a:rPr lang="en" sz="240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array([[0, 1],</a:t>
            </a:r>
            <a:br>
              <a:rPr lang="en" sz="240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[2, 3],</a:t>
            </a:r>
            <a:br>
              <a:rPr lang="en" sz="240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[4, 5],</a:t>
            </a:r>
            <a:br>
              <a:rPr lang="en" sz="240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[6, 7],</a:t>
            </a:r>
            <a:br>
              <a:rPr lang="en" sz="240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[8, 9]])</a:t>
            </a:r>
            <a:br>
              <a:rPr lang="en" sz="240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b="1">
                <a:solidFill>
                  <a:srgbClr val="C65D09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2400" b="1">
                <a:solidFill>
                  <a:srgbClr val="00702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2400" b="1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br>
              <a:rPr lang="en" sz="240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[0, 1, 2, 3, 4]</a:t>
            </a:r>
            <a:endParaRPr sz="24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576900" y="1349167"/>
            <a:ext cx="11168800" cy="39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346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1478867" y="37100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Scikit Learn</a:t>
            </a:r>
            <a:endParaRPr sz="4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203200" y="1511167"/>
            <a:ext cx="11988800" cy="5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20000"/>
              </a:lnSpc>
              <a:spcBef>
                <a:spcPts val="133"/>
              </a:spcBef>
              <a:spcAft>
                <a:spcPts val="667"/>
              </a:spcAft>
            </a:pPr>
            <a:r>
              <a:rPr lang="en" sz="2000" b="1">
                <a:solidFill>
                  <a:srgbClr val="C65D09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2000" b="1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X_train, X_test, y_train, y_test </a:t>
            </a:r>
            <a:r>
              <a:rPr lang="en" sz="2000" b="1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000" b="1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train_test_split(X, y,test_size</a:t>
            </a:r>
            <a:r>
              <a:rPr lang="en" sz="2000" b="1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000" b="1">
                <a:solidFill>
                  <a:srgbClr val="20805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" sz="2000" b="1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2133" b="1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33" b="1">
                <a:solidFill>
                  <a:srgbClr val="C65D09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2133" b="1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X_train</a:t>
            </a:r>
            <a:br>
              <a:rPr lang="en" sz="2133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33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array([[4, 5],</a:t>
            </a:r>
            <a:br>
              <a:rPr lang="en" sz="2133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33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[0, 1],</a:t>
            </a:r>
            <a:br>
              <a:rPr lang="en" sz="2133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33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[6, 7]])</a:t>
            </a:r>
            <a:br>
              <a:rPr lang="en" sz="2133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33" b="1">
                <a:solidFill>
                  <a:srgbClr val="C65D09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2133" b="1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y_train</a:t>
            </a:r>
            <a:br>
              <a:rPr lang="en" sz="2133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33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[2, 0, 3]</a:t>
            </a:r>
            <a:br>
              <a:rPr lang="en" sz="2133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33" b="1">
                <a:solidFill>
                  <a:srgbClr val="C65D09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2133" b="1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X_test</a:t>
            </a:r>
            <a:br>
              <a:rPr lang="en" sz="2133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33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array([[2, 3],</a:t>
            </a:r>
            <a:br>
              <a:rPr lang="en" sz="2133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33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[8, 9]])</a:t>
            </a:r>
            <a:br>
              <a:rPr lang="en" sz="2133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33" b="1">
                <a:solidFill>
                  <a:srgbClr val="C65D09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2133" b="1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y_test</a:t>
            </a:r>
            <a:br>
              <a:rPr lang="en" sz="2133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33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[1, 4]</a:t>
            </a:r>
            <a:endParaRPr sz="2133" b="1">
              <a:solidFill>
                <a:srgbClr val="C65D09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609600" y="1857100"/>
            <a:ext cx="11168800" cy="39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latin typeface="Roboto"/>
                <a:ea typeface="Roboto"/>
                <a:cs typeface="Roboto"/>
                <a:sym typeface="Roboto"/>
              </a:rPr>
              <a:t>Now that we have split the data, we can train/fit our model on the training data.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  <a:p>
            <a:endParaRPr sz="4000"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4000">
                <a:latin typeface="Roboto"/>
                <a:ea typeface="Roboto"/>
                <a:cs typeface="Roboto"/>
                <a:sym typeface="Roboto"/>
              </a:rPr>
              <a:t>This is done through the model.fit() method: 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21429"/>
              </a:lnSpc>
            </a:pPr>
            <a:endParaRPr sz="3467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algn="ctr">
              <a:lnSpc>
                <a:spcPct val="121429"/>
              </a:lnSpc>
            </a:pPr>
            <a:r>
              <a:rPr lang="en" sz="4000">
                <a:solidFill>
                  <a:srgbClr val="333333"/>
                </a:solidFill>
                <a:highlight>
                  <a:srgbClr val="F7F7F7"/>
                </a:highlight>
              </a:rPr>
              <a:t>model.fit(X_train,y_train)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1478867" y="37100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Scikit Learn</a:t>
            </a:r>
            <a:endParaRPr sz="4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609600" y="1857100"/>
            <a:ext cx="11168800" cy="39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58786">
              <a:buSzPts val="3000"/>
              <a:buFont typeface="Roboto"/>
              <a:buChar char="●"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Now the model has been fit and trained on the training data. 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  <a:p>
            <a:endParaRPr sz="4000">
              <a:latin typeface="Roboto"/>
              <a:ea typeface="Roboto"/>
              <a:cs typeface="Roboto"/>
              <a:sym typeface="Roboto"/>
            </a:endParaRPr>
          </a:p>
          <a:p>
            <a:pPr marL="609585" indent="-558786">
              <a:buSzPts val="3000"/>
              <a:buFont typeface="Roboto"/>
              <a:buChar char="●"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The model is ready to predict labels or values on the test set! 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1478867" y="37100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Scikit Learn</a:t>
            </a:r>
            <a:endParaRPr sz="4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609600" y="1857100"/>
            <a:ext cx="11168800" cy="39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latin typeface="Roboto"/>
                <a:ea typeface="Roboto"/>
                <a:cs typeface="Roboto"/>
                <a:sym typeface="Roboto"/>
              </a:rPr>
              <a:t>We get predicted values using the predict method: 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21429"/>
              </a:lnSpc>
            </a:pPr>
            <a:endParaRPr sz="3467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algn="ctr">
              <a:lnSpc>
                <a:spcPct val="121429"/>
              </a:lnSpc>
            </a:pPr>
            <a:r>
              <a:rPr lang="en" sz="4000">
                <a:solidFill>
                  <a:srgbClr val="333333"/>
                </a:solidFill>
                <a:highlight>
                  <a:srgbClr val="F7F7F7"/>
                </a:highlight>
              </a:rPr>
              <a:t>predictions = model.predict(X_test)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1478867" y="37100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Scikit Learn</a:t>
            </a:r>
            <a:endParaRPr sz="4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609600" y="1857100"/>
            <a:ext cx="11168800" cy="39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latin typeface="Roboto"/>
                <a:ea typeface="Roboto"/>
                <a:cs typeface="Roboto"/>
                <a:sym typeface="Roboto"/>
              </a:rPr>
              <a:t>We can then evaluate our model by comparing our predictions to the correct values.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  <a:p>
            <a:endParaRPr sz="4000"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4000">
                <a:latin typeface="Roboto"/>
                <a:ea typeface="Roboto"/>
                <a:cs typeface="Roboto"/>
                <a:sym typeface="Roboto"/>
              </a:rPr>
              <a:t>The evaluation method depends on what sort of machine learning algorithm we are using (e.g. Regression,Classification, Clustering, etc.)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1478867" y="37100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Scikit Learn</a:t>
            </a:r>
            <a:endParaRPr sz="4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609600" y="1857100"/>
            <a:ext cx="11168800" cy="39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>
              <a:lnSpc>
                <a:spcPct val="142857"/>
              </a:lnSpc>
              <a:spcBef>
                <a:spcPts val="1467"/>
              </a:spcBef>
            </a:pPr>
            <a:r>
              <a:rPr lang="en" sz="3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Scikit-learn strives to have a uniform interface across all methods, and we'll see examples of these below. </a:t>
            </a:r>
            <a:endParaRPr sz="3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ct val="142857"/>
              </a:lnSpc>
              <a:spcBef>
                <a:spcPts val="1467"/>
              </a:spcBef>
            </a:pPr>
            <a:r>
              <a:rPr lang="en" sz="3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Given a scikit-learn </a:t>
            </a:r>
            <a:r>
              <a:rPr lang="en" sz="3200" i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estimator</a:t>
            </a:r>
            <a:r>
              <a:rPr lang="en" sz="3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object named model, the following methods are available...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1478867" y="37100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Scikit Learn</a:t>
            </a:r>
            <a:endParaRPr sz="4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576867" y="1622133"/>
            <a:ext cx="11514400" cy="39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372524" indent="-507987">
              <a:lnSpc>
                <a:spcPct val="142857"/>
              </a:lnSpc>
              <a:spcBef>
                <a:spcPts val="1467"/>
              </a:spcBef>
              <a:buSzPts val="2400"/>
              <a:buFont typeface="Roboto"/>
              <a:buChar char="●"/>
            </a:pPr>
            <a:r>
              <a:rPr lang="en" sz="3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Available in </a:t>
            </a:r>
            <a:r>
              <a:rPr lang="en" sz="3200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all Estimators</a:t>
            </a:r>
            <a:endParaRPr sz="3200" b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947285" marR="728115" lvl="1" indent="-507987">
              <a:lnSpc>
                <a:spcPct val="115000"/>
              </a:lnSpc>
              <a:buSzPts val="2400"/>
              <a:buFont typeface="Roboto"/>
              <a:buChar char="○"/>
            </a:pPr>
            <a:r>
              <a:rPr lang="en" sz="3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model.fit() : fit training data. </a:t>
            </a:r>
            <a:endParaRPr sz="3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947285" marR="728115" lvl="1" indent="-507987">
              <a:lnSpc>
                <a:spcPct val="115000"/>
              </a:lnSpc>
              <a:buSzPts val="2400"/>
              <a:buFont typeface="Roboto"/>
              <a:buChar char="○"/>
            </a:pPr>
            <a:r>
              <a:rPr lang="en" sz="3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supervised learning applications, this accepts two arguments: the data X and the labels y (e.g. model.fit(X, y)). </a:t>
            </a:r>
            <a:endParaRPr sz="3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947285" marR="728115" lvl="1" indent="-507987">
              <a:lnSpc>
                <a:spcPct val="115000"/>
              </a:lnSpc>
              <a:buSzPts val="2400"/>
              <a:buFont typeface="Roboto"/>
              <a:buChar char="○"/>
            </a:pPr>
            <a:r>
              <a:rPr lang="en" sz="3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unsupervised learning applications, this accepts only a single argument, the data X (e.g. model.fit(X)).</a:t>
            </a:r>
            <a:endParaRPr sz="3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1478867" y="37100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Scikit Learn</a:t>
            </a:r>
            <a:endParaRPr sz="4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2"/>
          <p:cNvSpPr txBox="1"/>
          <p:nvPr/>
        </p:nvSpPr>
        <p:spPr>
          <a:xfrm>
            <a:off x="576867" y="1622133"/>
            <a:ext cx="11514400" cy="39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372524" indent="-304792">
              <a:lnSpc>
                <a:spcPct val="142857"/>
              </a:lnSpc>
              <a:spcBef>
                <a:spcPts val="1467"/>
              </a:spcBef>
              <a:buSzPts val="1100"/>
            </a:pPr>
            <a:r>
              <a:rPr lang="en" sz="2667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Available in </a:t>
            </a:r>
            <a:r>
              <a:rPr lang="en" sz="2667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supervised estimators</a:t>
            </a:r>
            <a:endParaRPr sz="2667" b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82109" marR="372524" indent="-474121">
              <a:lnSpc>
                <a:spcPct val="142857"/>
              </a:lnSpc>
              <a:buSzPts val="2000"/>
              <a:buFont typeface="Roboto"/>
              <a:buChar char="●"/>
            </a:pPr>
            <a:r>
              <a:rPr lang="en" sz="2667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model.predict() : given a trained model, predict the label of a new set of data. This method accepts one argument, the new data X_new (e.g. model.predict(X_new)), and returns the learned label for each object in the array.</a:t>
            </a:r>
            <a:endParaRPr sz="2667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R="372524">
              <a:lnSpc>
                <a:spcPct val="142857"/>
              </a:lnSpc>
              <a:spcBef>
                <a:spcPts val="1467"/>
              </a:spcBef>
            </a:pPr>
            <a:endParaRPr sz="2667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endParaRPr sz="266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1478867" y="37100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Scikit Learn</a:t>
            </a:r>
            <a:endParaRPr sz="4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09600" y="1857100"/>
            <a:ext cx="11168800" cy="39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latin typeface="Roboto"/>
                <a:ea typeface="Roboto"/>
                <a:cs typeface="Roboto"/>
                <a:sym typeface="Roboto"/>
              </a:rPr>
              <a:t>We will be using the </a:t>
            </a:r>
            <a:r>
              <a:rPr lang="en" sz="4000" b="1">
                <a:latin typeface="Roboto"/>
                <a:ea typeface="Roboto"/>
                <a:cs typeface="Roboto"/>
                <a:sym typeface="Roboto"/>
              </a:rPr>
              <a:t>Scikit Learn  </a:t>
            </a:r>
            <a:r>
              <a:rPr lang="en" sz="4000">
                <a:latin typeface="Roboto"/>
                <a:ea typeface="Roboto"/>
                <a:cs typeface="Roboto"/>
                <a:sym typeface="Roboto"/>
              </a:rPr>
              <a:t>package.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  <a:p>
            <a:endParaRPr sz="4000"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4000">
                <a:latin typeface="Roboto"/>
                <a:ea typeface="Roboto"/>
                <a:cs typeface="Roboto"/>
                <a:sym typeface="Roboto"/>
              </a:rPr>
              <a:t>It’s the most popular machine learning package for Python and has a lot of algorithms built-in!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  <a:p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478867" y="37100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Scikit Learn</a:t>
            </a:r>
            <a:endParaRPr sz="4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576867" y="1622133"/>
            <a:ext cx="11514400" cy="39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372524" indent="-304792">
              <a:lnSpc>
                <a:spcPct val="142857"/>
              </a:lnSpc>
              <a:spcBef>
                <a:spcPts val="1467"/>
              </a:spcBef>
              <a:buSzPts val="1100"/>
            </a:pPr>
            <a:r>
              <a:rPr lang="en" sz="2667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Available in </a:t>
            </a:r>
            <a:r>
              <a:rPr lang="en" sz="2667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supervised estimators</a:t>
            </a:r>
            <a:endParaRPr sz="2667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82109" marR="372524" indent="-474121">
              <a:lnSpc>
                <a:spcPct val="142857"/>
              </a:lnSpc>
              <a:buSzPts val="2000"/>
              <a:buFont typeface="Roboto"/>
              <a:buChar char="●"/>
            </a:pPr>
            <a:r>
              <a:rPr lang="en" sz="2667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model.predict_proba() : For classification problems, some estimators also provide this method, which returns the probability that a new observation has each categorical label. In this case, the label with the highest probability is returned by model.predict().</a:t>
            </a:r>
            <a:endParaRPr sz="266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1478867" y="37100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Scikit Learn</a:t>
            </a:r>
            <a:endParaRPr sz="4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34"/>
          <p:cNvSpPr txBox="1"/>
          <p:nvPr/>
        </p:nvSpPr>
        <p:spPr>
          <a:xfrm>
            <a:off x="576867" y="1622133"/>
            <a:ext cx="11514400" cy="39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372524" indent="-304792">
              <a:lnSpc>
                <a:spcPct val="142857"/>
              </a:lnSpc>
              <a:spcBef>
                <a:spcPts val="1467"/>
              </a:spcBef>
              <a:buSzPts val="1100"/>
            </a:pPr>
            <a:r>
              <a:rPr lang="en" sz="2667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Available in </a:t>
            </a:r>
            <a:r>
              <a:rPr lang="en" sz="2667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supervised estimators</a:t>
            </a:r>
            <a:endParaRPr sz="2667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82109" marR="372524" indent="-474121">
              <a:lnSpc>
                <a:spcPct val="142857"/>
              </a:lnSpc>
              <a:buSzPts val="2000"/>
              <a:buFont typeface="Roboto"/>
              <a:buChar char="●"/>
            </a:pPr>
            <a:r>
              <a:rPr lang="en" sz="2667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model.score() : for classification or regression problems, most estimators implement a score method. Scores are between 0 and 1, with a larger score indicating a better fit.</a:t>
            </a:r>
            <a:endParaRPr sz="2667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R="372524">
              <a:lnSpc>
                <a:spcPct val="142857"/>
              </a:lnSpc>
              <a:spcBef>
                <a:spcPts val="1467"/>
              </a:spcBef>
            </a:pPr>
            <a:endParaRPr sz="2667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endParaRPr sz="266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34"/>
          <p:cNvSpPr txBox="1"/>
          <p:nvPr/>
        </p:nvSpPr>
        <p:spPr>
          <a:xfrm>
            <a:off x="1478867" y="37100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Scikit Learn</a:t>
            </a:r>
            <a:endParaRPr sz="4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35"/>
          <p:cNvSpPr txBox="1"/>
          <p:nvPr/>
        </p:nvSpPr>
        <p:spPr>
          <a:xfrm>
            <a:off x="576867" y="1622133"/>
            <a:ext cx="11514400" cy="39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372524" indent="-304792">
              <a:lnSpc>
                <a:spcPct val="142857"/>
              </a:lnSpc>
              <a:spcBef>
                <a:spcPts val="1467"/>
              </a:spcBef>
              <a:buSzPts val="1100"/>
            </a:pPr>
            <a:r>
              <a:rPr lang="en" sz="2933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Available in </a:t>
            </a:r>
            <a:r>
              <a:rPr lang="en" sz="2933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unsupervised estimators</a:t>
            </a:r>
            <a:endParaRPr sz="2933" b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82109" marR="372524" indent="-491054">
              <a:lnSpc>
                <a:spcPct val="142857"/>
              </a:lnSpc>
              <a:buSzPts val="2200"/>
              <a:buFont typeface="Roboto"/>
              <a:buChar char="●"/>
            </a:pPr>
            <a:r>
              <a:rPr lang="en" sz="2933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model.predict() : predict labels in clustering algorithms.</a:t>
            </a:r>
            <a:endParaRPr sz="2933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R="372524">
              <a:lnSpc>
                <a:spcPct val="142857"/>
              </a:lnSpc>
            </a:pP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35"/>
          <p:cNvSpPr txBox="1"/>
          <p:nvPr/>
        </p:nvSpPr>
        <p:spPr>
          <a:xfrm>
            <a:off x="1478867" y="37100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Scikit Learn</a:t>
            </a:r>
            <a:endParaRPr sz="4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6"/>
          <p:cNvSpPr txBox="1"/>
          <p:nvPr/>
        </p:nvSpPr>
        <p:spPr>
          <a:xfrm>
            <a:off x="576867" y="1622133"/>
            <a:ext cx="11514400" cy="39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372524" indent="-304792">
              <a:lnSpc>
                <a:spcPct val="142857"/>
              </a:lnSpc>
              <a:spcBef>
                <a:spcPts val="1467"/>
              </a:spcBef>
              <a:buSzPts val="1100"/>
            </a:pPr>
            <a:r>
              <a:rPr lang="en" sz="2933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Available in </a:t>
            </a:r>
            <a:r>
              <a:rPr lang="en" sz="2933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unsupervised estimators</a:t>
            </a:r>
            <a:endParaRPr sz="2933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82109" marR="372524" indent="-491054">
              <a:lnSpc>
                <a:spcPct val="142857"/>
              </a:lnSpc>
              <a:buSzPts val="2200"/>
              <a:buFont typeface="Roboto"/>
              <a:buChar char="●"/>
            </a:pPr>
            <a:r>
              <a:rPr lang="en" sz="2933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model.transform() : given an unsupervised model, transform new data into the new basis. This also accepts one argument X_new, and returns the new representation of the data based on the unsupervised model.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36"/>
          <p:cNvSpPr txBox="1"/>
          <p:nvPr/>
        </p:nvSpPr>
        <p:spPr>
          <a:xfrm>
            <a:off x="1478867" y="37100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Scikit Learn</a:t>
            </a:r>
            <a:endParaRPr sz="4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7"/>
          <p:cNvSpPr txBox="1"/>
          <p:nvPr/>
        </p:nvSpPr>
        <p:spPr>
          <a:xfrm>
            <a:off x="576867" y="1622133"/>
            <a:ext cx="11514400" cy="39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372524" indent="-304792">
              <a:lnSpc>
                <a:spcPct val="142857"/>
              </a:lnSpc>
              <a:spcBef>
                <a:spcPts val="1467"/>
              </a:spcBef>
              <a:buSzPts val="1100"/>
            </a:pPr>
            <a:r>
              <a:rPr lang="en" sz="2933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Available in </a:t>
            </a:r>
            <a:r>
              <a:rPr lang="en" sz="2933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unsupervised estimators</a:t>
            </a:r>
            <a:endParaRPr sz="2933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82109" marR="372524" indent="-491054">
              <a:lnSpc>
                <a:spcPct val="142857"/>
              </a:lnSpc>
              <a:buSzPts val="2200"/>
              <a:buFont typeface="Roboto"/>
              <a:buChar char="●"/>
            </a:pPr>
            <a:r>
              <a:rPr lang="en" sz="2933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model.fit_transform() : some estimators implement this method, which more efficiently performs a fit and a transform on the same input data.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37"/>
          <p:cNvSpPr txBox="1"/>
          <p:nvPr/>
        </p:nvSpPr>
        <p:spPr>
          <a:xfrm>
            <a:off x="1478867" y="37100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Scikit Learn</a:t>
            </a:r>
            <a:endParaRPr sz="4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38"/>
          <p:cNvSpPr txBox="1"/>
          <p:nvPr/>
        </p:nvSpPr>
        <p:spPr>
          <a:xfrm>
            <a:off x="609600" y="1857100"/>
            <a:ext cx="11168800" cy="39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38"/>
          <p:cNvSpPr txBox="1"/>
          <p:nvPr/>
        </p:nvSpPr>
        <p:spPr>
          <a:xfrm>
            <a:off x="1478867" y="37100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Choosing an Algorithm</a:t>
            </a:r>
            <a:endParaRPr sz="4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" name="Google Shape;3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380" y="1360599"/>
            <a:ext cx="8967019" cy="534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609600" y="1857100"/>
            <a:ext cx="11168800" cy="39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000">
                <a:latin typeface="Roboto"/>
                <a:ea typeface="Roboto"/>
                <a:cs typeface="Roboto"/>
                <a:sym typeface="Roboto"/>
              </a:rPr>
              <a:t>You’ll need to install it using: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  <a:p>
            <a:pPr algn="ctr"/>
            <a:endParaRPr sz="4000">
              <a:latin typeface="Roboto"/>
              <a:ea typeface="Roboto"/>
              <a:cs typeface="Roboto"/>
              <a:sym typeface="Roboto"/>
            </a:endParaRPr>
          </a:p>
          <a:p>
            <a:pPr algn="ctr">
              <a:lnSpc>
                <a:spcPct val="150000"/>
              </a:lnSpc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4000" b="1">
                <a:latin typeface="Roboto"/>
                <a:ea typeface="Roboto"/>
                <a:cs typeface="Roboto"/>
                <a:sym typeface="Roboto"/>
              </a:rPr>
              <a:t>conda install scikit-learn</a:t>
            </a:r>
            <a:endParaRPr sz="4000" b="1">
              <a:latin typeface="Roboto"/>
              <a:ea typeface="Roboto"/>
              <a:cs typeface="Roboto"/>
              <a:sym typeface="Roboto"/>
            </a:endParaRPr>
          </a:p>
          <a:p>
            <a:pPr algn="ctr">
              <a:lnSpc>
                <a:spcPct val="150000"/>
              </a:lnSpc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or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  <a:p>
            <a:pPr algn="ctr">
              <a:lnSpc>
                <a:spcPct val="150000"/>
              </a:lnSpc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4000" b="1">
                <a:latin typeface="Roboto"/>
                <a:ea typeface="Roboto"/>
                <a:cs typeface="Roboto"/>
                <a:sym typeface="Roboto"/>
              </a:rPr>
              <a:t>pip install scikit-learn</a:t>
            </a:r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478867" y="37100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Scikit Learn</a:t>
            </a:r>
            <a:endParaRPr sz="4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609600" y="1857100"/>
            <a:ext cx="11168800" cy="39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58786">
              <a:buSzPts val="3000"/>
              <a:buFont typeface="Roboto"/>
              <a:buChar char="●"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Let’s talk about the basic structure of how to use Scikit Learn!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  <a:p>
            <a:endParaRPr sz="4000">
              <a:latin typeface="Roboto"/>
              <a:ea typeface="Roboto"/>
              <a:cs typeface="Roboto"/>
              <a:sym typeface="Roboto"/>
            </a:endParaRPr>
          </a:p>
          <a:p>
            <a:pPr marL="609585" indent="-558786">
              <a:buSzPts val="3000"/>
              <a:buFont typeface="Roboto"/>
              <a:buChar char="●"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First, a quick review of the machine learning process.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  <a:p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1478867" y="37100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Scikit Learn</a:t>
            </a:r>
            <a:endParaRPr sz="4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1478867" y="37100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4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246833" y="3610500"/>
            <a:ext cx="1787200" cy="12104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Google Shape;102;p17"/>
          <p:cNvSpPr/>
          <p:nvPr/>
        </p:nvSpPr>
        <p:spPr>
          <a:xfrm>
            <a:off x="2597933" y="3610500"/>
            <a:ext cx="1787200" cy="12104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Google Shape;103;p17"/>
          <p:cNvSpPr/>
          <p:nvPr/>
        </p:nvSpPr>
        <p:spPr>
          <a:xfrm>
            <a:off x="5085300" y="3610500"/>
            <a:ext cx="1787200" cy="12104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Google Shape;104;p17"/>
          <p:cNvSpPr/>
          <p:nvPr/>
        </p:nvSpPr>
        <p:spPr>
          <a:xfrm>
            <a:off x="7504533" y="3610500"/>
            <a:ext cx="1787200" cy="12104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Google Shape;105;p17"/>
          <p:cNvSpPr/>
          <p:nvPr/>
        </p:nvSpPr>
        <p:spPr>
          <a:xfrm>
            <a:off x="9923767" y="3610500"/>
            <a:ext cx="1787200" cy="12104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Google Shape;106;p17"/>
          <p:cNvSpPr/>
          <p:nvPr/>
        </p:nvSpPr>
        <p:spPr>
          <a:xfrm>
            <a:off x="5085300" y="2083800"/>
            <a:ext cx="1787200" cy="12104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07" name="Google Shape;107;p17"/>
          <p:cNvCxnSpPr>
            <a:stCxn id="101" idx="3"/>
            <a:endCxn id="102" idx="1"/>
          </p:cNvCxnSpPr>
          <p:nvPr/>
        </p:nvCxnSpPr>
        <p:spPr>
          <a:xfrm>
            <a:off x="2034033" y="4215700"/>
            <a:ext cx="56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7"/>
          <p:cNvCxnSpPr>
            <a:endCxn id="103" idx="1"/>
          </p:cNvCxnSpPr>
          <p:nvPr/>
        </p:nvCxnSpPr>
        <p:spPr>
          <a:xfrm>
            <a:off x="4385300" y="4215700"/>
            <a:ext cx="700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7"/>
          <p:cNvCxnSpPr>
            <a:endCxn id="104" idx="1"/>
          </p:cNvCxnSpPr>
          <p:nvPr/>
        </p:nvCxnSpPr>
        <p:spPr>
          <a:xfrm>
            <a:off x="6872533" y="4215700"/>
            <a:ext cx="632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7"/>
          <p:cNvCxnSpPr>
            <a:endCxn id="105" idx="1"/>
          </p:cNvCxnSpPr>
          <p:nvPr/>
        </p:nvCxnSpPr>
        <p:spPr>
          <a:xfrm>
            <a:off x="9291767" y="4215700"/>
            <a:ext cx="632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7"/>
          <p:cNvCxnSpPr>
            <a:stCxn id="104" idx="2"/>
            <a:endCxn id="103" idx="2"/>
          </p:cNvCxnSpPr>
          <p:nvPr/>
        </p:nvCxnSpPr>
        <p:spPr>
          <a:xfrm rot="5400000">
            <a:off x="7188133" y="3611700"/>
            <a:ext cx="800" cy="2419200"/>
          </a:xfrm>
          <a:prstGeom prst="curvedConnector3">
            <a:avLst>
              <a:gd name="adj1" fmla="val 396875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7"/>
          <p:cNvCxnSpPr>
            <a:stCxn id="102" idx="0"/>
            <a:endCxn id="106" idx="1"/>
          </p:cNvCxnSpPr>
          <p:nvPr/>
        </p:nvCxnSpPr>
        <p:spPr>
          <a:xfrm rot="-5400000">
            <a:off x="3827533" y="2352900"/>
            <a:ext cx="921600" cy="15936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7"/>
          <p:cNvCxnSpPr>
            <a:stCxn id="106" idx="3"/>
            <a:endCxn id="104" idx="0"/>
          </p:cNvCxnSpPr>
          <p:nvPr/>
        </p:nvCxnSpPr>
        <p:spPr>
          <a:xfrm>
            <a:off x="6872500" y="2689000"/>
            <a:ext cx="1525600" cy="9216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17"/>
          <p:cNvSpPr txBox="1"/>
          <p:nvPr/>
        </p:nvSpPr>
        <p:spPr>
          <a:xfrm>
            <a:off x="246833" y="3734200"/>
            <a:ext cx="17872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2597933" y="3734200"/>
            <a:ext cx="17872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5085300" y="2182200"/>
            <a:ext cx="17872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5085300" y="3508884"/>
            <a:ext cx="17872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7504533" y="3708951"/>
            <a:ext cx="17872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9864367" y="3734200"/>
            <a:ext cx="19060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609600" y="1857100"/>
            <a:ext cx="11168800" cy="39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58786">
              <a:buSzPts val="3000"/>
              <a:buFont typeface="Roboto"/>
              <a:buChar char="●"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Now let’s go over an example of the process to use SciKit Learn. 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  <a:p>
            <a:pPr marL="609585" indent="-558786">
              <a:buSzPts val="3000"/>
              <a:buFont typeface="Roboto"/>
              <a:buChar char="●"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Don’t worry about memorizing any of this, we’ll get plenty of practice and review when we actually start coding in subsequent lectures!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  <a:p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1478867" y="37100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Scikit Learn</a:t>
            </a:r>
            <a:endParaRPr sz="4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609600" y="1857100"/>
            <a:ext cx="11168800" cy="39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21429"/>
              </a:lnSpc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Every algorithm is exposed in scikit-learn via an ''Estimator'' 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r>
              <a:rPr lang="en" sz="3467">
                <a:latin typeface="Roboto"/>
                <a:ea typeface="Roboto"/>
                <a:cs typeface="Roboto"/>
                <a:sym typeface="Roboto"/>
              </a:rPr>
              <a:t>First you’ll import the model, the general form is:</a:t>
            </a:r>
            <a:endParaRPr sz="3467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r>
              <a:rPr lang="en" sz="3467" b="1">
                <a:solidFill>
                  <a:srgbClr val="008000"/>
                </a:solidFill>
                <a:highlight>
                  <a:srgbClr val="F7F7F7"/>
                </a:highlight>
              </a:rPr>
              <a:t>from</a:t>
            </a:r>
            <a:r>
              <a:rPr lang="en" sz="3467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en" sz="3467" b="1">
                <a:solidFill>
                  <a:srgbClr val="0000FF"/>
                </a:solidFill>
                <a:highlight>
                  <a:srgbClr val="F7F7F7"/>
                </a:highlight>
              </a:rPr>
              <a:t>sklearn.family</a:t>
            </a:r>
            <a:r>
              <a:rPr lang="en" sz="3467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en" sz="3467" b="1">
                <a:solidFill>
                  <a:srgbClr val="008000"/>
                </a:solidFill>
                <a:highlight>
                  <a:srgbClr val="F7F7F7"/>
                </a:highlight>
              </a:rPr>
              <a:t>import</a:t>
            </a:r>
            <a:r>
              <a:rPr lang="en" sz="3467">
                <a:solidFill>
                  <a:srgbClr val="333333"/>
                </a:solidFill>
                <a:highlight>
                  <a:srgbClr val="F7F7F7"/>
                </a:highlight>
              </a:rPr>
              <a:t> Model</a:t>
            </a:r>
            <a:endParaRPr sz="3467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>
              <a:lnSpc>
                <a:spcPct val="150000"/>
              </a:lnSpc>
            </a:pPr>
            <a:r>
              <a:rPr lang="en" sz="3467">
                <a:latin typeface="Roboto"/>
                <a:ea typeface="Roboto"/>
                <a:cs typeface="Roboto"/>
                <a:sym typeface="Roboto"/>
              </a:rPr>
              <a:t>For example:</a:t>
            </a:r>
            <a:endParaRPr sz="3467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r>
              <a:rPr lang="en" sz="3467" b="1">
                <a:solidFill>
                  <a:srgbClr val="008000"/>
                </a:solidFill>
                <a:highlight>
                  <a:srgbClr val="F7F7F7"/>
                </a:highlight>
              </a:rPr>
              <a:t>from</a:t>
            </a:r>
            <a:r>
              <a:rPr lang="en" sz="3467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en" sz="3467" b="1">
                <a:solidFill>
                  <a:srgbClr val="0000FF"/>
                </a:solidFill>
                <a:highlight>
                  <a:srgbClr val="F7F7F7"/>
                </a:highlight>
              </a:rPr>
              <a:t>sklearn.linear_model</a:t>
            </a:r>
            <a:r>
              <a:rPr lang="en" sz="3467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en" sz="3467" b="1">
                <a:solidFill>
                  <a:srgbClr val="008000"/>
                </a:solidFill>
                <a:highlight>
                  <a:srgbClr val="F7F7F7"/>
                </a:highlight>
              </a:rPr>
              <a:t>import</a:t>
            </a:r>
            <a:r>
              <a:rPr lang="en" sz="3467">
                <a:solidFill>
                  <a:srgbClr val="333333"/>
                </a:solidFill>
                <a:highlight>
                  <a:srgbClr val="F7F7F7"/>
                </a:highlight>
              </a:rPr>
              <a:t> LinearRegression</a:t>
            </a:r>
            <a:endParaRPr sz="3467">
              <a:solidFill>
                <a:srgbClr val="333333"/>
              </a:solidFill>
              <a:highlight>
                <a:srgbClr val="F7F7F7"/>
              </a:highlight>
            </a:endParaRPr>
          </a:p>
          <a:p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1478867" y="37100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Scikit Learn</a:t>
            </a:r>
            <a:endParaRPr sz="4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609600" y="1857100"/>
            <a:ext cx="11582400" cy="39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21429"/>
              </a:lnSpc>
            </a:pPr>
            <a:r>
              <a:rPr lang="en" sz="3467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Estimator parameters</a:t>
            </a:r>
            <a:r>
              <a:rPr lang="en" sz="3467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All the parameters of an estimator can be set when it is instantiated, and have suitable default values.</a:t>
            </a:r>
            <a:endParaRPr sz="3467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21429"/>
              </a:lnSpc>
            </a:pPr>
            <a:endParaRPr sz="3467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21429"/>
              </a:lnSpc>
            </a:pPr>
            <a:r>
              <a:rPr lang="en" sz="3467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 can use Shift+tab in jupyter to check the possible parameters.</a:t>
            </a:r>
            <a:endParaRPr sz="3467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21429"/>
              </a:lnSpc>
            </a:pPr>
            <a:endParaRPr sz="346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1478867" y="37100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Scikit Learn</a:t>
            </a:r>
            <a:endParaRPr sz="4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609600" y="1857100"/>
            <a:ext cx="11582400" cy="39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21429"/>
              </a:lnSpc>
            </a:pPr>
            <a:r>
              <a:rPr lang="en" sz="3200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example:</a:t>
            </a:r>
            <a:endParaRPr sz="3200" b="1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21429"/>
              </a:lnSpc>
            </a:pPr>
            <a:r>
              <a:rPr lang="en" sz="3467">
                <a:solidFill>
                  <a:srgbClr val="333333"/>
                </a:solidFill>
                <a:highlight>
                  <a:srgbClr val="F7F7F7"/>
                </a:highlight>
              </a:rPr>
              <a:t>model </a:t>
            </a:r>
            <a:r>
              <a:rPr lang="en" sz="3467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3467">
                <a:solidFill>
                  <a:srgbClr val="333333"/>
                </a:solidFill>
                <a:highlight>
                  <a:srgbClr val="F7F7F7"/>
                </a:highlight>
              </a:rPr>
              <a:t> LinearRegression(normalize</a:t>
            </a:r>
            <a:r>
              <a:rPr lang="en" sz="3467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en" sz="3467" b="1">
                <a:solidFill>
                  <a:srgbClr val="008000"/>
                </a:solidFill>
                <a:highlight>
                  <a:srgbClr val="F7F7F7"/>
                </a:highlight>
              </a:rPr>
              <a:t>True</a:t>
            </a:r>
            <a:r>
              <a:rPr lang="en" sz="3467">
                <a:solidFill>
                  <a:srgbClr val="333333"/>
                </a:solidFill>
                <a:highlight>
                  <a:srgbClr val="F7F7F7"/>
                </a:highlight>
              </a:rPr>
              <a:t>)</a:t>
            </a:r>
            <a:endParaRPr sz="3467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>
              <a:lnSpc>
                <a:spcPct val="121429"/>
              </a:lnSpc>
            </a:pPr>
            <a:r>
              <a:rPr lang="en" sz="3467">
                <a:solidFill>
                  <a:srgbClr val="008000"/>
                </a:solidFill>
                <a:highlight>
                  <a:srgbClr val="F7F7F7"/>
                </a:highlight>
              </a:rPr>
              <a:t>print</a:t>
            </a:r>
            <a:r>
              <a:rPr lang="en" sz="3467">
                <a:solidFill>
                  <a:srgbClr val="333333"/>
                </a:solidFill>
                <a:highlight>
                  <a:srgbClr val="F7F7F7"/>
                </a:highlight>
              </a:rPr>
              <a:t>(model)</a:t>
            </a:r>
            <a:endParaRPr sz="3467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>
              <a:lnSpc>
                <a:spcPct val="121429"/>
              </a:lnSpc>
            </a:pPr>
            <a:endParaRPr sz="3467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>
              <a:lnSpc>
                <a:spcPct val="121429"/>
              </a:lnSpc>
            </a:pPr>
            <a:r>
              <a:rPr lang="en" sz="3200">
                <a:highlight>
                  <a:srgbClr val="FFFFFF"/>
                </a:highlight>
              </a:rPr>
              <a:t>LinearRegression(copy_X=True, fit_intercept=True, normalize=True)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1478867" y="37100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Scikit Learn</a:t>
            </a:r>
            <a:endParaRPr sz="4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994</Words>
  <Application>Microsoft Office PowerPoint</Application>
  <PresentationFormat>Widescreen</PresentationFormat>
  <Paragraphs>102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Courier New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sahdev ghorela</dc:creator>
  <cp:lastModifiedBy>sahdev ghorela</cp:lastModifiedBy>
  <cp:revision>1</cp:revision>
  <dcterms:created xsi:type="dcterms:W3CDTF">2024-10-27T22:05:15Z</dcterms:created>
  <dcterms:modified xsi:type="dcterms:W3CDTF">2024-10-27T22:08:10Z</dcterms:modified>
</cp:coreProperties>
</file>