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5"/>
  </p:notesMasterIdLst>
  <p:sldIdLst>
    <p:sldId id="256" r:id="rId2"/>
    <p:sldId id="328" r:id="rId3"/>
    <p:sldId id="350" r:id="rId4"/>
    <p:sldId id="308" r:id="rId5"/>
    <p:sldId id="352" r:id="rId6"/>
    <p:sldId id="372" r:id="rId7"/>
    <p:sldId id="355" r:id="rId8"/>
    <p:sldId id="373" r:id="rId9"/>
    <p:sldId id="374" r:id="rId10"/>
    <p:sldId id="375" r:id="rId11"/>
    <p:sldId id="377" r:id="rId12"/>
    <p:sldId id="378" r:id="rId13"/>
    <p:sldId id="379" r:id="rId14"/>
    <p:sldId id="376" r:id="rId15"/>
    <p:sldId id="380" r:id="rId16"/>
    <p:sldId id="381" r:id="rId17"/>
    <p:sldId id="382" r:id="rId18"/>
    <p:sldId id="383" r:id="rId19"/>
    <p:sldId id="384" r:id="rId20"/>
    <p:sldId id="385" r:id="rId21"/>
    <p:sldId id="386" r:id="rId22"/>
    <p:sldId id="387" r:id="rId23"/>
    <p:sldId id="327" r:id="rId24"/>
  </p:sldIdLst>
  <p:sldSz cx="12192000" cy="6858000"/>
  <p:notesSz cx="6858000" cy="9144000"/>
  <p:embeddedFontLst>
    <p:embeddedFont>
      <p:font typeface="Calibri" pitchFamily="34" charset="0"/>
      <p:regular r:id="rId26"/>
      <p:bold r:id="rId27"/>
      <p:italic r:id="rId28"/>
      <p:boldItalic r:id="rId29"/>
    </p:embeddedFont>
    <p:embeddedFont>
      <p:font typeface="Arial Unicode MS" pitchFamily="34" charset="-122"/>
      <p:regular r:id="rId30"/>
    </p:embeddedFont>
    <p:embeddedFont>
      <p:font typeface="微软雅黑" pitchFamily="34" charset="-122"/>
      <p:regular r:id="rId31"/>
      <p:bold r:id="rId32"/>
    </p:embeddedFont>
    <p:embeddedFont>
      <p:font typeface="方正大黑_GBK" charset="-122"/>
      <p:regular r:id="rId33"/>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guide id="3" pos="1096" userDrawn="1">
          <p15:clr>
            <a:srgbClr val="A4A3A4"/>
          </p15:clr>
        </p15:guide>
        <p15:guide id="4" orient="horz" pos="595" userDrawn="1">
          <p15:clr>
            <a:srgbClr val="A4A3A4"/>
          </p15:clr>
        </p15:guide>
        <p15:guide id="5" orient="horz" pos="822" userDrawn="1">
          <p15:clr>
            <a:srgbClr val="A4A3A4"/>
          </p15:clr>
        </p15:guide>
        <p15:guide id="6" orient="horz" pos="1480" userDrawn="1">
          <p15:clr>
            <a:srgbClr val="A4A3A4"/>
          </p15:clr>
        </p15:guide>
        <p15:guide id="7" orient="horz" pos="2863" userDrawn="1">
          <p15:clr>
            <a:srgbClr val="A4A3A4"/>
          </p15:clr>
        </p15:guide>
        <p15:guide id="8" pos="2547" userDrawn="1">
          <p15:clr>
            <a:srgbClr val="A4A3A4"/>
          </p15:clr>
        </p15:guide>
        <p15:guide id="9" pos="511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C200"/>
    <a:srgbClr val="31CDA8"/>
    <a:srgbClr val="0070C0"/>
    <a:srgbClr val="3498DB"/>
    <a:srgbClr val="192871"/>
    <a:srgbClr val="0037A4"/>
    <a:srgbClr val="002A7E"/>
    <a:srgbClr val="F1A069"/>
    <a:srgbClr val="F4B183"/>
    <a:srgbClr val="F7A7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深色样式 1 - 强调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39" autoAdjust="0"/>
    <p:restoredTop sz="94424" autoAdjust="0"/>
  </p:normalViewPr>
  <p:slideViewPr>
    <p:cSldViewPr snapToGrid="0" showGuides="1">
      <p:cViewPr>
        <p:scale>
          <a:sx n="78" d="100"/>
          <a:sy n="78" d="100"/>
        </p:scale>
        <p:origin x="-1584" y="-732"/>
      </p:cViewPr>
      <p:guideLst>
        <p:guide orient="horz" pos="2160"/>
        <p:guide orient="horz" pos="595"/>
        <p:guide orient="horz" pos="822"/>
        <p:guide orient="horz" pos="1480"/>
        <p:guide orient="horz" pos="2863"/>
        <p:guide pos="3840"/>
        <p:guide pos="1096"/>
        <p:guide pos="2547"/>
        <p:guide pos="5111"/>
      </p:guideLst>
    </p:cSldViewPr>
  </p:slideViewPr>
  <p:outlineViewPr>
    <p:cViewPr>
      <p:scale>
        <a:sx n="33" d="100"/>
        <a:sy n="33" d="100"/>
      </p:scale>
      <p:origin x="0" y="0"/>
    </p:cViewPr>
  </p:outlineViewPr>
  <p:notesTextViewPr>
    <p:cViewPr>
      <p:scale>
        <a:sx n="1" d="1"/>
        <a:sy n="1" d="1"/>
      </p:scale>
      <p:origin x="0" y="0"/>
    </p:cViewPr>
  </p:notesTextViewPr>
  <p:sorterViewPr>
    <p:cViewPr>
      <p:scale>
        <a:sx n="33" d="100"/>
        <a:sy n="33" d="100"/>
      </p:scale>
      <p:origin x="0" y="-11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E7167E-37D7-4C4C-B601-C1AEDD16F071}" type="doc">
      <dgm:prSet loTypeId="urn:microsoft.com/office/officeart/2008/layout/LinedList" loCatId="list" qsTypeId="urn:microsoft.com/office/officeart/2005/8/quickstyle/simple1" qsCatId="simple" csTypeId="urn:microsoft.com/office/officeart/2005/8/colors/accent1_1" csCatId="accent1" phldr="1"/>
      <dgm:spPr/>
      <dgm:t>
        <a:bodyPr/>
        <a:lstStyle/>
        <a:p>
          <a:endParaRPr lang="zh-CN" altLang="en-US"/>
        </a:p>
      </dgm:t>
    </dgm:pt>
    <dgm:pt modelId="{E6C63B41-22B8-4312-9726-FEEEE660F3CB}">
      <dgm:prSet phldrT="[文本]" custT="1"/>
      <dgm:spPr/>
      <dgm:t>
        <a:bodyPr/>
        <a:lstStyle/>
        <a:p>
          <a:r>
            <a:rPr lang="zh-CN" altLang="en-US" sz="4000" b="1" dirty="0" smtClean="0"/>
            <a:t>过渡动画</a:t>
          </a:r>
          <a:endParaRPr lang="zh-CN" altLang="en-US" sz="4000" b="1" dirty="0"/>
        </a:p>
      </dgm:t>
    </dgm:pt>
    <dgm:pt modelId="{CD00BBA3-CC3B-48C3-A454-D92F41EF7BB9}" type="parTrans" cxnId="{94C9B389-C70A-44CE-88E7-CF19BA9C5901}">
      <dgm:prSet/>
      <dgm:spPr/>
      <dgm:t>
        <a:bodyPr/>
        <a:lstStyle/>
        <a:p>
          <a:endParaRPr lang="zh-CN" altLang="en-US"/>
        </a:p>
      </dgm:t>
    </dgm:pt>
    <dgm:pt modelId="{644D6C6B-732D-4A42-8F30-9BF33789C178}" type="sibTrans" cxnId="{94C9B389-C70A-44CE-88E7-CF19BA9C5901}">
      <dgm:prSet/>
      <dgm:spPr/>
      <dgm:t>
        <a:bodyPr/>
        <a:lstStyle/>
        <a:p>
          <a:endParaRPr lang="zh-CN" altLang="en-US"/>
        </a:p>
      </dgm:t>
    </dgm:pt>
    <dgm:pt modelId="{C5FC69DF-5766-4170-BA8C-CD5725A8B8DB}">
      <dgm:prSet phldrT="[文本]" custT="1"/>
      <dgm:spPr/>
      <dgm:t>
        <a:bodyPr/>
        <a:lstStyle/>
        <a:p>
          <a:r>
            <a:rPr lang="zh-CN" altLang="en-US" sz="4000" b="1" dirty="0" smtClean="0"/>
            <a:t>关键帧动画</a:t>
          </a:r>
          <a:endParaRPr lang="zh-CN" altLang="en-US" sz="4000" b="1" dirty="0"/>
        </a:p>
      </dgm:t>
    </dgm:pt>
    <dgm:pt modelId="{EA153816-BA3F-45F6-AB67-94CD354FDEFC}" type="parTrans" cxnId="{71BED8D0-2DA1-4424-A3DE-831D66A53EE2}">
      <dgm:prSet/>
      <dgm:spPr/>
      <dgm:t>
        <a:bodyPr/>
        <a:lstStyle/>
        <a:p>
          <a:endParaRPr lang="zh-CN" altLang="en-US"/>
        </a:p>
      </dgm:t>
    </dgm:pt>
    <dgm:pt modelId="{A5941931-DF15-461D-85B1-DE582C1275A7}" type="sibTrans" cxnId="{71BED8D0-2DA1-4424-A3DE-831D66A53EE2}">
      <dgm:prSet/>
      <dgm:spPr/>
      <dgm:t>
        <a:bodyPr/>
        <a:lstStyle/>
        <a:p>
          <a:endParaRPr lang="zh-CN" altLang="en-US"/>
        </a:p>
      </dgm:t>
    </dgm:pt>
    <dgm:pt modelId="{4FB678B1-FAA0-4D1C-A34A-0F7B839198FE}" type="pres">
      <dgm:prSet presAssocID="{45E7167E-37D7-4C4C-B601-C1AEDD16F071}" presName="vert0" presStyleCnt="0">
        <dgm:presLayoutVars>
          <dgm:dir/>
          <dgm:animOne val="branch"/>
          <dgm:animLvl val="lvl"/>
        </dgm:presLayoutVars>
      </dgm:prSet>
      <dgm:spPr/>
      <dgm:t>
        <a:bodyPr/>
        <a:lstStyle/>
        <a:p>
          <a:endParaRPr lang="zh-CN" altLang="en-US"/>
        </a:p>
      </dgm:t>
    </dgm:pt>
    <dgm:pt modelId="{5BAA1949-D9D8-4762-B25C-DA13EE685140}" type="pres">
      <dgm:prSet presAssocID="{E6C63B41-22B8-4312-9726-FEEEE660F3CB}" presName="thickLine" presStyleLbl="alignNode1" presStyleIdx="0" presStyleCnt="2"/>
      <dgm:spPr/>
    </dgm:pt>
    <dgm:pt modelId="{09DF1DD3-DCED-4F0B-A87C-CD3A1FCC6825}" type="pres">
      <dgm:prSet presAssocID="{E6C63B41-22B8-4312-9726-FEEEE660F3CB}" presName="horz1" presStyleCnt="0"/>
      <dgm:spPr/>
    </dgm:pt>
    <dgm:pt modelId="{E32C626F-E648-4F80-AD75-A95DBB6CE80E}" type="pres">
      <dgm:prSet presAssocID="{E6C63B41-22B8-4312-9726-FEEEE660F3CB}" presName="tx1" presStyleLbl="revTx" presStyleIdx="0" presStyleCnt="2"/>
      <dgm:spPr/>
      <dgm:t>
        <a:bodyPr/>
        <a:lstStyle/>
        <a:p>
          <a:endParaRPr lang="zh-CN" altLang="en-US"/>
        </a:p>
      </dgm:t>
    </dgm:pt>
    <dgm:pt modelId="{73824FD9-064C-4049-BD59-51DE34CB08DB}" type="pres">
      <dgm:prSet presAssocID="{E6C63B41-22B8-4312-9726-FEEEE660F3CB}" presName="vert1" presStyleCnt="0"/>
      <dgm:spPr/>
    </dgm:pt>
    <dgm:pt modelId="{08D767E6-6876-4658-8225-CDDEE56790C3}" type="pres">
      <dgm:prSet presAssocID="{C5FC69DF-5766-4170-BA8C-CD5725A8B8DB}" presName="thickLine" presStyleLbl="alignNode1" presStyleIdx="1" presStyleCnt="2"/>
      <dgm:spPr/>
    </dgm:pt>
    <dgm:pt modelId="{5B90E195-8ABE-4F9B-A662-39B8FF80BD03}" type="pres">
      <dgm:prSet presAssocID="{C5FC69DF-5766-4170-BA8C-CD5725A8B8DB}" presName="horz1" presStyleCnt="0"/>
      <dgm:spPr/>
    </dgm:pt>
    <dgm:pt modelId="{9CD0CD16-51EA-4E92-8E70-0AEFDB77B17F}" type="pres">
      <dgm:prSet presAssocID="{C5FC69DF-5766-4170-BA8C-CD5725A8B8DB}" presName="tx1" presStyleLbl="revTx" presStyleIdx="1" presStyleCnt="2"/>
      <dgm:spPr/>
      <dgm:t>
        <a:bodyPr/>
        <a:lstStyle/>
        <a:p>
          <a:endParaRPr lang="zh-CN" altLang="en-US"/>
        </a:p>
      </dgm:t>
    </dgm:pt>
    <dgm:pt modelId="{CB78711B-3EE8-40EA-9C50-5380906DAA22}" type="pres">
      <dgm:prSet presAssocID="{C5FC69DF-5766-4170-BA8C-CD5725A8B8DB}" presName="vert1" presStyleCnt="0"/>
      <dgm:spPr/>
    </dgm:pt>
  </dgm:ptLst>
  <dgm:cxnLst>
    <dgm:cxn modelId="{F16A1493-1D21-4DAA-8B2F-E8C54B638EF2}" type="presOf" srcId="{45E7167E-37D7-4C4C-B601-C1AEDD16F071}" destId="{4FB678B1-FAA0-4D1C-A34A-0F7B839198FE}" srcOrd="0" destOrd="0" presId="urn:microsoft.com/office/officeart/2008/layout/LinedList"/>
    <dgm:cxn modelId="{94C9B389-C70A-44CE-88E7-CF19BA9C5901}" srcId="{45E7167E-37D7-4C4C-B601-C1AEDD16F071}" destId="{E6C63B41-22B8-4312-9726-FEEEE660F3CB}" srcOrd="0" destOrd="0" parTransId="{CD00BBA3-CC3B-48C3-A454-D92F41EF7BB9}" sibTransId="{644D6C6B-732D-4A42-8F30-9BF33789C178}"/>
    <dgm:cxn modelId="{5DE5C1AF-9DF8-46FC-99D7-385559BE38B2}" type="presOf" srcId="{C5FC69DF-5766-4170-BA8C-CD5725A8B8DB}" destId="{9CD0CD16-51EA-4E92-8E70-0AEFDB77B17F}" srcOrd="0" destOrd="0" presId="urn:microsoft.com/office/officeart/2008/layout/LinedList"/>
    <dgm:cxn modelId="{71BED8D0-2DA1-4424-A3DE-831D66A53EE2}" srcId="{45E7167E-37D7-4C4C-B601-C1AEDD16F071}" destId="{C5FC69DF-5766-4170-BA8C-CD5725A8B8DB}" srcOrd="1" destOrd="0" parTransId="{EA153816-BA3F-45F6-AB67-94CD354FDEFC}" sibTransId="{A5941931-DF15-461D-85B1-DE582C1275A7}"/>
    <dgm:cxn modelId="{BFFAB06D-A493-4C64-B02A-BA71805D53D1}" type="presOf" srcId="{E6C63B41-22B8-4312-9726-FEEEE660F3CB}" destId="{E32C626F-E648-4F80-AD75-A95DBB6CE80E}" srcOrd="0" destOrd="0" presId="urn:microsoft.com/office/officeart/2008/layout/LinedList"/>
    <dgm:cxn modelId="{DF53B573-1885-4F19-91D1-5ED44A983B68}" type="presParOf" srcId="{4FB678B1-FAA0-4D1C-A34A-0F7B839198FE}" destId="{5BAA1949-D9D8-4762-B25C-DA13EE685140}" srcOrd="0" destOrd="0" presId="urn:microsoft.com/office/officeart/2008/layout/LinedList"/>
    <dgm:cxn modelId="{D6495D28-7E10-4E23-BB95-9B2798BE3E99}" type="presParOf" srcId="{4FB678B1-FAA0-4D1C-A34A-0F7B839198FE}" destId="{09DF1DD3-DCED-4F0B-A87C-CD3A1FCC6825}" srcOrd="1" destOrd="0" presId="urn:microsoft.com/office/officeart/2008/layout/LinedList"/>
    <dgm:cxn modelId="{4C15F19A-08AA-4C57-8CCF-E401E6EE7D29}" type="presParOf" srcId="{09DF1DD3-DCED-4F0B-A87C-CD3A1FCC6825}" destId="{E32C626F-E648-4F80-AD75-A95DBB6CE80E}" srcOrd="0" destOrd="0" presId="urn:microsoft.com/office/officeart/2008/layout/LinedList"/>
    <dgm:cxn modelId="{1AF3BAC9-489F-41A4-92D6-5E61E8698266}" type="presParOf" srcId="{09DF1DD3-DCED-4F0B-A87C-CD3A1FCC6825}" destId="{73824FD9-064C-4049-BD59-51DE34CB08DB}" srcOrd="1" destOrd="0" presId="urn:microsoft.com/office/officeart/2008/layout/LinedList"/>
    <dgm:cxn modelId="{DDBA186F-FCE8-4267-9390-B0B08F5F7F2E}" type="presParOf" srcId="{4FB678B1-FAA0-4D1C-A34A-0F7B839198FE}" destId="{08D767E6-6876-4658-8225-CDDEE56790C3}" srcOrd="2" destOrd="0" presId="urn:microsoft.com/office/officeart/2008/layout/LinedList"/>
    <dgm:cxn modelId="{54D41FFB-AB05-4106-B156-EDC5015E0017}" type="presParOf" srcId="{4FB678B1-FAA0-4D1C-A34A-0F7B839198FE}" destId="{5B90E195-8ABE-4F9B-A662-39B8FF80BD03}" srcOrd="3" destOrd="0" presId="urn:microsoft.com/office/officeart/2008/layout/LinedList"/>
    <dgm:cxn modelId="{58DF8CCA-205D-49B7-A3DD-66E512EE8BE2}" type="presParOf" srcId="{5B90E195-8ABE-4F9B-A662-39B8FF80BD03}" destId="{9CD0CD16-51EA-4E92-8E70-0AEFDB77B17F}" srcOrd="0" destOrd="0" presId="urn:microsoft.com/office/officeart/2008/layout/LinedList"/>
    <dgm:cxn modelId="{E5108B35-26B6-4562-AD91-D39E60773D87}" type="presParOf" srcId="{5B90E195-8ABE-4F9B-A662-39B8FF80BD03}" destId="{CB78711B-3EE8-40EA-9C50-5380906DAA2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AA1949-D9D8-4762-B25C-DA13EE685140}">
      <dsp:nvSpPr>
        <dsp:cNvPr id="0" name=""/>
        <dsp:cNvSpPr/>
      </dsp:nvSpPr>
      <dsp:spPr>
        <a:xfrm>
          <a:off x="0" y="0"/>
          <a:ext cx="812800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2C626F-E648-4F80-AD75-A95DBB6CE80E}">
      <dsp:nvSpPr>
        <dsp:cNvPr id="0" name=""/>
        <dsp:cNvSpPr/>
      </dsp:nvSpPr>
      <dsp:spPr>
        <a:xfrm>
          <a:off x="0" y="0"/>
          <a:ext cx="8128000" cy="2709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lvl="0" algn="l" defTabSz="1778000">
            <a:lnSpc>
              <a:spcPct val="90000"/>
            </a:lnSpc>
            <a:spcBef>
              <a:spcPct val="0"/>
            </a:spcBef>
            <a:spcAft>
              <a:spcPct val="35000"/>
            </a:spcAft>
          </a:pPr>
          <a:r>
            <a:rPr lang="zh-CN" altLang="en-US" sz="4000" b="1" kern="1200" dirty="0" smtClean="0"/>
            <a:t>过渡动画</a:t>
          </a:r>
          <a:endParaRPr lang="zh-CN" altLang="en-US" sz="4000" b="1" kern="1200" dirty="0"/>
        </a:p>
      </dsp:txBody>
      <dsp:txXfrm>
        <a:off x="0" y="0"/>
        <a:ext cx="8128000" cy="2709333"/>
      </dsp:txXfrm>
    </dsp:sp>
    <dsp:sp modelId="{08D767E6-6876-4658-8225-CDDEE56790C3}">
      <dsp:nvSpPr>
        <dsp:cNvPr id="0" name=""/>
        <dsp:cNvSpPr/>
      </dsp:nvSpPr>
      <dsp:spPr>
        <a:xfrm>
          <a:off x="0" y="2709333"/>
          <a:ext cx="8128000"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D0CD16-51EA-4E92-8E70-0AEFDB77B17F}">
      <dsp:nvSpPr>
        <dsp:cNvPr id="0" name=""/>
        <dsp:cNvSpPr/>
      </dsp:nvSpPr>
      <dsp:spPr>
        <a:xfrm>
          <a:off x="0" y="2709333"/>
          <a:ext cx="8128000" cy="2709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lvl="0" algn="l" defTabSz="1778000">
            <a:lnSpc>
              <a:spcPct val="90000"/>
            </a:lnSpc>
            <a:spcBef>
              <a:spcPct val="0"/>
            </a:spcBef>
            <a:spcAft>
              <a:spcPct val="35000"/>
            </a:spcAft>
          </a:pPr>
          <a:r>
            <a:rPr lang="zh-CN" altLang="en-US" sz="4000" b="1" kern="1200" dirty="0" smtClean="0"/>
            <a:t>关键帧动画</a:t>
          </a:r>
          <a:endParaRPr lang="zh-CN" altLang="en-US" sz="4000" b="1" kern="1200" dirty="0"/>
        </a:p>
      </dsp:txBody>
      <dsp:txXfrm>
        <a:off x="0" y="2709333"/>
        <a:ext cx="8128000" cy="270933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5591C1-7BBD-4BAD-9912-0ADD21A74F01}" type="datetimeFigureOut">
              <a:rPr lang="zh-CN" altLang="en-US" smtClean="0"/>
              <a:t>2018/5/17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733780-C451-4576-A162-3E5813E9C151}" type="slidenum">
              <a:rPr lang="zh-CN" altLang="en-US" smtClean="0"/>
              <a:t>‹#›</a:t>
            </a:fld>
            <a:endParaRPr lang="zh-CN" altLang="en-US"/>
          </a:p>
        </p:txBody>
      </p:sp>
    </p:spTree>
    <p:extLst>
      <p:ext uri="{BB962C8B-B14F-4D97-AF65-F5344CB8AC3E}">
        <p14:creationId xmlns:p14="http://schemas.microsoft.com/office/powerpoint/2010/main" val="336252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2D8E73B-0927-45CC-BC19-B5A752C4C781}" type="datetimeFigureOut">
              <a:rPr lang="zh-CN" altLang="en-US" smtClean="0"/>
              <a:t>2018/5/17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811428-941F-4F39-9F0C-B1B29E093D2F}" type="slidenum">
              <a:rPr lang="zh-CN" altLang="en-US" smtClean="0"/>
              <a:t>‹#›</a:t>
            </a:fld>
            <a:endParaRPr lang="zh-CN" altLang="en-US"/>
          </a:p>
        </p:txBody>
      </p:sp>
    </p:spTree>
    <p:extLst>
      <p:ext uri="{BB962C8B-B14F-4D97-AF65-F5344CB8AC3E}">
        <p14:creationId xmlns:p14="http://schemas.microsoft.com/office/powerpoint/2010/main" val="3063225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2" name="矩形 1"/>
          <p:cNvSpPr/>
          <p:nvPr userDrawn="1"/>
        </p:nvSpPr>
        <p:spPr>
          <a:xfrm>
            <a:off x="0" y="6487886"/>
            <a:ext cx="12192000" cy="384629"/>
          </a:xfrm>
          <a:prstGeom prst="rect">
            <a:avLst/>
          </a:prstGeom>
          <a:solidFill>
            <a:srgbClr val="31CD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08234632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
        <p:nvSpPr>
          <p:cNvPr id="2" name="矩形 1"/>
          <p:cNvSpPr/>
          <p:nvPr userDrawn="1"/>
        </p:nvSpPr>
        <p:spPr>
          <a:xfrm>
            <a:off x="0" y="6487886"/>
            <a:ext cx="12192000" cy="384629"/>
          </a:xfrm>
          <a:prstGeom prst="rect">
            <a:avLst/>
          </a:prstGeom>
          <a:solidFill>
            <a:srgbClr val="A764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401007444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4_空白">
    <p:spTree>
      <p:nvGrpSpPr>
        <p:cNvPr id="1" name=""/>
        <p:cNvGrpSpPr/>
        <p:nvPr/>
      </p:nvGrpSpPr>
      <p:grpSpPr>
        <a:xfrm>
          <a:off x="0" y="0"/>
          <a:ext cx="0" cy="0"/>
          <a:chOff x="0" y="0"/>
          <a:chExt cx="0" cy="0"/>
        </a:xfrm>
      </p:grpSpPr>
      <p:sp>
        <p:nvSpPr>
          <p:cNvPr id="2" name="矩形 1"/>
          <p:cNvSpPr/>
          <p:nvPr userDrawn="1"/>
        </p:nvSpPr>
        <p:spPr>
          <a:xfrm>
            <a:off x="0" y="6487886"/>
            <a:ext cx="12192000" cy="384629"/>
          </a:xfrm>
          <a:prstGeom prst="rect">
            <a:avLst/>
          </a:prstGeom>
          <a:solidFill>
            <a:srgbClr val="FFD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28567508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5_空白">
    <p:spTree>
      <p:nvGrpSpPr>
        <p:cNvPr id="1" name=""/>
        <p:cNvGrpSpPr/>
        <p:nvPr/>
      </p:nvGrpSpPr>
      <p:grpSpPr>
        <a:xfrm>
          <a:off x="0" y="0"/>
          <a:ext cx="0" cy="0"/>
          <a:chOff x="0" y="0"/>
          <a:chExt cx="0" cy="0"/>
        </a:xfrm>
      </p:grpSpPr>
      <p:sp>
        <p:nvSpPr>
          <p:cNvPr id="2" name="矩形 1"/>
          <p:cNvSpPr/>
          <p:nvPr userDrawn="1"/>
        </p:nvSpPr>
        <p:spPr>
          <a:xfrm>
            <a:off x="0" y="6487886"/>
            <a:ext cx="12192000" cy="384629"/>
          </a:xfrm>
          <a:prstGeom prst="rect">
            <a:avLst/>
          </a:prstGeom>
          <a:solidFill>
            <a:srgbClr val="F3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0" cap="none" spc="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9925726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7_空白">
    <p:spTree>
      <p:nvGrpSpPr>
        <p:cNvPr id="1" name=""/>
        <p:cNvGrpSpPr/>
        <p:nvPr/>
      </p:nvGrpSpPr>
      <p:grpSpPr>
        <a:xfrm>
          <a:off x="0" y="0"/>
          <a:ext cx="0" cy="0"/>
          <a:chOff x="0" y="0"/>
          <a:chExt cx="0" cy="0"/>
        </a:xfrm>
      </p:grpSpPr>
      <p:sp>
        <p:nvSpPr>
          <p:cNvPr id="2" name="矩形 1"/>
          <p:cNvSpPr/>
          <p:nvPr userDrawn="1"/>
        </p:nvSpPr>
        <p:spPr>
          <a:xfrm>
            <a:off x="0" y="6487886"/>
            <a:ext cx="12192000" cy="384629"/>
          </a:xfrm>
          <a:prstGeom prst="rect">
            <a:avLst/>
          </a:prstGeom>
          <a:solidFill>
            <a:srgbClr val="002A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0" cap="none" spc="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9007047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2D8E73B-0927-45CC-BC19-B5A752C4C781}" type="datetimeFigureOut">
              <a:rPr lang="zh-CN" altLang="en-US" smtClean="0"/>
              <a:t>2018/5/17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811428-941F-4F39-9F0C-B1B29E093D2F}" type="slidenum">
              <a:rPr lang="zh-CN" altLang="en-US" smtClean="0"/>
              <a:t>‹#›</a:t>
            </a:fld>
            <a:endParaRPr lang="zh-CN" altLang="en-US"/>
          </a:p>
        </p:txBody>
      </p:sp>
    </p:spTree>
    <p:extLst>
      <p:ext uri="{BB962C8B-B14F-4D97-AF65-F5344CB8AC3E}">
        <p14:creationId xmlns:p14="http://schemas.microsoft.com/office/powerpoint/2010/main" val="405524135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2D8E73B-0927-45CC-BC19-B5A752C4C781}" type="datetimeFigureOut">
              <a:rPr lang="zh-CN" altLang="en-US" smtClean="0"/>
              <a:t>2018/5/17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811428-941F-4F39-9F0C-B1B29E093D2F}" type="slidenum">
              <a:rPr lang="zh-CN" altLang="en-US" smtClean="0"/>
              <a:t>‹#›</a:t>
            </a:fld>
            <a:endParaRPr lang="zh-CN" altLang="en-US"/>
          </a:p>
        </p:txBody>
      </p:sp>
    </p:spTree>
    <p:extLst>
      <p:ext uri="{BB962C8B-B14F-4D97-AF65-F5344CB8AC3E}">
        <p14:creationId xmlns:p14="http://schemas.microsoft.com/office/powerpoint/2010/main" val="28003822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2D8E73B-0927-45CC-BC19-B5A752C4C781}" type="datetimeFigureOut">
              <a:rPr lang="zh-CN" altLang="en-US" smtClean="0"/>
              <a:t>2018/5/17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811428-941F-4F39-9F0C-B1B29E093D2F}" type="slidenum">
              <a:rPr lang="zh-CN" altLang="en-US" smtClean="0"/>
              <a:t>‹#›</a:t>
            </a:fld>
            <a:endParaRPr lang="zh-CN" altLang="en-US"/>
          </a:p>
        </p:txBody>
      </p:sp>
    </p:spTree>
    <p:extLst>
      <p:ext uri="{BB962C8B-B14F-4D97-AF65-F5344CB8AC3E}">
        <p14:creationId xmlns:p14="http://schemas.microsoft.com/office/powerpoint/2010/main" val="8054123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2D8E73B-0927-45CC-BC19-B5A752C4C781}" type="datetimeFigureOut">
              <a:rPr lang="zh-CN" altLang="en-US" smtClean="0"/>
              <a:t>2018/5/17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811428-941F-4F39-9F0C-B1B29E093D2F}" type="slidenum">
              <a:rPr lang="zh-CN" altLang="en-US" smtClean="0"/>
              <a:t>‹#›</a:t>
            </a:fld>
            <a:endParaRPr lang="zh-CN" altLang="en-US"/>
          </a:p>
        </p:txBody>
      </p:sp>
    </p:spTree>
    <p:extLst>
      <p:ext uri="{BB962C8B-B14F-4D97-AF65-F5344CB8AC3E}">
        <p14:creationId xmlns:p14="http://schemas.microsoft.com/office/powerpoint/2010/main" val="3101726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2D8E73B-0927-45CC-BC19-B5A752C4C781}" type="datetimeFigureOut">
              <a:rPr lang="zh-CN" altLang="en-US" smtClean="0"/>
              <a:t>2018/5/17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811428-941F-4F39-9F0C-B1B29E093D2F}" type="slidenum">
              <a:rPr lang="zh-CN" altLang="en-US" smtClean="0"/>
              <a:t>‹#›</a:t>
            </a:fld>
            <a:endParaRPr lang="zh-CN" altLang="en-US"/>
          </a:p>
        </p:txBody>
      </p:sp>
    </p:spTree>
    <p:extLst>
      <p:ext uri="{BB962C8B-B14F-4D97-AF65-F5344CB8AC3E}">
        <p14:creationId xmlns:p14="http://schemas.microsoft.com/office/powerpoint/2010/main" val="4140240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2D8E73B-0927-45CC-BC19-B5A752C4C781}" type="datetimeFigureOut">
              <a:rPr lang="zh-CN" altLang="en-US" smtClean="0"/>
              <a:t>2018/5/17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811428-941F-4F39-9F0C-B1B29E093D2F}" type="slidenum">
              <a:rPr lang="zh-CN" altLang="en-US" smtClean="0"/>
              <a:t>‹#›</a:t>
            </a:fld>
            <a:endParaRPr lang="zh-CN" altLang="en-US"/>
          </a:p>
        </p:txBody>
      </p:sp>
    </p:spTree>
    <p:extLst>
      <p:ext uri="{BB962C8B-B14F-4D97-AF65-F5344CB8AC3E}">
        <p14:creationId xmlns:p14="http://schemas.microsoft.com/office/powerpoint/2010/main" val="3930068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2D8E73B-0927-45CC-BC19-B5A752C4C781}" type="datetimeFigureOut">
              <a:rPr lang="zh-CN" altLang="en-US" smtClean="0"/>
              <a:t>2018/5/17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811428-941F-4F39-9F0C-B1B29E093D2F}" type="slidenum">
              <a:rPr lang="zh-CN" altLang="en-US" smtClean="0"/>
              <a:t>‹#›</a:t>
            </a:fld>
            <a:endParaRPr lang="zh-CN" altLang="en-US"/>
          </a:p>
        </p:txBody>
      </p:sp>
    </p:spTree>
    <p:extLst>
      <p:ext uri="{BB962C8B-B14F-4D97-AF65-F5344CB8AC3E}">
        <p14:creationId xmlns:p14="http://schemas.microsoft.com/office/powerpoint/2010/main" val="4276780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2D8E73B-0927-45CC-BC19-B5A752C4C781}" type="datetimeFigureOut">
              <a:rPr lang="zh-CN" altLang="en-US" smtClean="0"/>
              <a:t>2018/5/17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0811428-941F-4F39-9F0C-B1B29E093D2F}" type="slidenum">
              <a:rPr lang="zh-CN" altLang="en-US" smtClean="0"/>
              <a:t>‹#›</a:t>
            </a:fld>
            <a:endParaRPr lang="zh-CN" altLang="en-US"/>
          </a:p>
        </p:txBody>
      </p:sp>
    </p:spTree>
    <p:extLst>
      <p:ext uri="{BB962C8B-B14F-4D97-AF65-F5344CB8AC3E}">
        <p14:creationId xmlns:p14="http://schemas.microsoft.com/office/powerpoint/2010/main" val="3756099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2D8E73B-0927-45CC-BC19-B5A752C4C781}" type="datetimeFigureOut">
              <a:rPr lang="zh-CN" altLang="en-US" smtClean="0"/>
              <a:t>2018/5/17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0811428-941F-4F39-9F0C-B1B29E093D2F}" type="slidenum">
              <a:rPr lang="zh-CN" altLang="en-US" smtClean="0"/>
              <a:t>‹#›</a:t>
            </a:fld>
            <a:endParaRPr lang="zh-CN" altLang="en-US"/>
          </a:p>
        </p:txBody>
      </p:sp>
    </p:spTree>
    <p:extLst>
      <p:ext uri="{BB962C8B-B14F-4D97-AF65-F5344CB8AC3E}">
        <p14:creationId xmlns:p14="http://schemas.microsoft.com/office/powerpoint/2010/main" val="3790480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矩形 1"/>
          <p:cNvSpPr/>
          <p:nvPr userDrawn="1"/>
        </p:nvSpPr>
        <p:spPr>
          <a:xfrm>
            <a:off x="0" y="6487886"/>
            <a:ext cx="12192000" cy="384629"/>
          </a:xfrm>
          <a:prstGeom prst="rect">
            <a:avLst/>
          </a:prstGeom>
          <a:solidFill>
            <a:srgbClr val="219D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405634285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矩形 1"/>
          <p:cNvSpPr/>
          <p:nvPr userDrawn="1"/>
        </p:nvSpPr>
        <p:spPr>
          <a:xfrm>
            <a:off x="0" y="6487886"/>
            <a:ext cx="12192000" cy="38462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11575234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6_空白">
    <p:spTree>
      <p:nvGrpSpPr>
        <p:cNvPr id="1" name=""/>
        <p:cNvGrpSpPr/>
        <p:nvPr/>
      </p:nvGrpSpPr>
      <p:grpSpPr>
        <a:xfrm>
          <a:off x="0" y="0"/>
          <a:ext cx="0" cy="0"/>
          <a:chOff x="0" y="0"/>
          <a:chExt cx="0" cy="0"/>
        </a:xfrm>
      </p:grpSpPr>
      <p:sp>
        <p:nvSpPr>
          <p:cNvPr id="2" name="矩形 1"/>
          <p:cNvSpPr/>
          <p:nvPr userDrawn="1"/>
        </p:nvSpPr>
        <p:spPr>
          <a:xfrm>
            <a:off x="0" y="6487886"/>
            <a:ext cx="12192000" cy="3846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54091771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D8E73B-0927-45CC-BC19-B5A752C4C781}" type="datetimeFigureOut">
              <a:rPr lang="zh-CN" altLang="en-US" smtClean="0"/>
              <a:t>2018/5/17</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811428-941F-4F39-9F0C-B1B29E093D2F}" type="slidenum">
              <a:rPr lang="zh-CN" altLang="en-US" smtClean="0"/>
              <a:t>‹#›</a:t>
            </a:fld>
            <a:endParaRPr lang="zh-CN" altLang="en-US"/>
          </a:p>
        </p:txBody>
      </p:sp>
    </p:spTree>
    <p:extLst>
      <p:ext uri="{BB962C8B-B14F-4D97-AF65-F5344CB8AC3E}">
        <p14:creationId xmlns:p14="http://schemas.microsoft.com/office/powerpoint/2010/main" val="349651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65" r:id="rId9"/>
    <p:sldLayoutId id="2147483661" r:id="rId10"/>
    <p:sldLayoutId id="2147483662" r:id="rId11"/>
    <p:sldLayoutId id="2147483663" r:id="rId12"/>
    <p:sldLayoutId id="2147483664" r:id="rId13"/>
    <p:sldLayoutId id="2147483666" r:id="rId14"/>
    <p:sldLayoutId id="2147483656" r:id="rId15"/>
    <p:sldLayoutId id="2147483657" r:id="rId16"/>
    <p:sldLayoutId id="2147483658" r:id="rId17"/>
    <p:sldLayoutId id="2147483659"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http://chenglou.github.io/react-motion/demos/demo5-spring-parameters-chooser/" TargetMode="External"/><Relationship Id="rId2" Type="http://schemas.openxmlformats.org/officeDocument/2006/relationships/hyperlink" Target="https://github.com/chenglou/react-motion" TargetMode="External"/><Relationship Id="rId1" Type="http://schemas.openxmlformats.org/officeDocument/2006/relationships/slideLayout" Target="../slideLayouts/slideLayout10.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google-fabric/velocity-react" TargetMode="Externa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reactjs/react-transition-group" TargetMode="Externa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739141" y="1901476"/>
            <a:ext cx="5527603" cy="1000274"/>
          </a:xfrm>
          <a:prstGeom prst="rect">
            <a:avLst/>
          </a:prstGeom>
        </p:spPr>
        <p:txBody>
          <a:bodyPr wrap="none">
            <a:spAutoFit/>
          </a:bodyPr>
          <a:lstStyle/>
          <a:p>
            <a:r>
              <a:rPr lang="en-US" altLang="zh-CN" sz="5900" b="1" dirty="0" smtClean="0">
                <a:solidFill>
                  <a:schemeClr val="accent6">
                    <a:lumMod val="75000"/>
                  </a:schemeClr>
                </a:solidFill>
                <a:latin typeface="微软雅黑" pitchFamily="34" charset="-122"/>
                <a:ea typeface="微软雅黑" pitchFamily="34" charset="-122"/>
              </a:rPr>
              <a:t>React </a:t>
            </a:r>
            <a:r>
              <a:rPr lang="zh-CN" altLang="en-US" sz="5900" b="1" dirty="0" smtClean="0">
                <a:solidFill>
                  <a:schemeClr val="accent6">
                    <a:lumMod val="75000"/>
                  </a:schemeClr>
                </a:solidFill>
                <a:latin typeface="微软雅黑" pitchFamily="34" charset="-122"/>
                <a:ea typeface="微软雅黑" pitchFamily="34" charset="-122"/>
              </a:rPr>
              <a:t>动画简介</a:t>
            </a:r>
            <a:endParaRPr lang="zh-CN" altLang="en-US" sz="5900" b="1" dirty="0">
              <a:solidFill>
                <a:schemeClr val="accent6">
                  <a:lumMod val="75000"/>
                </a:schemeClr>
              </a:solidFill>
              <a:latin typeface="微软雅黑" pitchFamily="34" charset="-122"/>
              <a:ea typeface="微软雅黑" pitchFamily="34" charset="-122"/>
            </a:endParaRPr>
          </a:p>
        </p:txBody>
      </p:sp>
      <p:sp>
        <p:nvSpPr>
          <p:cNvPr id="2" name="TextBox 1"/>
          <p:cNvSpPr txBox="1"/>
          <p:nvPr/>
        </p:nvSpPr>
        <p:spPr>
          <a:xfrm>
            <a:off x="7473696" y="4211598"/>
            <a:ext cx="2299844" cy="369332"/>
          </a:xfrm>
          <a:prstGeom prst="rect">
            <a:avLst/>
          </a:prstGeom>
          <a:noFill/>
        </p:spPr>
        <p:txBody>
          <a:bodyPr wrap="square" rtlCol="0">
            <a:spAutoFit/>
          </a:bodyPr>
          <a:lstStyle/>
          <a:p>
            <a:r>
              <a:rPr lang="zh-CN" altLang="en-US" b="1" dirty="0" smtClean="0">
                <a:latin typeface="微软雅黑" pitchFamily="34" charset="-122"/>
                <a:ea typeface="微软雅黑" pitchFamily="34" charset="-122"/>
              </a:rPr>
              <a:t>分享人：黄  杰</a:t>
            </a:r>
            <a:endParaRPr lang="zh-CN" altLang="en-US" b="1" dirty="0">
              <a:latin typeface="微软雅黑" pitchFamily="34" charset="-122"/>
              <a:ea typeface="微软雅黑" pitchFamily="34" charset="-122"/>
            </a:endParaRPr>
          </a:p>
        </p:txBody>
      </p:sp>
    </p:spTree>
    <p:extLst>
      <p:ext uri="{BB962C8B-B14F-4D97-AF65-F5344CB8AC3E}">
        <p14:creationId xmlns:p14="http://schemas.microsoft.com/office/powerpoint/2010/main" val="5965637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矩形 12"/>
          <p:cNvSpPr/>
          <p:nvPr/>
        </p:nvSpPr>
        <p:spPr>
          <a:xfrm>
            <a:off x="446092" y="419968"/>
            <a:ext cx="1162498" cy="646331"/>
          </a:xfrm>
          <a:prstGeom prst="rect">
            <a:avLst/>
          </a:prstGeom>
        </p:spPr>
        <p:txBody>
          <a:bodyPr wrap="none">
            <a:spAutoFit/>
          </a:bodyPr>
          <a:lstStyle/>
          <a:p>
            <a:r>
              <a:rPr kumimoji="1" lang="en-US" altLang="zh-CN" sz="3600" b="1" dirty="0" err="1" smtClean="0">
                <a:solidFill>
                  <a:schemeClr val="bg1"/>
                </a:solidFill>
                <a:latin typeface="方正大黑_GBK" panose="03000509000000000000" pitchFamily="65" charset="-122"/>
                <a:ea typeface="方正大黑_GBK" panose="03000509000000000000" pitchFamily="65" charset="-122"/>
              </a:rPr>
              <a:t>VUE</a:t>
            </a:r>
            <a:endParaRPr kumimoji="1" lang="zh-CN" altLang="en-US" sz="3600" b="1" dirty="0">
              <a:solidFill>
                <a:schemeClr val="bg1"/>
              </a:solidFill>
              <a:latin typeface="方正大黑_GBK" panose="03000509000000000000" pitchFamily="65" charset="-122"/>
              <a:ea typeface="方正大黑_GBK" panose="03000509000000000000" pitchFamily="65" charset="-122"/>
            </a:endParaRPr>
          </a:p>
        </p:txBody>
      </p:sp>
      <p:sp>
        <p:nvSpPr>
          <p:cNvPr id="3" name="TextBox 2"/>
          <p:cNvSpPr txBox="1"/>
          <p:nvPr/>
        </p:nvSpPr>
        <p:spPr>
          <a:xfrm>
            <a:off x="1981199" y="615969"/>
            <a:ext cx="3817258" cy="369332"/>
          </a:xfrm>
          <a:prstGeom prst="rect">
            <a:avLst/>
          </a:prstGeom>
          <a:noFill/>
        </p:spPr>
        <p:txBody>
          <a:bodyPr wrap="square" rtlCol="0">
            <a:spAutoFit/>
          </a:bodyPr>
          <a:lstStyle/>
          <a:p>
            <a:r>
              <a:rPr lang="en-US" altLang="zh-CN" dirty="0">
                <a:solidFill>
                  <a:srgbClr val="00B050"/>
                </a:solidFill>
                <a:latin typeface="微软雅黑" pitchFamily="34" charset="-122"/>
                <a:ea typeface="微软雅黑" pitchFamily="34" charset="-122"/>
              </a:rPr>
              <a:t>React </a:t>
            </a:r>
            <a:r>
              <a:rPr lang="zh-CN" altLang="en-US" dirty="0" smtClean="0">
                <a:solidFill>
                  <a:srgbClr val="00B050"/>
                </a:solidFill>
                <a:latin typeface="微软雅黑" pitchFamily="34" charset="-122"/>
                <a:ea typeface="微软雅黑" pitchFamily="34" charset="-122"/>
              </a:rPr>
              <a:t>自带动画</a:t>
            </a:r>
            <a:r>
              <a:rPr lang="zh-CN" altLang="en-US" dirty="0">
                <a:solidFill>
                  <a:srgbClr val="00B050"/>
                </a:solidFill>
                <a:latin typeface="微软雅黑" pitchFamily="34" charset="-122"/>
                <a:ea typeface="微软雅黑" pitchFamily="34" charset="-122"/>
              </a:rPr>
              <a:t>插件</a:t>
            </a:r>
          </a:p>
        </p:txBody>
      </p:sp>
      <p:sp>
        <p:nvSpPr>
          <p:cNvPr id="6" name="矩形 5"/>
          <p:cNvSpPr/>
          <p:nvPr/>
        </p:nvSpPr>
        <p:spPr>
          <a:xfrm>
            <a:off x="410598" y="0"/>
            <a:ext cx="1570601" cy="1041622"/>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solidFill>
                <a:srgbClr val="FF0000"/>
              </a:solidFill>
            </a:endParaRPr>
          </a:p>
        </p:txBody>
      </p:sp>
      <p:sp>
        <p:nvSpPr>
          <p:cNvPr id="8" name="TextBox 7"/>
          <p:cNvSpPr txBox="1"/>
          <p:nvPr/>
        </p:nvSpPr>
        <p:spPr>
          <a:xfrm>
            <a:off x="446092" y="1751964"/>
            <a:ext cx="5951128" cy="3416320"/>
          </a:xfrm>
          <a:prstGeom prst="rect">
            <a:avLst/>
          </a:prstGeom>
          <a:noFill/>
        </p:spPr>
        <p:txBody>
          <a:bodyPr wrap="square" rtlCol="0">
            <a:spAutoFit/>
          </a:bodyPr>
          <a:lstStyle>
            <a:defPPr>
              <a:defRPr lang="zh-CN"/>
            </a:defPPr>
            <a:lvl1pPr>
              <a:lnSpc>
                <a:spcPct val="150000"/>
              </a:lnSpc>
              <a:defRPr>
                <a:solidFill>
                  <a:schemeClr val="bg2">
                    <a:lumMod val="50000"/>
                  </a:schemeClr>
                </a:solidFill>
                <a:latin typeface="微软雅黑" pitchFamily="34" charset="-122"/>
                <a:ea typeface="微软雅黑" pitchFamily="34" charset="-122"/>
              </a:defRPr>
            </a:lvl1pPr>
          </a:lstStyle>
          <a:p>
            <a:r>
              <a:rPr lang="en-US" altLang="zh-CN" dirty="0"/>
              <a:t> &lt;</a:t>
            </a:r>
            <a:r>
              <a:rPr lang="en-US" altLang="zh-CN" dirty="0" err="1"/>
              <a:t>CSSTransitionGroup</a:t>
            </a:r>
            <a:endParaRPr lang="en-US" altLang="zh-CN" dirty="0"/>
          </a:p>
          <a:p>
            <a:r>
              <a:rPr lang="en-US" altLang="zh-CN" dirty="0"/>
              <a:t>           </a:t>
            </a:r>
            <a:r>
              <a:rPr lang="en-US" altLang="zh-CN" dirty="0" err="1"/>
              <a:t>transitionName</a:t>
            </a:r>
            <a:r>
              <a:rPr lang="en-US" altLang="zh-CN" dirty="0"/>
              <a:t>="tabs-wrap"</a:t>
            </a:r>
          </a:p>
          <a:p>
            <a:r>
              <a:rPr lang="en-US" altLang="zh-CN" dirty="0"/>
              <a:t>           </a:t>
            </a:r>
            <a:r>
              <a:rPr lang="en-US" altLang="zh-CN" dirty="0" err="1"/>
              <a:t>transitionEnterTimeout</a:t>
            </a:r>
            <a:r>
              <a:rPr lang="en-US" altLang="zh-CN" dirty="0"/>
              <a:t>={500}</a:t>
            </a:r>
          </a:p>
          <a:p>
            <a:r>
              <a:rPr lang="en-US" altLang="zh-CN" dirty="0"/>
              <a:t>           </a:t>
            </a:r>
            <a:r>
              <a:rPr lang="en-US" altLang="zh-CN" dirty="0" err="1"/>
              <a:t>transitionLeaveTimeout</a:t>
            </a:r>
            <a:r>
              <a:rPr lang="en-US" altLang="zh-CN" dirty="0"/>
              <a:t>={500}</a:t>
            </a:r>
          </a:p>
          <a:p>
            <a:r>
              <a:rPr lang="en-US" altLang="zh-CN" dirty="0"/>
              <a:t>          &gt;</a:t>
            </a:r>
          </a:p>
          <a:p>
            <a:r>
              <a:rPr lang="en-US" altLang="zh-CN" dirty="0"/>
              <a:t>           {</a:t>
            </a:r>
            <a:r>
              <a:rPr lang="en-US" altLang="zh-CN" dirty="0" err="1"/>
              <a:t>renderTabs</a:t>
            </a:r>
            <a:r>
              <a:rPr lang="en-US" altLang="zh-CN" dirty="0"/>
              <a:t>()}</a:t>
            </a:r>
          </a:p>
          <a:p>
            <a:r>
              <a:rPr lang="en-US" altLang="zh-CN" dirty="0"/>
              <a:t>   </a:t>
            </a:r>
            <a:r>
              <a:rPr lang="en-US" altLang="zh-CN" dirty="0" smtClean="0"/>
              <a:t>&lt;/</a:t>
            </a:r>
            <a:r>
              <a:rPr lang="en-US" altLang="zh-CN" dirty="0" err="1"/>
              <a:t>CSSTransitionGroup</a:t>
            </a:r>
            <a:r>
              <a:rPr lang="en-US" altLang="zh-CN" dirty="0"/>
              <a:t>&gt;</a:t>
            </a:r>
          </a:p>
          <a:p>
            <a:endParaRPr lang="zh-CN" altLang="en-US" dirty="0"/>
          </a:p>
        </p:txBody>
      </p:sp>
      <p:sp>
        <p:nvSpPr>
          <p:cNvPr id="11" name="矩形 10"/>
          <p:cNvSpPr/>
          <p:nvPr/>
        </p:nvSpPr>
        <p:spPr>
          <a:xfrm>
            <a:off x="357367" y="344565"/>
            <a:ext cx="1111202" cy="646331"/>
          </a:xfrm>
          <a:prstGeom prst="rect">
            <a:avLst/>
          </a:prstGeom>
        </p:spPr>
        <p:txBody>
          <a:bodyPr wrap="none">
            <a:spAutoFit/>
          </a:bodyPr>
          <a:lstStyle/>
          <a:p>
            <a:r>
              <a:rPr kumimoji="1" lang="zh-CN" altLang="en-US" sz="3600" b="1" dirty="0">
                <a:solidFill>
                  <a:schemeClr val="bg1"/>
                </a:solidFill>
                <a:latin typeface="方正大黑_GBK" panose="03000509000000000000" pitchFamily="65" charset="-122"/>
                <a:ea typeface="方正大黑_GBK" panose="03000509000000000000" pitchFamily="65" charset="-122"/>
              </a:rPr>
              <a:t>动画</a:t>
            </a:r>
          </a:p>
        </p:txBody>
      </p:sp>
      <p:pic>
        <p:nvPicPr>
          <p:cNvPr id="2050" name="Picture 2" descr="http://files.jb51.net/file_images/article/201801/20180110092224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9330" y="1873884"/>
            <a:ext cx="6935405" cy="269850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912968" y="5168284"/>
            <a:ext cx="10125126" cy="923330"/>
          </a:xfrm>
          <a:prstGeom prst="rect">
            <a:avLst/>
          </a:prstGeom>
          <a:noFill/>
        </p:spPr>
        <p:txBody>
          <a:bodyPr wrap="square" rtlCol="0">
            <a:spAutoFit/>
          </a:bodyPr>
          <a:lstStyle>
            <a:defPPr>
              <a:defRPr lang="zh-CN"/>
            </a:defPPr>
            <a:lvl1pPr>
              <a:lnSpc>
                <a:spcPct val="150000"/>
              </a:lnSpc>
              <a:defRPr>
                <a:solidFill>
                  <a:schemeClr val="bg2">
                    <a:lumMod val="50000"/>
                  </a:schemeClr>
                </a:solidFill>
                <a:latin typeface="微软雅黑" pitchFamily="34" charset="-122"/>
                <a:ea typeface="微软雅黑" pitchFamily="34" charset="-122"/>
              </a:defRPr>
            </a:lvl1pPr>
          </a:lstStyle>
          <a:p>
            <a:r>
              <a:rPr lang="en-US" altLang="zh-CN" dirty="0" err="1"/>
              <a:t>CSSTransitionGroup</a:t>
            </a:r>
            <a:r>
              <a:rPr lang="en-US" altLang="zh-CN" dirty="0"/>
              <a:t> </a:t>
            </a:r>
            <a:r>
              <a:rPr lang="zh-CN" altLang="en-US" dirty="0"/>
              <a:t>的子元素必须添加 </a:t>
            </a:r>
            <a:r>
              <a:rPr lang="en-US" altLang="zh-CN" b="1" dirty="0">
                <a:solidFill>
                  <a:schemeClr val="accent6"/>
                </a:solidFill>
              </a:rPr>
              <a:t>key </a:t>
            </a:r>
            <a:r>
              <a:rPr lang="zh-CN" altLang="en-US" dirty="0"/>
              <a:t>值才会在节点发生变化时，准确地计算出哪些节点需要添加入场动画，哪些节点需要添加离场动画 </a:t>
            </a:r>
          </a:p>
        </p:txBody>
      </p:sp>
      <p:sp>
        <p:nvSpPr>
          <p:cNvPr id="12" name="TextBox 11"/>
          <p:cNvSpPr txBox="1"/>
          <p:nvPr/>
        </p:nvSpPr>
        <p:spPr>
          <a:xfrm>
            <a:off x="604588" y="1261104"/>
            <a:ext cx="10125126" cy="369332"/>
          </a:xfrm>
          <a:prstGeom prst="rect">
            <a:avLst/>
          </a:prstGeom>
          <a:noFill/>
        </p:spPr>
        <p:txBody>
          <a:bodyPr wrap="square" rtlCol="0">
            <a:spAutoFit/>
          </a:bodyPr>
          <a:lstStyle>
            <a:defPPr>
              <a:defRPr lang="zh-CN"/>
            </a:defPPr>
            <a:lvl1pPr>
              <a:lnSpc>
                <a:spcPct val="150000"/>
              </a:lnSpc>
              <a:defRPr>
                <a:solidFill>
                  <a:schemeClr val="bg2">
                    <a:lumMod val="50000"/>
                  </a:schemeClr>
                </a:solidFill>
                <a:latin typeface="微软雅黑" pitchFamily="34" charset="-122"/>
                <a:ea typeface="微软雅黑" pitchFamily="34" charset="-122"/>
              </a:defRPr>
            </a:lvl1pPr>
          </a:lstStyle>
          <a:p>
            <a:pPr lvl="0" fontAlgn="base">
              <a:lnSpc>
                <a:spcPct val="100000"/>
              </a:lnSpc>
              <a:spcBef>
                <a:spcPct val="0"/>
              </a:spcBef>
              <a:spcAft>
                <a:spcPct val="0"/>
              </a:spcAft>
            </a:pPr>
            <a:r>
              <a:rPr lang="zh-CN" altLang="zh-CN" dirty="0">
                <a:solidFill>
                  <a:schemeClr val="tx1"/>
                </a:solidFill>
                <a:latin typeface="Arial Unicode MS" pitchFamily="34" charset="-122"/>
                <a:ea typeface="宋体" pitchFamily="2" charset="-122"/>
                <a:cs typeface="宋体" pitchFamily="2" charset="-122"/>
              </a:rPr>
              <a:t>import { CSSTransitionGroup } from 'react-transition-group';</a:t>
            </a:r>
            <a:endParaRPr lang="zh-CN" altLang="zh-CN" sz="4000" dirty="0">
              <a:solidFill>
                <a:schemeClr val="tx1"/>
              </a:solidFill>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939920706"/>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矩形 12"/>
          <p:cNvSpPr/>
          <p:nvPr/>
        </p:nvSpPr>
        <p:spPr>
          <a:xfrm>
            <a:off x="446092" y="419968"/>
            <a:ext cx="1162498" cy="646331"/>
          </a:xfrm>
          <a:prstGeom prst="rect">
            <a:avLst/>
          </a:prstGeom>
        </p:spPr>
        <p:txBody>
          <a:bodyPr wrap="none">
            <a:spAutoFit/>
          </a:bodyPr>
          <a:lstStyle/>
          <a:p>
            <a:r>
              <a:rPr kumimoji="1" lang="en-US" altLang="zh-CN" sz="3600" b="1" dirty="0" err="1" smtClean="0">
                <a:solidFill>
                  <a:schemeClr val="bg1"/>
                </a:solidFill>
                <a:latin typeface="方正大黑_GBK" panose="03000509000000000000" pitchFamily="65" charset="-122"/>
                <a:ea typeface="方正大黑_GBK" panose="03000509000000000000" pitchFamily="65" charset="-122"/>
              </a:rPr>
              <a:t>VUE</a:t>
            </a:r>
            <a:endParaRPr kumimoji="1" lang="zh-CN" altLang="en-US" sz="3600" b="1" dirty="0">
              <a:solidFill>
                <a:schemeClr val="bg1"/>
              </a:solidFill>
              <a:latin typeface="方正大黑_GBK" panose="03000509000000000000" pitchFamily="65" charset="-122"/>
              <a:ea typeface="方正大黑_GBK" panose="03000509000000000000" pitchFamily="65" charset="-122"/>
            </a:endParaRPr>
          </a:p>
        </p:txBody>
      </p:sp>
      <p:sp>
        <p:nvSpPr>
          <p:cNvPr id="3" name="TextBox 2"/>
          <p:cNvSpPr txBox="1"/>
          <p:nvPr/>
        </p:nvSpPr>
        <p:spPr>
          <a:xfrm>
            <a:off x="1981199" y="615969"/>
            <a:ext cx="3817258" cy="369332"/>
          </a:xfrm>
          <a:prstGeom prst="rect">
            <a:avLst/>
          </a:prstGeom>
          <a:noFill/>
        </p:spPr>
        <p:txBody>
          <a:bodyPr wrap="square" rtlCol="0">
            <a:spAutoFit/>
          </a:bodyPr>
          <a:lstStyle/>
          <a:p>
            <a:r>
              <a:rPr lang="en-US" altLang="zh-CN" dirty="0">
                <a:solidFill>
                  <a:srgbClr val="00B050"/>
                </a:solidFill>
                <a:latin typeface="微软雅黑" pitchFamily="34" charset="-122"/>
                <a:ea typeface="微软雅黑" pitchFamily="34" charset="-122"/>
              </a:rPr>
              <a:t>React </a:t>
            </a:r>
            <a:r>
              <a:rPr lang="zh-CN" altLang="en-US" dirty="0" smtClean="0">
                <a:solidFill>
                  <a:srgbClr val="00B050"/>
                </a:solidFill>
                <a:latin typeface="微软雅黑" pitchFamily="34" charset="-122"/>
                <a:ea typeface="微软雅黑" pitchFamily="34" charset="-122"/>
              </a:rPr>
              <a:t>自带动画</a:t>
            </a:r>
            <a:r>
              <a:rPr lang="zh-CN" altLang="en-US" dirty="0">
                <a:solidFill>
                  <a:srgbClr val="00B050"/>
                </a:solidFill>
                <a:latin typeface="微软雅黑" pitchFamily="34" charset="-122"/>
                <a:ea typeface="微软雅黑" pitchFamily="34" charset="-122"/>
              </a:rPr>
              <a:t>插件</a:t>
            </a:r>
          </a:p>
        </p:txBody>
      </p:sp>
      <p:sp>
        <p:nvSpPr>
          <p:cNvPr id="6" name="矩形 5"/>
          <p:cNvSpPr/>
          <p:nvPr/>
        </p:nvSpPr>
        <p:spPr>
          <a:xfrm>
            <a:off x="410598" y="0"/>
            <a:ext cx="1570601" cy="1041622"/>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solidFill>
                <a:srgbClr val="FF0000"/>
              </a:solidFill>
            </a:endParaRPr>
          </a:p>
        </p:txBody>
      </p:sp>
      <p:sp>
        <p:nvSpPr>
          <p:cNvPr id="11" name="矩形 10"/>
          <p:cNvSpPr/>
          <p:nvPr/>
        </p:nvSpPr>
        <p:spPr>
          <a:xfrm>
            <a:off x="357367" y="344565"/>
            <a:ext cx="1111202" cy="646331"/>
          </a:xfrm>
          <a:prstGeom prst="rect">
            <a:avLst/>
          </a:prstGeom>
        </p:spPr>
        <p:txBody>
          <a:bodyPr wrap="none">
            <a:spAutoFit/>
          </a:bodyPr>
          <a:lstStyle/>
          <a:p>
            <a:r>
              <a:rPr kumimoji="1" lang="zh-CN" altLang="en-US" sz="3600" b="1" dirty="0">
                <a:solidFill>
                  <a:schemeClr val="bg1"/>
                </a:solidFill>
                <a:latin typeface="方正大黑_GBK" panose="03000509000000000000" pitchFamily="65" charset="-122"/>
                <a:ea typeface="方正大黑_GBK" panose="03000509000000000000" pitchFamily="65" charset="-122"/>
              </a:rPr>
              <a:t>动画</a:t>
            </a:r>
          </a:p>
        </p:txBody>
      </p:sp>
      <p:pic>
        <p:nvPicPr>
          <p:cNvPr id="1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3744" y="1692211"/>
            <a:ext cx="6144768" cy="3571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6753871"/>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矩形 12"/>
          <p:cNvSpPr/>
          <p:nvPr/>
        </p:nvSpPr>
        <p:spPr>
          <a:xfrm>
            <a:off x="446092" y="419968"/>
            <a:ext cx="1162498" cy="646331"/>
          </a:xfrm>
          <a:prstGeom prst="rect">
            <a:avLst/>
          </a:prstGeom>
        </p:spPr>
        <p:txBody>
          <a:bodyPr wrap="none">
            <a:spAutoFit/>
          </a:bodyPr>
          <a:lstStyle/>
          <a:p>
            <a:r>
              <a:rPr kumimoji="1" lang="en-US" altLang="zh-CN" sz="3600" b="1" dirty="0" err="1" smtClean="0">
                <a:solidFill>
                  <a:schemeClr val="bg1"/>
                </a:solidFill>
                <a:latin typeface="方正大黑_GBK" panose="03000509000000000000" pitchFamily="65" charset="-122"/>
                <a:ea typeface="方正大黑_GBK" panose="03000509000000000000" pitchFamily="65" charset="-122"/>
              </a:rPr>
              <a:t>VUE</a:t>
            </a:r>
            <a:endParaRPr kumimoji="1" lang="zh-CN" altLang="en-US" sz="3600" b="1" dirty="0">
              <a:solidFill>
                <a:schemeClr val="bg1"/>
              </a:solidFill>
              <a:latin typeface="方正大黑_GBK" panose="03000509000000000000" pitchFamily="65" charset="-122"/>
              <a:ea typeface="方正大黑_GBK" panose="03000509000000000000" pitchFamily="65" charset="-122"/>
            </a:endParaRPr>
          </a:p>
        </p:txBody>
      </p:sp>
      <p:sp>
        <p:nvSpPr>
          <p:cNvPr id="3" name="TextBox 2"/>
          <p:cNvSpPr txBox="1"/>
          <p:nvPr/>
        </p:nvSpPr>
        <p:spPr>
          <a:xfrm>
            <a:off x="1981199" y="615969"/>
            <a:ext cx="3817258" cy="369332"/>
          </a:xfrm>
          <a:prstGeom prst="rect">
            <a:avLst/>
          </a:prstGeom>
          <a:noFill/>
        </p:spPr>
        <p:txBody>
          <a:bodyPr wrap="square" rtlCol="0">
            <a:spAutoFit/>
          </a:bodyPr>
          <a:lstStyle/>
          <a:p>
            <a:r>
              <a:rPr lang="en-US" altLang="zh-CN" dirty="0">
                <a:solidFill>
                  <a:srgbClr val="00B050"/>
                </a:solidFill>
                <a:latin typeface="微软雅黑" pitchFamily="34" charset="-122"/>
                <a:ea typeface="微软雅黑" pitchFamily="34" charset="-122"/>
              </a:rPr>
              <a:t>React </a:t>
            </a:r>
            <a:r>
              <a:rPr lang="zh-CN" altLang="en-US" dirty="0" smtClean="0">
                <a:solidFill>
                  <a:srgbClr val="00B050"/>
                </a:solidFill>
                <a:latin typeface="微软雅黑" pitchFamily="34" charset="-122"/>
                <a:ea typeface="微软雅黑" pitchFamily="34" charset="-122"/>
              </a:rPr>
              <a:t>自带动画</a:t>
            </a:r>
            <a:r>
              <a:rPr lang="zh-CN" altLang="en-US" dirty="0">
                <a:solidFill>
                  <a:srgbClr val="00B050"/>
                </a:solidFill>
                <a:latin typeface="微软雅黑" pitchFamily="34" charset="-122"/>
                <a:ea typeface="微软雅黑" pitchFamily="34" charset="-122"/>
              </a:rPr>
              <a:t>插件</a:t>
            </a:r>
          </a:p>
        </p:txBody>
      </p:sp>
      <p:sp>
        <p:nvSpPr>
          <p:cNvPr id="6" name="矩形 5"/>
          <p:cNvSpPr/>
          <p:nvPr/>
        </p:nvSpPr>
        <p:spPr>
          <a:xfrm>
            <a:off x="410598" y="0"/>
            <a:ext cx="1570601" cy="1041622"/>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solidFill>
                <a:srgbClr val="FF0000"/>
              </a:solidFill>
            </a:endParaRPr>
          </a:p>
        </p:txBody>
      </p:sp>
      <p:sp>
        <p:nvSpPr>
          <p:cNvPr id="11" name="矩形 10"/>
          <p:cNvSpPr/>
          <p:nvPr/>
        </p:nvSpPr>
        <p:spPr>
          <a:xfrm>
            <a:off x="357367" y="344565"/>
            <a:ext cx="1111202" cy="646331"/>
          </a:xfrm>
          <a:prstGeom prst="rect">
            <a:avLst/>
          </a:prstGeom>
        </p:spPr>
        <p:txBody>
          <a:bodyPr wrap="none">
            <a:spAutoFit/>
          </a:bodyPr>
          <a:lstStyle/>
          <a:p>
            <a:r>
              <a:rPr kumimoji="1" lang="zh-CN" altLang="en-US" sz="3600" b="1" dirty="0">
                <a:solidFill>
                  <a:schemeClr val="bg1"/>
                </a:solidFill>
                <a:latin typeface="方正大黑_GBK" panose="03000509000000000000" pitchFamily="65" charset="-122"/>
                <a:ea typeface="方正大黑_GBK" panose="03000509000000000000" pitchFamily="65" charset="-122"/>
              </a:rPr>
              <a:t>动画</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341" y="2342960"/>
            <a:ext cx="5494779" cy="2802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descr="http://files.jb51.net/file_images/article/201801/20180110092224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4217" y="2562478"/>
            <a:ext cx="5238750" cy="32289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101654" y="1390922"/>
            <a:ext cx="10125126" cy="458908"/>
          </a:xfrm>
          <a:prstGeom prst="rect">
            <a:avLst/>
          </a:prstGeom>
          <a:noFill/>
        </p:spPr>
        <p:txBody>
          <a:bodyPr wrap="square" rtlCol="0">
            <a:spAutoFit/>
          </a:bodyPr>
          <a:lstStyle>
            <a:defPPr>
              <a:defRPr lang="zh-CN"/>
            </a:defPPr>
            <a:lvl1pPr>
              <a:lnSpc>
                <a:spcPct val="150000"/>
              </a:lnSpc>
              <a:defRPr>
                <a:solidFill>
                  <a:schemeClr val="bg2">
                    <a:lumMod val="50000"/>
                  </a:schemeClr>
                </a:solidFill>
                <a:latin typeface="微软雅黑" pitchFamily="34" charset="-122"/>
                <a:ea typeface="微软雅黑" pitchFamily="34" charset="-122"/>
              </a:defRPr>
            </a:lvl1pPr>
          </a:lstStyle>
          <a:p>
            <a:r>
              <a:rPr lang="zh-CN" altLang="en-US" dirty="0"/>
              <a:t>结合 </a:t>
            </a:r>
            <a:r>
              <a:rPr lang="en-US" altLang="zh-CN" dirty="0"/>
              <a:t>hook </a:t>
            </a:r>
            <a:r>
              <a:rPr lang="zh-CN" altLang="en-US" dirty="0"/>
              <a:t>实现复杂动画</a:t>
            </a:r>
          </a:p>
        </p:txBody>
      </p:sp>
    </p:spTree>
    <p:extLst>
      <p:ext uri="{BB962C8B-B14F-4D97-AF65-F5344CB8AC3E}">
        <p14:creationId xmlns:p14="http://schemas.microsoft.com/office/powerpoint/2010/main" val="2430722553"/>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054925" y="2501678"/>
            <a:ext cx="4260019" cy="400110"/>
          </a:xfrm>
          <a:prstGeom prst="rect">
            <a:avLst/>
          </a:prstGeom>
          <a:noFill/>
        </p:spPr>
        <p:txBody>
          <a:bodyPr wrap="square" rtlCol="0">
            <a:spAutoFit/>
          </a:bodyPr>
          <a:lstStyle/>
          <a:p>
            <a:r>
              <a:rPr lang="zh-CN" altLang="en-US" sz="2000" b="1" dirty="0" smtClean="0"/>
              <a:t>有没有更优秀的动画库？</a:t>
            </a:r>
            <a:endParaRPr lang="zh-CN" altLang="en-US" sz="2000" b="1" dirty="0"/>
          </a:p>
        </p:txBody>
      </p:sp>
      <p:sp>
        <p:nvSpPr>
          <p:cNvPr id="9" name="矩形 8"/>
          <p:cNvSpPr/>
          <p:nvPr/>
        </p:nvSpPr>
        <p:spPr>
          <a:xfrm>
            <a:off x="410598" y="0"/>
            <a:ext cx="1623831" cy="1041622"/>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solidFill>
                <a:srgbClr val="FF0000"/>
              </a:solidFill>
            </a:endParaRPr>
          </a:p>
        </p:txBody>
      </p:sp>
      <p:sp>
        <p:nvSpPr>
          <p:cNvPr id="5" name="矩形 4"/>
          <p:cNvSpPr/>
          <p:nvPr/>
        </p:nvSpPr>
        <p:spPr>
          <a:xfrm>
            <a:off x="357367" y="344565"/>
            <a:ext cx="1111202" cy="646331"/>
          </a:xfrm>
          <a:prstGeom prst="rect">
            <a:avLst/>
          </a:prstGeom>
        </p:spPr>
        <p:txBody>
          <a:bodyPr wrap="none">
            <a:spAutoFit/>
          </a:bodyPr>
          <a:lstStyle/>
          <a:p>
            <a:r>
              <a:rPr kumimoji="1" lang="zh-CN" altLang="en-US" sz="3600" b="1" dirty="0">
                <a:solidFill>
                  <a:schemeClr val="bg1"/>
                </a:solidFill>
                <a:latin typeface="方正大黑_GBK" panose="03000509000000000000" pitchFamily="65" charset="-122"/>
                <a:ea typeface="方正大黑_GBK" panose="03000509000000000000" pitchFamily="65" charset="-122"/>
              </a:rPr>
              <a:t>动画</a:t>
            </a:r>
          </a:p>
        </p:txBody>
      </p:sp>
    </p:spTree>
    <p:extLst>
      <p:ext uri="{BB962C8B-B14F-4D97-AF65-F5344CB8AC3E}">
        <p14:creationId xmlns:p14="http://schemas.microsoft.com/office/powerpoint/2010/main" val="1551242315"/>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矩形 12"/>
          <p:cNvSpPr/>
          <p:nvPr/>
        </p:nvSpPr>
        <p:spPr>
          <a:xfrm>
            <a:off x="446092" y="419968"/>
            <a:ext cx="1162498" cy="646331"/>
          </a:xfrm>
          <a:prstGeom prst="rect">
            <a:avLst/>
          </a:prstGeom>
        </p:spPr>
        <p:txBody>
          <a:bodyPr wrap="none">
            <a:spAutoFit/>
          </a:bodyPr>
          <a:lstStyle/>
          <a:p>
            <a:r>
              <a:rPr kumimoji="1" lang="en-US" altLang="zh-CN" sz="3600" b="1" dirty="0" err="1" smtClean="0">
                <a:solidFill>
                  <a:schemeClr val="bg1"/>
                </a:solidFill>
                <a:latin typeface="方正大黑_GBK" panose="03000509000000000000" pitchFamily="65" charset="-122"/>
                <a:ea typeface="方正大黑_GBK" panose="03000509000000000000" pitchFamily="65" charset="-122"/>
              </a:rPr>
              <a:t>VUE</a:t>
            </a:r>
            <a:endParaRPr kumimoji="1" lang="zh-CN" altLang="en-US" sz="3600" b="1" dirty="0">
              <a:solidFill>
                <a:schemeClr val="bg1"/>
              </a:solidFill>
              <a:latin typeface="方正大黑_GBK" panose="03000509000000000000" pitchFamily="65" charset="-122"/>
              <a:ea typeface="方正大黑_GBK" panose="03000509000000000000" pitchFamily="65" charset="-122"/>
            </a:endParaRPr>
          </a:p>
        </p:txBody>
      </p:sp>
      <p:sp>
        <p:nvSpPr>
          <p:cNvPr id="3" name="TextBox 2"/>
          <p:cNvSpPr txBox="1"/>
          <p:nvPr/>
        </p:nvSpPr>
        <p:spPr>
          <a:xfrm>
            <a:off x="1981198" y="615969"/>
            <a:ext cx="4931665" cy="369332"/>
          </a:xfrm>
          <a:prstGeom prst="rect">
            <a:avLst/>
          </a:prstGeom>
          <a:noFill/>
        </p:spPr>
        <p:txBody>
          <a:bodyPr wrap="square" rtlCol="0">
            <a:spAutoFit/>
          </a:bodyPr>
          <a:lstStyle/>
          <a:p>
            <a:r>
              <a:rPr lang="en-US" altLang="zh-CN" dirty="0" smtClean="0">
                <a:solidFill>
                  <a:srgbClr val="00B050"/>
                </a:solidFill>
                <a:latin typeface="微软雅黑" pitchFamily="34" charset="-122"/>
                <a:ea typeface="微软雅黑" pitchFamily="34" charset="-122"/>
              </a:rPr>
              <a:t>React</a:t>
            </a:r>
            <a:r>
              <a:rPr lang="zh-CN" altLang="en-US" dirty="0" smtClean="0">
                <a:solidFill>
                  <a:srgbClr val="00B050"/>
                </a:solidFill>
                <a:latin typeface="微软雅黑" pitchFamily="34" charset="-122"/>
                <a:ea typeface="微软雅黑" pitchFamily="34" charset="-122"/>
              </a:rPr>
              <a:t>动画库 </a:t>
            </a:r>
            <a:r>
              <a:rPr lang="en-US" altLang="zh-CN" dirty="0" smtClean="0">
                <a:solidFill>
                  <a:srgbClr val="00B050"/>
                </a:solidFill>
                <a:latin typeface="微软雅黑" pitchFamily="34" charset="-122"/>
                <a:ea typeface="微软雅黑" pitchFamily="34" charset="-122"/>
              </a:rPr>
              <a:t>react motion</a:t>
            </a:r>
            <a:endParaRPr lang="zh-CN" altLang="en-US" dirty="0">
              <a:solidFill>
                <a:srgbClr val="00B050"/>
              </a:solidFill>
              <a:latin typeface="微软雅黑" pitchFamily="34" charset="-122"/>
              <a:ea typeface="微软雅黑" pitchFamily="34" charset="-122"/>
            </a:endParaRPr>
          </a:p>
        </p:txBody>
      </p:sp>
      <p:sp>
        <p:nvSpPr>
          <p:cNvPr id="6" name="矩形 5"/>
          <p:cNvSpPr/>
          <p:nvPr/>
        </p:nvSpPr>
        <p:spPr>
          <a:xfrm>
            <a:off x="410598" y="0"/>
            <a:ext cx="1570601" cy="1041622"/>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solidFill>
                <a:srgbClr val="FF0000"/>
              </a:solidFill>
            </a:endParaRPr>
          </a:p>
        </p:txBody>
      </p:sp>
      <p:sp>
        <p:nvSpPr>
          <p:cNvPr id="9" name="TextBox 8"/>
          <p:cNvSpPr txBox="1"/>
          <p:nvPr/>
        </p:nvSpPr>
        <p:spPr>
          <a:xfrm>
            <a:off x="577452" y="1451675"/>
            <a:ext cx="10636435" cy="1815882"/>
          </a:xfrm>
          <a:prstGeom prst="rect">
            <a:avLst/>
          </a:prstGeom>
          <a:noFill/>
        </p:spPr>
        <p:txBody>
          <a:bodyPr wrap="square" rtlCol="0">
            <a:spAutoFit/>
          </a:bodyPr>
          <a:lstStyle/>
          <a:p>
            <a:r>
              <a:rPr lang="en-US" altLang="zh-CN" sz="2800" dirty="0"/>
              <a:t>react motion </a:t>
            </a:r>
            <a:r>
              <a:rPr lang="zh-CN" altLang="en-US" sz="2800" dirty="0"/>
              <a:t>背后的思想是它将 </a:t>
            </a:r>
            <a:r>
              <a:rPr lang="en-US" altLang="zh-CN" sz="2800" dirty="0"/>
              <a:t>API </a:t>
            </a:r>
            <a:r>
              <a:rPr lang="zh-CN" altLang="en-US" sz="2800" dirty="0"/>
              <a:t>引用的内容作为 “</a:t>
            </a:r>
            <a:r>
              <a:rPr lang="en-US" altLang="zh-CN" sz="2800" dirty="0"/>
              <a:t>Spring”</a:t>
            </a:r>
            <a:r>
              <a:rPr lang="zh-CN" altLang="en-US" sz="2800" dirty="0"/>
              <a:t>，这是一个非常稳定的基础动画配置</a:t>
            </a:r>
            <a:r>
              <a:rPr lang="zh-CN" altLang="en-US" sz="2800" dirty="0" smtClean="0"/>
              <a:t>，同时</a:t>
            </a:r>
            <a:r>
              <a:rPr lang="zh-CN" altLang="en-US" sz="2800" dirty="0"/>
              <a:t>也是可配置的。它不依赖于时间，所以当你想要取消／停止／撤销一个动画或者在你的应用中使用可变维度的时候会更好用。</a:t>
            </a:r>
            <a:endParaRPr lang="zh-CN" altLang="en-US" sz="2000" dirty="0"/>
          </a:p>
        </p:txBody>
      </p:sp>
      <p:sp>
        <p:nvSpPr>
          <p:cNvPr id="11" name="矩形 10"/>
          <p:cNvSpPr/>
          <p:nvPr/>
        </p:nvSpPr>
        <p:spPr>
          <a:xfrm>
            <a:off x="357367" y="344565"/>
            <a:ext cx="1111202" cy="646331"/>
          </a:xfrm>
          <a:prstGeom prst="rect">
            <a:avLst/>
          </a:prstGeom>
        </p:spPr>
        <p:txBody>
          <a:bodyPr wrap="none">
            <a:spAutoFit/>
          </a:bodyPr>
          <a:lstStyle/>
          <a:p>
            <a:r>
              <a:rPr kumimoji="1" lang="zh-CN" altLang="en-US" sz="3600" b="1" dirty="0">
                <a:solidFill>
                  <a:schemeClr val="bg1"/>
                </a:solidFill>
                <a:latin typeface="方正大黑_GBK" panose="03000509000000000000" pitchFamily="65" charset="-122"/>
                <a:ea typeface="方正大黑_GBK" panose="03000509000000000000" pitchFamily="65" charset="-122"/>
              </a:rPr>
              <a:t>动画</a:t>
            </a:r>
          </a:p>
        </p:txBody>
      </p:sp>
      <p:sp>
        <p:nvSpPr>
          <p:cNvPr id="12" name="矩形 11"/>
          <p:cNvSpPr/>
          <p:nvPr/>
        </p:nvSpPr>
        <p:spPr>
          <a:xfrm>
            <a:off x="852686" y="5593598"/>
            <a:ext cx="7652672" cy="369332"/>
          </a:xfrm>
          <a:prstGeom prst="rect">
            <a:avLst/>
          </a:prstGeom>
        </p:spPr>
        <p:txBody>
          <a:bodyPr wrap="none">
            <a:spAutoFit/>
          </a:bodyPr>
          <a:lstStyle/>
          <a:p>
            <a:r>
              <a:rPr lang="en-US" altLang="zh-CN" dirty="0" err="1" smtClean="0"/>
              <a:t>Github</a:t>
            </a:r>
            <a:r>
              <a:rPr lang="en-US" altLang="zh-CN" dirty="0" smtClean="0"/>
              <a:t>:  </a:t>
            </a:r>
            <a:r>
              <a:rPr lang="en-US" altLang="zh-CN" dirty="0">
                <a:solidFill>
                  <a:schemeClr val="accent6"/>
                </a:solidFill>
                <a:hlinkClick r:id="rId2"/>
              </a:rPr>
              <a:t>https://</a:t>
            </a:r>
            <a:r>
              <a:rPr lang="en-US" altLang="zh-CN" dirty="0" err="1" smtClean="0">
                <a:solidFill>
                  <a:schemeClr val="accent6"/>
                </a:solidFill>
                <a:hlinkClick r:id="rId2"/>
              </a:rPr>
              <a:t>github.com</a:t>
            </a:r>
            <a:r>
              <a:rPr lang="en-US" altLang="zh-CN" dirty="0" smtClean="0">
                <a:solidFill>
                  <a:schemeClr val="accent6"/>
                </a:solidFill>
                <a:hlinkClick r:id="rId2"/>
              </a:rPr>
              <a:t>/</a:t>
            </a:r>
            <a:r>
              <a:rPr lang="en-US" altLang="zh-CN" dirty="0" err="1" smtClean="0">
                <a:solidFill>
                  <a:schemeClr val="accent6"/>
                </a:solidFill>
                <a:hlinkClick r:id="rId2"/>
              </a:rPr>
              <a:t>chenglou</a:t>
            </a:r>
            <a:r>
              <a:rPr lang="en-US" altLang="zh-CN" dirty="0" smtClean="0">
                <a:solidFill>
                  <a:schemeClr val="accent6"/>
                </a:solidFill>
                <a:hlinkClick r:id="rId2"/>
              </a:rPr>
              <a:t>/react-motion</a:t>
            </a:r>
            <a:r>
              <a:rPr lang="en-US" altLang="zh-CN" dirty="0" smtClean="0">
                <a:solidFill>
                  <a:schemeClr val="accent6"/>
                </a:solidFill>
              </a:rPr>
              <a:t>                     </a:t>
            </a:r>
            <a:r>
              <a:rPr lang="en-US" altLang="zh-CN" dirty="0" smtClean="0">
                <a:solidFill>
                  <a:schemeClr val="accent6"/>
                </a:solidFill>
                <a:hlinkClick r:id="rId3"/>
              </a:rPr>
              <a:t>spring</a:t>
            </a:r>
            <a:r>
              <a:rPr lang="zh-CN" altLang="en-US" dirty="0" smtClean="0">
                <a:solidFill>
                  <a:schemeClr val="accent6"/>
                </a:solidFill>
                <a:hlinkClick r:id="rId3"/>
              </a:rPr>
              <a:t>配置设置</a:t>
            </a:r>
            <a:endParaRPr lang="zh-CN" altLang="en-US" dirty="0">
              <a:solidFill>
                <a:schemeClr val="accent6"/>
              </a:solidFill>
            </a:endParaRP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0654" y="3218730"/>
            <a:ext cx="7796786" cy="2335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337252"/>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矩形 12"/>
          <p:cNvSpPr/>
          <p:nvPr/>
        </p:nvSpPr>
        <p:spPr>
          <a:xfrm>
            <a:off x="446092" y="419968"/>
            <a:ext cx="1162498" cy="646331"/>
          </a:xfrm>
          <a:prstGeom prst="rect">
            <a:avLst/>
          </a:prstGeom>
        </p:spPr>
        <p:txBody>
          <a:bodyPr wrap="none">
            <a:spAutoFit/>
          </a:bodyPr>
          <a:lstStyle/>
          <a:p>
            <a:r>
              <a:rPr kumimoji="1" lang="en-US" altLang="zh-CN" sz="3600" b="1" dirty="0" err="1" smtClean="0">
                <a:solidFill>
                  <a:schemeClr val="bg1"/>
                </a:solidFill>
                <a:latin typeface="方正大黑_GBK" panose="03000509000000000000" pitchFamily="65" charset="-122"/>
                <a:ea typeface="方正大黑_GBK" panose="03000509000000000000" pitchFamily="65" charset="-122"/>
              </a:rPr>
              <a:t>VUE</a:t>
            </a:r>
            <a:endParaRPr kumimoji="1" lang="zh-CN" altLang="en-US" sz="3600" b="1" dirty="0">
              <a:solidFill>
                <a:schemeClr val="bg1"/>
              </a:solidFill>
              <a:latin typeface="方正大黑_GBK" panose="03000509000000000000" pitchFamily="65" charset="-122"/>
              <a:ea typeface="方正大黑_GBK" panose="03000509000000000000" pitchFamily="65" charset="-122"/>
            </a:endParaRPr>
          </a:p>
        </p:txBody>
      </p:sp>
      <p:sp>
        <p:nvSpPr>
          <p:cNvPr id="3" name="TextBox 2"/>
          <p:cNvSpPr txBox="1"/>
          <p:nvPr/>
        </p:nvSpPr>
        <p:spPr>
          <a:xfrm>
            <a:off x="1981198" y="615969"/>
            <a:ext cx="4931665" cy="369332"/>
          </a:xfrm>
          <a:prstGeom prst="rect">
            <a:avLst/>
          </a:prstGeom>
          <a:noFill/>
        </p:spPr>
        <p:txBody>
          <a:bodyPr wrap="square" rtlCol="0">
            <a:spAutoFit/>
          </a:bodyPr>
          <a:lstStyle/>
          <a:p>
            <a:r>
              <a:rPr lang="en-US" altLang="zh-CN" dirty="0" smtClean="0">
                <a:solidFill>
                  <a:srgbClr val="00B050"/>
                </a:solidFill>
                <a:latin typeface="微软雅黑" pitchFamily="34" charset="-122"/>
                <a:ea typeface="微软雅黑" pitchFamily="34" charset="-122"/>
              </a:rPr>
              <a:t>React</a:t>
            </a:r>
            <a:r>
              <a:rPr lang="zh-CN" altLang="en-US" dirty="0" smtClean="0">
                <a:solidFill>
                  <a:srgbClr val="00B050"/>
                </a:solidFill>
                <a:latin typeface="微软雅黑" pitchFamily="34" charset="-122"/>
                <a:ea typeface="微软雅黑" pitchFamily="34" charset="-122"/>
              </a:rPr>
              <a:t>动画库 </a:t>
            </a:r>
            <a:r>
              <a:rPr lang="en-US" altLang="zh-CN" dirty="0" smtClean="0">
                <a:solidFill>
                  <a:srgbClr val="00B050"/>
                </a:solidFill>
                <a:latin typeface="微软雅黑" pitchFamily="34" charset="-122"/>
                <a:ea typeface="微软雅黑" pitchFamily="34" charset="-122"/>
              </a:rPr>
              <a:t>react motion</a:t>
            </a:r>
            <a:endParaRPr lang="zh-CN" altLang="en-US" dirty="0">
              <a:solidFill>
                <a:srgbClr val="00B050"/>
              </a:solidFill>
              <a:latin typeface="微软雅黑" pitchFamily="34" charset="-122"/>
              <a:ea typeface="微软雅黑" pitchFamily="34" charset="-122"/>
            </a:endParaRPr>
          </a:p>
        </p:txBody>
      </p:sp>
      <p:sp>
        <p:nvSpPr>
          <p:cNvPr id="6" name="矩形 5"/>
          <p:cNvSpPr/>
          <p:nvPr/>
        </p:nvSpPr>
        <p:spPr>
          <a:xfrm>
            <a:off x="410598" y="0"/>
            <a:ext cx="1570601" cy="1041622"/>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solidFill>
                <a:srgbClr val="FF0000"/>
              </a:solidFill>
            </a:endParaRPr>
          </a:p>
        </p:txBody>
      </p:sp>
      <p:sp>
        <p:nvSpPr>
          <p:cNvPr id="11" name="矩形 10"/>
          <p:cNvSpPr/>
          <p:nvPr/>
        </p:nvSpPr>
        <p:spPr>
          <a:xfrm>
            <a:off x="357367" y="344565"/>
            <a:ext cx="1111202" cy="646331"/>
          </a:xfrm>
          <a:prstGeom prst="rect">
            <a:avLst/>
          </a:prstGeom>
        </p:spPr>
        <p:txBody>
          <a:bodyPr wrap="none">
            <a:spAutoFit/>
          </a:bodyPr>
          <a:lstStyle/>
          <a:p>
            <a:r>
              <a:rPr kumimoji="1" lang="zh-CN" altLang="en-US" sz="3600" b="1" dirty="0">
                <a:solidFill>
                  <a:schemeClr val="bg1"/>
                </a:solidFill>
                <a:latin typeface="方正大黑_GBK" panose="03000509000000000000" pitchFamily="65" charset="-122"/>
                <a:ea typeface="方正大黑_GBK" panose="03000509000000000000" pitchFamily="65" charset="-122"/>
              </a:rPr>
              <a:t>动画</a:t>
            </a:r>
          </a:p>
        </p:txBody>
      </p:sp>
      <p:sp>
        <p:nvSpPr>
          <p:cNvPr id="10" name="TextBox 9"/>
          <p:cNvSpPr txBox="1"/>
          <p:nvPr/>
        </p:nvSpPr>
        <p:spPr>
          <a:xfrm>
            <a:off x="852686" y="1532508"/>
            <a:ext cx="9071602" cy="1754326"/>
          </a:xfrm>
          <a:prstGeom prst="rect">
            <a:avLst/>
          </a:prstGeom>
          <a:noFill/>
        </p:spPr>
        <p:txBody>
          <a:bodyPr wrap="square" rtlCol="0">
            <a:spAutoFit/>
          </a:bodyPr>
          <a:lstStyle>
            <a:defPPr>
              <a:defRPr lang="zh-CN"/>
            </a:defPPr>
            <a:lvl1pPr>
              <a:lnSpc>
                <a:spcPct val="150000"/>
              </a:lnSpc>
              <a:defRPr>
                <a:solidFill>
                  <a:schemeClr val="bg2">
                    <a:lumMod val="50000"/>
                  </a:schemeClr>
                </a:solidFill>
                <a:latin typeface="微软雅黑" pitchFamily="34" charset="-122"/>
                <a:ea typeface="微软雅黑" pitchFamily="34" charset="-122"/>
              </a:defRPr>
            </a:lvl1pPr>
          </a:lstStyle>
          <a:p>
            <a:r>
              <a:rPr lang="zh-CN" altLang="en-US" dirty="0" smtClean="0"/>
              <a:t>包括三个组件</a:t>
            </a:r>
            <a:endParaRPr lang="en-US" altLang="zh-CN" dirty="0" smtClean="0"/>
          </a:p>
          <a:p>
            <a:r>
              <a:rPr lang="en-US" altLang="zh-CN" b="1" dirty="0" smtClean="0">
                <a:solidFill>
                  <a:schemeClr val="accent6"/>
                </a:solidFill>
              </a:rPr>
              <a:t>Motion </a:t>
            </a:r>
            <a:r>
              <a:rPr lang="zh-CN" altLang="en-US" dirty="0" smtClean="0"/>
              <a:t>适合</a:t>
            </a:r>
            <a:r>
              <a:rPr lang="zh-CN" altLang="en-US" dirty="0"/>
              <a:t>编写单个组件的形变动画</a:t>
            </a:r>
            <a:endParaRPr lang="en-US" altLang="zh-CN" dirty="0" smtClean="0"/>
          </a:p>
          <a:p>
            <a:r>
              <a:rPr lang="en-US" altLang="zh-CN" b="1" dirty="0" err="1" smtClean="0">
                <a:solidFill>
                  <a:schemeClr val="accent6"/>
                </a:solidFill>
              </a:rPr>
              <a:t>StaggeredMotion</a:t>
            </a:r>
            <a:r>
              <a:rPr lang="en-US" altLang="zh-CN" b="1" dirty="0" smtClean="0">
                <a:solidFill>
                  <a:schemeClr val="accent6"/>
                </a:solidFill>
              </a:rPr>
              <a:t> </a:t>
            </a:r>
            <a:r>
              <a:rPr lang="zh-CN" altLang="en-US" dirty="0" smtClean="0"/>
              <a:t>用于</a:t>
            </a:r>
            <a:r>
              <a:rPr lang="zh-CN" altLang="en-US" dirty="0"/>
              <a:t>编写一串有相互关联关系的</a:t>
            </a:r>
            <a:r>
              <a:rPr lang="zh-CN" altLang="en-US" dirty="0" smtClean="0"/>
              <a:t>实体的动画</a:t>
            </a:r>
            <a:endParaRPr lang="en-US" altLang="zh-CN" dirty="0" smtClean="0"/>
          </a:p>
          <a:p>
            <a:r>
              <a:rPr lang="en-US" altLang="zh-CN" b="1" dirty="0" err="1">
                <a:solidFill>
                  <a:schemeClr val="accent6"/>
                </a:solidFill>
              </a:rPr>
              <a:t>TransitionMotion</a:t>
            </a:r>
            <a:r>
              <a:rPr lang="en-US" altLang="zh-CN" b="1" dirty="0">
                <a:solidFill>
                  <a:schemeClr val="accent6"/>
                </a:solidFill>
              </a:rPr>
              <a:t> </a:t>
            </a:r>
            <a:r>
              <a:rPr lang="zh-CN" altLang="en-US" dirty="0" smtClean="0"/>
              <a:t>则</a:t>
            </a:r>
            <a:r>
              <a:rPr lang="zh-CN" altLang="en-US" dirty="0"/>
              <a:t>是用来编写组件</a:t>
            </a:r>
            <a:r>
              <a:rPr lang="en-US" altLang="zh-CN" dirty="0"/>
              <a:t>mount</a:t>
            </a:r>
            <a:r>
              <a:rPr lang="zh-CN" altLang="en-US" dirty="0"/>
              <a:t>和</a:t>
            </a:r>
            <a:r>
              <a:rPr lang="en-US" altLang="zh-CN" dirty="0" err="1"/>
              <a:t>unmount</a:t>
            </a:r>
            <a:r>
              <a:rPr lang="zh-CN" altLang="en-US" dirty="0"/>
              <a:t>的动画</a:t>
            </a:r>
          </a:p>
        </p:txBody>
      </p:sp>
      <p:sp>
        <p:nvSpPr>
          <p:cNvPr id="14" name="TextBox 13"/>
          <p:cNvSpPr txBox="1"/>
          <p:nvPr/>
        </p:nvSpPr>
        <p:spPr>
          <a:xfrm>
            <a:off x="1027341" y="3304271"/>
            <a:ext cx="9071602" cy="2169825"/>
          </a:xfrm>
          <a:prstGeom prst="rect">
            <a:avLst/>
          </a:prstGeom>
          <a:noFill/>
        </p:spPr>
        <p:txBody>
          <a:bodyPr wrap="square" rtlCol="0">
            <a:spAutoFit/>
          </a:bodyPr>
          <a:lstStyle>
            <a:defPPr>
              <a:defRPr lang="zh-CN"/>
            </a:defPPr>
            <a:lvl1pPr>
              <a:lnSpc>
                <a:spcPct val="150000"/>
              </a:lnSpc>
              <a:defRPr>
                <a:solidFill>
                  <a:schemeClr val="bg2">
                    <a:lumMod val="50000"/>
                  </a:schemeClr>
                </a:solidFill>
                <a:latin typeface="微软雅黑" pitchFamily="34" charset="-122"/>
                <a:ea typeface="微软雅黑" pitchFamily="34" charset="-122"/>
              </a:defRPr>
            </a:lvl1pPr>
          </a:lstStyle>
          <a:p>
            <a:r>
              <a:rPr lang="zh-CN" altLang="en-US" b="1" dirty="0"/>
              <a:t>优点</a:t>
            </a:r>
            <a:r>
              <a:rPr lang="zh-CN" altLang="en-US" dirty="0" smtClean="0"/>
              <a:t>：</a:t>
            </a:r>
            <a:r>
              <a:rPr lang="en-US" altLang="zh-CN" dirty="0"/>
              <a:t> React Motion </a:t>
            </a:r>
            <a:r>
              <a:rPr lang="zh-CN" altLang="en-US" dirty="0"/>
              <a:t>是跨平台的。</a:t>
            </a:r>
            <a:r>
              <a:rPr lang="en-US" altLang="zh-CN" dirty="0"/>
              <a:t>spring </a:t>
            </a:r>
            <a:r>
              <a:rPr lang="zh-CN" altLang="en-US" dirty="0"/>
              <a:t>的概念一开始觉得很奇怪，但在真正使用后会觉得它是个天才的想法，并且将所有的东西都处理得非常好。同时 </a:t>
            </a:r>
            <a:r>
              <a:rPr lang="en-US" altLang="zh-CN" dirty="0"/>
              <a:t>API </a:t>
            </a:r>
            <a:r>
              <a:rPr lang="zh-CN" altLang="en-US" dirty="0"/>
              <a:t>设计的也很棒！</a:t>
            </a:r>
            <a:r>
              <a:rPr lang="zh-CN" altLang="en-US" b="1" dirty="0" smtClean="0"/>
              <a:t>缺点：</a:t>
            </a:r>
            <a:r>
              <a:rPr lang="zh-CN" altLang="en-US" dirty="0" smtClean="0"/>
              <a:t>在</a:t>
            </a:r>
            <a:r>
              <a:rPr lang="zh-CN" altLang="en-US" dirty="0"/>
              <a:t>某些情况下它的性能不如纯 </a:t>
            </a:r>
            <a:r>
              <a:rPr lang="en-US" altLang="zh-CN" dirty="0" err="1"/>
              <a:t>CSS</a:t>
            </a:r>
            <a:r>
              <a:rPr lang="zh-CN" altLang="en-US" dirty="0"/>
              <a:t>／</a:t>
            </a:r>
            <a:r>
              <a:rPr lang="en-US" altLang="zh-CN" dirty="0" err="1"/>
              <a:t>JS</a:t>
            </a:r>
            <a:r>
              <a:rPr lang="en-US" altLang="zh-CN" dirty="0"/>
              <a:t> </a:t>
            </a:r>
            <a:r>
              <a:rPr lang="zh-CN" altLang="en-US" dirty="0"/>
              <a:t>样式动画。尽管 </a:t>
            </a:r>
            <a:r>
              <a:rPr lang="en-US" altLang="zh-CN" dirty="0"/>
              <a:t>API </a:t>
            </a:r>
            <a:r>
              <a:rPr lang="zh-CN" altLang="en-US" dirty="0"/>
              <a:t>很容易上手，但你还是要花时间去学习。</a:t>
            </a:r>
          </a:p>
          <a:p>
            <a:endParaRPr lang="zh-CN" altLang="en-US" dirty="0"/>
          </a:p>
        </p:txBody>
      </p:sp>
    </p:spTree>
    <p:extLst>
      <p:ext uri="{BB962C8B-B14F-4D97-AF65-F5344CB8AC3E}">
        <p14:creationId xmlns:p14="http://schemas.microsoft.com/office/powerpoint/2010/main" val="2732289865"/>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矩形 12"/>
          <p:cNvSpPr/>
          <p:nvPr/>
        </p:nvSpPr>
        <p:spPr>
          <a:xfrm>
            <a:off x="446092" y="419968"/>
            <a:ext cx="1162498" cy="646331"/>
          </a:xfrm>
          <a:prstGeom prst="rect">
            <a:avLst/>
          </a:prstGeom>
        </p:spPr>
        <p:txBody>
          <a:bodyPr wrap="none">
            <a:spAutoFit/>
          </a:bodyPr>
          <a:lstStyle/>
          <a:p>
            <a:r>
              <a:rPr kumimoji="1" lang="en-US" altLang="zh-CN" sz="3600" b="1" dirty="0" err="1" smtClean="0">
                <a:solidFill>
                  <a:schemeClr val="bg1"/>
                </a:solidFill>
                <a:latin typeface="方正大黑_GBK" panose="03000509000000000000" pitchFamily="65" charset="-122"/>
                <a:ea typeface="方正大黑_GBK" panose="03000509000000000000" pitchFamily="65" charset="-122"/>
              </a:rPr>
              <a:t>VUE</a:t>
            </a:r>
            <a:endParaRPr kumimoji="1" lang="zh-CN" altLang="en-US" sz="3600" b="1" dirty="0">
              <a:solidFill>
                <a:schemeClr val="bg1"/>
              </a:solidFill>
              <a:latin typeface="方正大黑_GBK" panose="03000509000000000000" pitchFamily="65" charset="-122"/>
              <a:ea typeface="方正大黑_GBK" panose="03000509000000000000" pitchFamily="65" charset="-122"/>
            </a:endParaRPr>
          </a:p>
        </p:txBody>
      </p:sp>
      <p:sp>
        <p:nvSpPr>
          <p:cNvPr id="3" name="TextBox 2"/>
          <p:cNvSpPr txBox="1"/>
          <p:nvPr/>
        </p:nvSpPr>
        <p:spPr>
          <a:xfrm>
            <a:off x="1981198" y="615969"/>
            <a:ext cx="4931665" cy="369332"/>
          </a:xfrm>
          <a:prstGeom prst="rect">
            <a:avLst/>
          </a:prstGeom>
          <a:noFill/>
        </p:spPr>
        <p:txBody>
          <a:bodyPr wrap="square" rtlCol="0">
            <a:spAutoFit/>
          </a:bodyPr>
          <a:lstStyle/>
          <a:p>
            <a:r>
              <a:rPr lang="en-US" altLang="zh-CN" dirty="0" smtClean="0">
                <a:solidFill>
                  <a:srgbClr val="00B050"/>
                </a:solidFill>
                <a:latin typeface="微软雅黑" pitchFamily="34" charset="-122"/>
                <a:ea typeface="微软雅黑" pitchFamily="34" charset="-122"/>
              </a:rPr>
              <a:t>React</a:t>
            </a:r>
            <a:r>
              <a:rPr lang="zh-CN" altLang="en-US" dirty="0" smtClean="0">
                <a:solidFill>
                  <a:srgbClr val="00B050"/>
                </a:solidFill>
                <a:latin typeface="微软雅黑" pitchFamily="34" charset="-122"/>
                <a:ea typeface="微软雅黑" pitchFamily="34" charset="-122"/>
              </a:rPr>
              <a:t>动画库 </a:t>
            </a:r>
            <a:r>
              <a:rPr lang="en-US" altLang="zh-CN" dirty="0" smtClean="0">
                <a:solidFill>
                  <a:srgbClr val="00B050"/>
                </a:solidFill>
                <a:latin typeface="微软雅黑" pitchFamily="34" charset="-122"/>
                <a:ea typeface="微软雅黑" pitchFamily="34" charset="-122"/>
              </a:rPr>
              <a:t>react motion</a:t>
            </a:r>
            <a:endParaRPr lang="zh-CN" altLang="en-US" dirty="0">
              <a:solidFill>
                <a:srgbClr val="00B050"/>
              </a:solidFill>
              <a:latin typeface="微软雅黑" pitchFamily="34" charset="-122"/>
              <a:ea typeface="微软雅黑" pitchFamily="34" charset="-122"/>
            </a:endParaRPr>
          </a:p>
        </p:txBody>
      </p:sp>
      <p:sp>
        <p:nvSpPr>
          <p:cNvPr id="6" name="矩形 5"/>
          <p:cNvSpPr/>
          <p:nvPr/>
        </p:nvSpPr>
        <p:spPr>
          <a:xfrm>
            <a:off x="410598" y="0"/>
            <a:ext cx="1570601" cy="1041622"/>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solidFill>
                <a:srgbClr val="FF0000"/>
              </a:solidFill>
            </a:endParaRPr>
          </a:p>
        </p:txBody>
      </p:sp>
      <p:sp>
        <p:nvSpPr>
          <p:cNvPr id="11" name="矩形 10"/>
          <p:cNvSpPr/>
          <p:nvPr/>
        </p:nvSpPr>
        <p:spPr>
          <a:xfrm>
            <a:off x="357367" y="344565"/>
            <a:ext cx="1111202" cy="646331"/>
          </a:xfrm>
          <a:prstGeom prst="rect">
            <a:avLst/>
          </a:prstGeom>
        </p:spPr>
        <p:txBody>
          <a:bodyPr wrap="none">
            <a:spAutoFit/>
          </a:bodyPr>
          <a:lstStyle/>
          <a:p>
            <a:r>
              <a:rPr kumimoji="1" lang="zh-CN" altLang="en-US" sz="3600" b="1" dirty="0">
                <a:solidFill>
                  <a:schemeClr val="bg1"/>
                </a:solidFill>
                <a:latin typeface="方正大黑_GBK" panose="03000509000000000000" pitchFamily="65" charset="-122"/>
                <a:ea typeface="方正大黑_GBK" panose="03000509000000000000" pitchFamily="65" charset="-122"/>
              </a:rPr>
              <a:t>动画</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8224" y="1668018"/>
            <a:ext cx="8291984" cy="3123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852685" y="5169140"/>
            <a:ext cx="6727229" cy="458908"/>
          </a:xfrm>
          <a:prstGeom prst="rect">
            <a:avLst/>
          </a:prstGeom>
          <a:noFill/>
        </p:spPr>
        <p:txBody>
          <a:bodyPr wrap="square" rtlCol="0">
            <a:spAutoFit/>
          </a:bodyPr>
          <a:lstStyle>
            <a:defPPr>
              <a:defRPr lang="zh-CN"/>
            </a:defPPr>
            <a:lvl1pPr>
              <a:lnSpc>
                <a:spcPct val="150000"/>
              </a:lnSpc>
              <a:defRPr>
                <a:solidFill>
                  <a:schemeClr val="bg2">
                    <a:lumMod val="50000"/>
                  </a:schemeClr>
                </a:solidFill>
                <a:latin typeface="微软雅黑" pitchFamily="34" charset="-122"/>
                <a:ea typeface="微软雅黑" pitchFamily="34" charset="-122"/>
              </a:defRPr>
            </a:lvl1pPr>
          </a:lstStyle>
          <a:p>
            <a:r>
              <a:rPr lang="en-US" altLang="zh-CN" u="sng" dirty="0" smtClean="0">
                <a:solidFill>
                  <a:schemeClr val="accent6"/>
                </a:solidFill>
              </a:rPr>
              <a:t>Demo</a:t>
            </a:r>
            <a:endParaRPr lang="zh-CN" altLang="en-US" u="sng" dirty="0">
              <a:solidFill>
                <a:schemeClr val="accent6"/>
              </a:solidFill>
            </a:endParaRPr>
          </a:p>
        </p:txBody>
      </p:sp>
    </p:spTree>
    <p:extLst>
      <p:ext uri="{BB962C8B-B14F-4D97-AF65-F5344CB8AC3E}">
        <p14:creationId xmlns:p14="http://schemas.microsoft.com/office/powerpoint/2010/main" val="3765309616"/>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矩形 12"/>
          <p:cNvSpPr/>
          <p:nvPr/>
        </p:nvSpPr>
        <p:spPr>
          <a:xfrm>
            <a:off x="446092" y="419968"/>
            <a:ext cx="1162498" cy="646331"/>
          </a:xfrm>
          <a:prstGeom prst="rect">
            <a:avLst/>
          </a:prstGeom>
        </p:spPr>
        <p:txBody>
          <a:bodyPr wrap="none">
            <a:spAutoFit/>
          </a:bodyPr>
          <a:lstStyle/>
          <a:p>
            <a:r>
              <a:rPr kumimoji="1" lang="en-US" altLang="zh-CN" sz="3600" b="1" dirty="0" err="1" smtClean="0">
                <a:solidFill>
                  <a:schemeClr val="bg1"/>
                </a:solidFill>
                <a:latin typeface="方正大黑_GBK" panose="03000509000000000000" pitchFamily="65" charset="-122"/>
                <a:ea typeface="方正大黑_GBK" panose="03000509000000000000" pitchFamily="65" charset="-122"/>
              </a:rPr>
              <a:t>VUE</a:t>
            </a:r>
            <a:endParaRPr kumimoji="1" lang="zh-CN" altLang="en-US" sz="3600" b="1" dirty="0">
              <a:solidFill>
                <a:schemeClr val="bg1"/>
              </a:solidFill>
              <a:latin typeface="方正大黑_GBK" panose="03000509000000000000" pitchFamily="65" charset="-122"/>
              <a:ea typeface="方正大黑_GBK" panose="03000509000000000000" pitchFamily="65" charset="-122"/>
            </a:endParaRPr>
          </a:p>
        </p:txBody>
      </p:sp>
      <p:sp>
        <p:nvSpPr>
          <p:cNvPr id="3" name="TextBox 2"/>
          <p:cNvSpPr txBox="1"/>
          <p:nvPr/>
        </p:nvSpPr>
        <p:spPr>
          <a:xfrm>
            <a:off x="1981198" y="615969"/>
            <a:ext cx="4931665" cy="369332"/>
          </a:xfrm>
          <a:prstGeom prst="rect">
            <a:avLst/>
          </a:prstGeom>
          <a:noFill/>
        </p:spPr>
        <p:txBody>
          <a:bodyPr wrap="square" rtlCol="0">
            <a:spAutoFit/>
          </a:bodyPr>
          <a:lstStyle/>
          <a:p>
            <a:r>
              <a:rPr lang="en-US" altLang="zh-CN" dirty="0" smtClean="0">
                <a:solidFill>
                  <a:srgbClr val="00B050"/>
                </a:solidFill>
                <a:latin typeface="微软雅黑" pitchFamily="34" charset="-122"/>
                <a:ea typeface="微软雅黑" pitchFamily="34" charset="-122"/>
              </a:rPr>
              <a:t>React</a:t>
            </a:r>
            <a:r>
              <a:rPr lang="zh-CN" altLang="en-US" dirty="0" smtClean="0">
                <a:solidFill>
                  <a:srgbClr val="00B050"/>
                </a:solidFill>
                <a:latin typeface="微软雅黑" pitchFamily="34" charset="-122"/>
                <a:ea typeface="微软雅黑" pitchFamily="34" charset="-122"/>
              </a:rPr>
              <a:t>动画库 </a:t>
            </a:r>
            <a:r>
              <a:rPr lang="en-US" altLang="zh-CN" dirty="0" smtClean="0">
                <a:solidFill>
                  <a:srgbClr val="00B050"/>
                </a:solidFill>
                <a:latin typeface="微软雅黑" pitchFamily="34" charset="-122"/>
                <a:ea typeface="微软雅黑" pitchFamily="34" charset="-122"/>
              </a:rPr>
              <a:t>react motion</a:t>
            </a:r>
            <a:endParaRPr lang="zh-CN" altLang="en-US" dirty="0">
              <a:solidFill>
                <a:srgbClr val="00B050"/>
              </a:solidFill>
              <a:latin typeface="微软雅黑" pitchFamily="34" charset="-122"/>
              <a:ea typeface="微软雅黑" pitchFamily="34" charset="-122"/>
            </a:endParaRPr>
          </a:p>
        </p:txBody>
      </p:sp>
      <p:sp>
        <p:nvSpPr>
          <p:cNvPr id="6" name="矩形 5"/>
          <p:cNvSpPr/>
          <p:nvPr/>
        </p:nvSpPr>
        <p:spPr>
          <a:xfrm>
            <a:off x="410598" y="0"/>
            <a:ext cx="1570601" cy="1041622"/>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solidFill>
                <a:srgbClr val="FF0000"/>
              </a:solidFill>
            </a:endParaRPr>
          </a:p>
        </p:txBody>
      </p:sp>
      <p:sp>
        <p:nvSpPr>
          <p:cNvPr id="11" name="矩形 10"/>
          <p:cNvSpPr/>
          <p:nvPr/>
        </p:nvSpPr>
        <p:spPr>
          <a:xfrm>
            <a:off x="357367" y="344565"/>
            <a:ext cx="1111202" cy="646331"/>
          </a:xfrm>
          <a:prstGeom prst="rect">
            <a:avLst/>
          </a:prstGeom>
        </p:spPr>
        <p:txBody>
          <a:bodyPr wrap="none">
            <a:spAutoFit/>
          </a:bodyPr>
          <a:lstStyle/>
          <a:p>
            <a:r>
              <a:rPr kumimoji="1" lang="zh-CN" altLang="en-US" sz="3600" b="1" dirty="0">
                <a:solidFill>
                  <a:schemeClr val="bg1"/>
                </a:solidFill>
                <a:latin typeface="方正大黑_GBK" panose="03000509000000000000" pitchFamily="65" charset="-122"/>
                <a:ea typeface="方正大黑_GBK" panose="03000509000000000000" pitchFamily="65" charset="-122"/>
              </a:rPr>
              <a:t>动画</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199" y="1315894"/>
            <a:ext cx="6900482" cy="489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3978" y="667730"/>
            <a:ext cx="5944262" cy="5690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04577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fade">
                                      <p:cBhvr>
                                        <p:cTn id="7" dur="500"/>
                                        <p:tgtEl>
                                          <p:spTgt spid="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矩形 12"/>
          <p:cNvSpPr/>
          <p:nvPr/>
        </p:nvSpPr>
        <p:spPr>
          <a:xfrm>
            <a:off x="446092" y="419968"/>
            <a:ext cx="1162498" cy="646331"/>
          </a:xfrm>
          <a:prstGeom prst="rect">
            <a:avLst/>
          </a:prstGeom>
        </p:spPr>
        <p:txBody>
          <a:bodyPr wrap="none">
            <a:spAutoFit/>
          </a:bodyPr>
          <a:lstStyle/>
          <a:p>
            <a:r>
              <a:rPr kumimoji="1" lang="en-US" altLang="zh-CN" sz="3600" b="1" dirty="0" err="1" smtClean="0">
                <a:solidFill>
                  <a:schemeClr val="bg1"/>
                </a:solidFill>
                <a:latin typeface="方正大黑_GBK" panose="03000509000000000000" pitchFamily="65" charset="-122"/>
                <a:ea typeface="方正大黑_GBK" panose="03000509000000000000" pitchFamily="65" charset="-122"/>
              </a:rPr>
              <a:t>VUE</a:t>
            </a:r>
            <a:endParaRPr kumimoji="1" lang="zh-CN" altLang="en-US" sz="3600" b="1" dirty="0">
              <a:solidFill>
                <a:schemeClr val="bg1"/>
              </a:solidFill>
              <a:latin typeface="方正大黑_GBK" panose="03000509000000000000" pitchFamily="65" charset="-122"/>
              <a:ea typeface="方正大黑_GBK" panose="03000509000000000000" pitchFamily="65" charset="-122"/>
            </a:endParaRPr>
          </a:p>
        </p:txBody>
      </p:sp>
      <p:sp>
        <p:nvSpPr>
          <p:cNvPr id="3" name="TextBox 2"/>
          <p:cNvSpPr txBox="1"/>
          <p:nvPr/>
        </p:nvSpPr>
        <p:spPr>
          <a:xfrm>
            <a:off x="1981198" y="615969"/>
            <a:ext cx="4931665" cy="369332"/>
          </a:xfrm>
          <a:prstGeom prst="rect">
            <a:avLst/>
          </a:prstGeom>
          <a:noFill/>
        </p:spPr>
        <p:txBody>
          <a:bodyPr wrap="square" rtlCol="0">
            <a:spAutoFit/>
          </a:bodyPr>
          <a:lstStyle/>
          <a:p>
            <a:r>
              <a:rPr lang="en-US" altLang="zh-CN" dirty="0" smtClean="0">
                <a:solidFill>
                  <a:srgbClr val="00B050"/>
                </a:solidFill>
                <a:latin typeface="微软雅黑" pitchFamily="34" charset="-122"/>
                <a:ea typeface="微软雅黑" pitchFamily="34" charset="-122"/>
              </a:rPr>
              <a:t>React</a:t>
            </a:r>
            <a:r>
              <a:rPr lang="zh-CN" altLang="en-US" dirty="0" smtClean="0">
                <a:solidFill>
                  <a:srgbClr val="00B050"/>
                </a:solidFill>
                <a:latin typeface="微软雅黑" pitchFamily="34" charset="-122"/>
                <a:ea typeface="微软雅黑" pitchFamily="34" charset="-122"/>
              </a:rPr>
              <a:t>动画</a:t>
            </a:r>
            <a:r>
              <a:rPr lang="en-US" altLang="zh-CN" dirty="0" smtClean="0">
                <a:solidFill>
                  <a:srgbClr val="00B050"/>
                </a:solidFill>
                <a:latin typeface="微软雅黑" pitchFamily="34" charset="-122"/>
                <a:ea typeface="微软雅黑" pitchFamily="34" charset="-122"/>
              </a:rPr>
              <a:t>Velocity React</a:t>
            </a:r>
            <a:endParaRPr lang="zh-CN" altLang="en-US" dirty="0">
              <a:solidFill>
                <a:srgbClr val="00B050"/>
              </a:solidFill>
              <a:latin typeface="微软雅黑" pitchFamily="34" charset="-122"/>
              <a:ea typeface="微软雅黑" pitchFamily="34" charset="-122"/>
            </a:endParaRPr>
          </a:p>
        </p:txBody>
      </p:sp>
      <p:sp>
        <p:nvSpPr>
          <p:cNvPr id="6" name="矩形 5"/>
          <p:cNvSpPr/>
          <p:nvPr/>
        </p:nvSpPr>
        <p:spPr>
          <a:xfrm>
            <a:off x="410598" y="0"/>
            <a:ext cx="1570601" cy="1041622"/>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solidFill>
                <a:srgbClr val="FF0000"/>
              </a:solidFill>
            </a:endParaRPr>
          </a:p>
        </p:txBody>
      </p:sp>
      <p:sp>
        <p:nvSpPr>
          <p:cNvPr id="9" name="TextBox 8"/>
          <p:cNvSpPr txBox="1"/>
          <p:nvPr/>
        </p:nvSpPr>
        <p:spPr>
          <a:xfrm>
            <a:off x="577452" y="1451675"/>
            <a:ext cx="10636435" cy="1815882"/>
          </a:xfrm>
          <a:prstGeom prst="rect">
            <a:avLst/>
          </a:prstGeom>
          <a:noFill/>
        </p:spPr>
        <p:txBody>
          <a:bodyPr wrap="square" rtlCol="0">
            <a:spAutoFit/>
          </a:bodyPr>
          <a:lstStyle/>
          <a:p>
            <a:r>
              <a:rPr lang="zh-CN" altLang="en-US" sz="2800" dirty="0"/>
              <a:t>为一个元素添加</a:t>
            </a:r>
            <a:r>
              <a:rPr lang="en-US" altLang="zh-CN" sz="2800" dirty="0"/>
              <a:t>Velocity</a:t>
            </a:r>
            <a:r>
              <a:rPr lang="zh-CN" altLang="en-US" sz="2800" dirty="0"/>
              <a:t>动画，你会清楚地知道它最终将达到一个理想中的最终</a:t>
            </a:r>
            <a:r>
              <a:rPr lang="zh-CN" altLang="en-US" sz="2800" dirty="0" smtClean="0"/>
              <a:t>状态。</a:t>
            </a:r>
            <a:r>
              <a:rPr lang="zh-CN" altLang="en-US" sz="2800" dirty="0"/>
              <a:t>它比</a:t>
            </a:r>
            <a:r>
              <a:rPr lang="en-US" altLang="zh-CN" sz="2800" dirty="0" err="1"/>
              <a:t>CSS</a:t>
            </a:r>
            <a:r>
              <a:rPr lang="zh-CN" altLang="en-US" sz="2800" dirty="0"/>
              <a:t>关键帧更加强大，它可以被随时停止，也可以从当前的显示状态沿着一条顺滑的最短路径到达新动画的最终</a:t>
            </a:r>
            <a:r>
              <a:rPr lang="zh-CN" altLang="en-US" sz="2800" dirty="0" smtClean="0"/>
              <a:t>状态。</a:t>
            </a:r>
            <a:endParaRPr lang="zh-CN" altLang="en-US" sz="2000" dirty="0"/>
          </a:p>
        </p:txBody>
      </p:sp>
      <p:sp>
        <p:nvSpPr>
          <p:cNvPr id="11" name="矩形 10"/>
          <p:cNvSpPr/>
          <p:nvPr/>
        </p:nvSpPr>
        <p:spPr>
          <a:xfrm>
            <a:off x="357367" y="344565"/>
            <a:ext cx="1111202" cy="646331"/>
          </a:xfrm>
          <a:prstGeom prst="rect">
            <a:avLst/>
          </a:prstGeom>
        </p:spPr>
        <p:txBody>
          <a:bodyPr wrap="none">
            <a:spAutoFit/>
          </a:bodyPr>
          <a:lstStyle/>
          <a:p>
            <a:r>
              <a:rPr kumimoji="1" lang="zh-CN" altLang="en-US" sz="3600" b="1" dirty="0">
                <a:solidFill>
                  <a:schemeClr val="bg1"/>
                </a:solidFill>
                <a:latin typeface="方正大黑_GBK" panose="03000509000000000000" pitchFamily="65" charset="-122"/>
                <a:ea typeface="方正大黑_GBK" panose="03000509000000000000" pitchFamily="65" charset="-122"/>
              </a:rPr>
              <a:t>动画</a:t>
            </a:r>
          </a:p>
        </p:txBody>
      </p:sp>
      <p:sp>
        <p:nvSpPr>
          <p:cNvPr id="12" name="矩形 11"/>
          <p:cNvSpPr/>
          <p:nvPr/>
        </p:nvSpPr>
        <p:spPr>
          <a:xfrm>
            <a:off x="852686" y="5593598"/>
            <a:ext cx="5453224" cy="369332"/>
          </a:xfrm>
          <a:prstGeom prst="rect">
            <a:avLst/>
          </a:prstGeom>
        </p:spPr>
        <p:txBody>
          <a:bodyPr wrap="none">
            <a:spAutoFit/>
          </a:bodyPr>
          <a:lstStyle/>
          <a:p>
            <a:r>
              <a:rPr lang="en-US" altLang="zh-CN" dirty="0" err="1" smtClean="0"/>
              <a:t>Github</a:t>
            </a:r>
            <a:r>
              <a:rPr lang="en-US" altLang="zh-CN" dirty="0" smtClean="0"/>
              <a:t>:  </a:t>
            </a:r>
            <a:r>
              <a:rPr lang="en-US" altLang="zh-CN" dirty="0">
                <a:solidFill>
                  <a:schemeClr val="accent6"/>
                </a:solidFill>
                <a:hlinkClick r:id="rId2"/>
              </a:rPr>
              <a:t>https://</a:t>
            </a:r>
            <a:r>
              <a:rPr lang="en-US" altLang="zh-CN" dirty="0" err="1" smtClean="0">
                <a:solidFill>
                  <a:schemeClr val="accent6"/>
                </a:solidFill>
                <a:hlinkClick r:id="rId2"/>
              </a:rPr>
              <a:t>github.com</a:t>
            </a:r>
            <a:r>
              <a:rPr lang="en-US" altLang="zh-CN" dirty="0" smtClean="0">
                <a:solidFill>
                  <a:schemeClr val="accent6"/>
                </a:solidFill>
                <a:hlinkClick r:id="rId2"/>
              </a:rPr>
              <a:t>/</a:t>
            </a:r>
            <a:r>
              <a:rPr lang="en-US" altLang="zh-CN" dirty="0" err="1" smtClean="0">
                <a:solidFill>
                  <a:schemeClr val="accent6"/>
                </a:solidFill>
                <a:hlinkClick r:id="rId2"/>
              </a:rPr>
              <a:t>google</a:t>
            </a:r>
            <a:r>
              <a:rPr lang="en-US" altLang="zh-CN" dirty="0" smtClean="0">
                <a:solidFill>
                  <a:schemeClr val="accent6"/>
                </a:solidFill>
                <a:hlinkClick r:id="rId2"/>
              </a:rPr>
              <a:t>-fabric/velocity-react</a:t>
            </a:r>
            <a:r>
              <a:rPr lang="en-US" altLang="zh-CN" dirty="0" smtClean="0">
                <a:solidFill>
                  <a:schemeClr val="accent6"/>
                </a:solidFill>
              </a:rPr>
              <a:t> </a:t>
            </a:r>
            <a:endParaRPr lang="en-US" altLang="zh-CN" dirty="0">
              <a:solidFill>
                <a:schemeClr val="accent6"/>
              </a:solidFill>
            </a:endParaRPr>
          </a:p>
        </p:txBody>
      </p:sp>
    </p:spTree>
    <p:extLst>
      <p:ext uri="{BB962C8B-B14F-4D97-AF65-F5344CB8AC3E}">
        <p14:creationId xmlns:p14="http://schemas.microsoft.com/office/powerpoint/2010/main" val="777830768"/>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矩形 12"/>
          <p:cNvSpPr/>
          <p:nvPr/>
        </p:nvSpPr>
        <p:spPr>
          <a:xfrm>
            <a:off x="446092" y="419968"/>
            <a:ext cx="1162498" cy="646331"/>
          </a:xfrm>
          <a:prstGeom prst="rect">
            <a:avLst/>
          </a:prstGeom>
        </p:spPr>
        <p:txBody>
          <a:bodyPr wrap="none">
            <a:spAutoFit/>
          </a:bodyPr>
          <a:lstStyle/>
          <a:p>
            <a:r>
              <a:rPr kumimoji="1" lang="en-US" altLang="zh-CN" sz="3600" b="1" dirty="0" err="1" smtClean="0">
                <a:solidFill>
                  <a:schemeClr val="bg1"/>
                </a:solidFill>
                <a:latin typeface="方正大黑_GBK" panose="03000509000000000000" pitchFamily="65" charset="-122"/>
                <a:ea typeface="方正大黑_GBK" panose="03000509000000000000" pitchFamily="65" charset="-122"/>
              </a:rPr>
              <a:t>VUE</a:t>
            </a:r>
            <a:endParaRPr kumimoji="1" lang="zh-CN" altLang="en-US" sz="3600" b="1" dirty="0">
              <a:solidFill>
                <a:schemeClr val="bg1"/>
              </a:solidFill>
              <a:latin typeface="方正大黑_GBK" panose="03000509000000000000" pitchFamily="65" charset="-122"/>
              <a:ea typeface="方正大黑_GBK" panose="03000509000000000000" pitchFamily="65" charset="-122"/>
            </a:endParaRPr>
          </a:p>
        </p:txBody>
      </p:sp>
      <p:sp>
        <p:nvSpPr>
          <p:cNvPr id="6" name="矩形 5"/>
          <p:cNvSpPr/>
          <p:nvPr/>
        </p:nvSpPr>
        <p:spPr>
          <a:xfrm>
            <a:off x="410598" y="0"/>
            <a:ext cx="1570601" cy="1041622"/>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solidFill>
                <a:srgbClr val="FF0000"/>
              </a:solidFill>
            </a:endParaRPr>
          </a:p>
        </p:txBody>
      </p:sp>
      <p:sp>
        <p:nvSpPr>
          <p:cNvPr id="11" name="矩形 10"/>
          <p:cNvSpPr/>
          <p:nvPr/>
        </p:nvSpPr>
        <p:spPr>
          <a:xfrm>
            <a:off x="357367" y="344565"/>
            <a:ext cx="1111202" cy="646331"/>
          </a:xfrm>
          <a:prstGeom prst="rect">
            <a:avLst/>
          </a:prstGeom>
        </p:spPr>
        <p:txBody>
          <a:bodyPr wrap="none">
            <a:spAutoFit/>
          </a:bodyPr>
          <a:lstStyle/>
          <a:p>
            <a:r>
              <a:rPr kumimoji="1" lang="zh-CN" altLang="en-US" sz="3600" b="1" dirty="0">
                <a:solidFill>
                  <a:schemeClr val="bg1"/>
                </a:solidFill>
                <a:latin typeface="方正大黑_GBK" panose="03000509000000000000" pitchFamily="65" charset="-122"/>
                <a:ea typeface="方正大黑_GBK" panose="03000509000000000000" pitchFamily="65" charset="-122"/>
              </a:rPr>
              <a:t>动画</a:t>
            </a:r>
          </a:p>
        </p:txBody>
      </p:sp>
      <p:sp>
        <p:nvSpPr>
          <p:cNvPr id="10" name="TextBox 9"/>
          <p:cNvSpPr txBox="1"/>
          <p:nvPr/>
        </p:nvSpPr>
        <p:spPr>
          <a:xfrm>
            <a:off x="852686" y="1532508"/>
            <a:ext cx="9071602" cy="1754326"/>
          </a:xfrm>
          <a:prstGeom prst="rect">
            <a:avLst/>
          </a:prstGeom>
          <a:noFill/>
        </p:spPr>
        <p:txBody>
          <a:bodyPr wrap="square" rtlCol="0">
            <a:spAutoFit/>
          </a:bodyPr>
          <a:lstStyle>
            <a:defPPr>
              <a:defRPr lang="zh-CN"/>
            </a:defPPr>
            <a:lvl1pPr>
              <a:lnSpc>
                <a:spcPct val="150000"/>
              </a:lnSpc>
              <a:defRPr>
                <a:solidFill>
                  <a:schemeClr val="bg2">
                    <a:lumMod val="50000"/>
                  </a:schemeClr>
                </a:solidFill>
                <a:latin typeface="微软雅黑" pitchFamily="34" charset="-122"/>
                <a:ea typeface="微软雅黑" pitchFamily="34" charset="-122"/>
              </a:defRPr>
            </a:lvl1pPr>
          </a:lstStyle>
          <a:p>
            <a:r>
              <a:rPr lang="zh-CN" altLang="en-US" dirty="0" smtClean="0"/>
              <a:t>包括两个个组件</a:t>
            </a:r>
            <a:endParaRPr lang="en-US" altLang="zh-CN" dirty="0" smtClean="0"/>
          </a:p>
          <a:p>
            <a:r>
              <a:rPr lang="en-US" altLang="zh-CN" b="1" dirty="0" err="1" smtClean="0">
                <a:solidFill>
                  <a:schemeClr val="accent6"/>
                </a:solidFill>
              </a:rPr>
              <a:t>VelocityComponent</a:t>
            </a:r>
            <a:r>
              <a:rPr lang="en-US" altLang="zh-CN" b="1" dirty="0" smtClean="0">
                <a:solidFill>
                  <a:schemeClr val="accent6"/>
                </a:solidFill>
              </a:rPr>
              <a:t> </a:t>
            </a:r>
            <a:r>
              <a:rPr lang="en-US" altLang="zh-CN" dirty="0"/>
              <a:t>Velocity</a:t>
            </a:r>
            <a:r>
              <a:rPr lang="zh-CN" altLang="en-US" dirty="0"/>
              <a:t>特殊的能力可以让元素的任意外观推动到下一状态</a:t>
            </a:r>
            <a:endParaRPr lang="en-US" altLang="zh-CN" b="1" dirty="0">
              <a:solidFill>
                <a:schemeClr val="accent6"/>
              </a:solidFill>
            </a:endParaRPr>
          </a:p>
          <a:p>
            <a:r>
              <a:rPr lang="en-US" altLang="zh-CN" b="1" dirty="0" err="1" smtClean="0">
                <a:solidFill>
                  <a:schemeClr val="accent6"/>
                </a:solidFill>
              </a:rPr>
              <a:t>VelocityTransitionGroup</a:t>
            </a:r>
            <a:r>
              <a:rPr lang="zh-CN" altLang="en-US" dirty="0"/>
              <a:t>使元素远离突兀地出现又消失，通过它我们只需要选择是否渲染就可以不费吹灰之力地实现滑动、翻转和淡入淡出这些效果。</a:t>
            </a:r>
            <a:endParaRPr lang="zh-CN" altLang="en-US" b="1" dirty="0">
              <a:solidFill>
                <a:schemeClr val="accent6"/>
              </a:solidFill>
            </a:endParaRPr>
          </a:p>
        </p:txBody>
      </p:sp>
      <p:sp>
        <p:nvSpPr>
          <p:cNvPr id="14" name="TextBox 13"/>
          <p:cNvSpPr txBox="1"/>
          <p:nvPr/>
        </p:nvSpPr>
        <p:spPr>
          <a:xfrm>
            <a:off x="1027341" y="3304271"/>
            <a:ext cx="9071602" cy="1338828"/>
          </a:xfrm>
          <a:prstGeom prst="rect">
            <a:avLst/>
          </a:prstGeom>
          <a:noFill/>
        </p:spPr>
        <p:txBody>
          <a:bodyPr wrap="square" rtlCol="0">
            <a:spAutoFit/>
          </a:bodyPr>
          <a:lstStyle>
            <a:defPPr>
              <a:defRPr lang="zh-CN"/>
            </a:defPPr>
            <a:lvl1pPr>
              <a:lnSpc>
                <a:spcPct val="150000"/>
              </a:lnSpc>
              <a:defRPr>
                <a:solidFill>
                  <a:schemeClr val="bg2">
                    <a:lumMod val="50000"/>
                  </a:schemeClr>
                </a:solidFill>
                <a:latin typeface="微软雅黑" pitchFamily="34" charset="-122"/>
                <a:ea typeface="微软雅黑" pitchFamily="34" charset="-122"/>
              </a:defRPr>
            </a:lvl1pPr>
          </a:lstStyle>
          <a:p>
            <a:r>
              <a:rPr lang="zh-CN" altLang="en-US" b="1" dirty="0"/>
              <a:t>优点</a:t>
            </a:r>
            <a:r>
              <a:rPr lang="zh-CN" altLang="en-US" dirty="0"/>
              <a:t>：非常容易上手。</a:t>
            </a:r>
            <a:r>
              <a:rPr lang="en-US" altLang="zh-CN" dirty="0"/>
              <a:t>API </a:t>
            </a:r>
            <a:r>
              <a:rPr lang="zh-CN" altLang="en-US" dirty="0"/>
              <a:t>相当简单明了，比 </a:t>
            </a:r>
            <a:r>
              <a:rPr lang="en-US" altLang="zh-CN" dirty="0"/>
              <a:t>React Motion </a:t>
            </a:r>
            <a:r>
              <a:rPr lang="zh-CN" altLang="en-US" dirty="0"/>
              <a:t>更容易</a:t>
            </a:r>
            <a:r>
              <a:rPr lang="zh-CN" altLang="en-US" dirty="0" smtClean="0"/>
              <a:t>掌握</a:t>
            </a:r>
            <a:endParaRPr lang="en-US" altLang="zh-CN" dirty="0" smtClean="0"/>
          </a:p>
          <a:p>
            <a:r>
              <a:rPr lang="zh-CN" altLang="en-US" b="1" dirty="0" smtClean="0"/>
              <a:t>缺点：</a:t>
            </a:r>
            <a:r>
              <a:rPr lang="zh-CN" altLang="en-US" dirty="0"/>
              <a:t>学它的时候有几个瑕疵必须要克服，包括不在 </a:t>
            </a:r>
            <a:r>
              <a:rPr lang="en-US" altLang="zh-CN" dirty="0" err="1"/>
              <a:t>componentDidMount</a:t>
            </a:r>
            <a:r>
              <a:rPr lang="en-US" altLang="zh-CN" dirty="0"/>
              <a:t> </a:t>
            </a:r>
            <a:r>
              <a:rPr lang="zh-CN" altLang="en-US" dirty="0"/>
              <a:t>中运行动画，而是必须声明 </a:t>
            </a:r>
            <a:r>
              <a:rPr lang="en-US" altLang="zh-CN" dirty="0" err="1"/>
              <a:t>runOnMount</a:t>
            </a:r>
            <a:r>
              <a:rPr lang="en-US" altLang="zh-CN" dirty="0"/>
              <a:t> </a:t>
            </a:r>
            <a:r>
              <a:rPr lang="zh-CN" altLang="en-US" dirty="0"/>
              <a:t>属性。同样不是跨平台的。</a:t>
            </a:r>
          </a:p>
        </p:txBody>
      </p:sp>
      <p:sp>
        <p:nvSpPr>
          <p:cNvPr id="8" name="TextBox 7"/>
          <p:cNvSpPr txBox="1"/>
          <p:nvPr/>
        </p:nvSpPr>
        <p:spPr>
          <a:xfrm>
            <a:off x="1981198" y="615969"/>
            <a:ext cx="4931665" cy="369332"/>
          </a:xfrm>
          <a:prstGeom prst="rect">
            <a:avLst/>
          </a:prstGeom>
          <a:noFill/>
        </p:spPr>
        <p:txBody>
          <a:bodyPr wrap="square" rtlCol="0">
            <a:spAutoFit/>
          </a:bodyPr>
          <a:lstStyle/>
          <a:p>
            <a:r>
              <a:rPr lang="en-US" altLang="zh-CN" dirty="0" smtClean="0">
                <a:solidFill>
                  <a:srgbClr val="00B050"/>
                </a:solidFill>
                <a:latin typeface="微软雅黑" pitchFamily="34" charset="-122"/>
                <a:ea typeface="微软雅黑" pitchFamily="34" charset="-122"/>
              </a:rPr>
              <a:t>React</a:t>
            </a:r>
            <a:r>
              <a:rPr lang="zh-CN" altLang="en-US" dirty="0" smtClean="0">
                <a:solidFill>
                  <a:srgbClr val="00B050"/>
                </a:solidFill>
                <a:latin typeface="微软雅黑" pitchFamily="34" charset="-122"/>
                <a:ea typeface="微软雅黑" pitchFamily="34" charset="-122"/>
              </a:rPr>
              <a:t>动画</a:t>
            </a:r>
            <a:r>
              <a:rPr lang="en-US" altLang="zh-CN" dirty="0" smtClean="0">
                <a:solidFill>
                  <a:srgbClr val="00B050"/>
                </a:solidFill>
                <a:latin typeface="微软雅黑" pitchFamily="34" charset="-122"/>
                <a:ea typeface="微软雅黑" pitchFamily="34" charset="-122"/>
              </a:rPr>
              <a:t>Velocity React</a:t>
            </a:r>
            <a:endParaRPr lang="zh-CN" altLang="en-US" dirty="0">
              <a:solidFill>
                <a:srgbClr val="00B050"/>
              </a:solidFill>
              <a:latin typeface="微软雅黑" pitchFamily="34" charset="-122"/>
              <a:ea typeface="微软雅黑" pitchFamily="34" charset="-122"/>
            </a:endParaRPr>
          </a:p>
        </p:txBody>
      </p:sp>
    </p:spTree>
    <p:extLst>
      <p:ext uri="{BB962C8B-B14F-4D97-AF65-F5344CB8AC3E}">
        <p14:creationId xmlns:p14="http://schemas.microsoft.com/office/powerpoint/2010/main" val="2879141007"/>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p:cNvSpPr txBox="1"/>
          <p:nvPr/>
        </p:nvSpPr>
        <p:spPr>
          <a:xfrm>
            <a:off x="446092" y="1741714"/>
            <a:ext cx="10203543" cy="738664"/>
          </a:xfrm>
          <a:prstGeom prst="rect">
            <a:avLst/>
          </a:prstGeom>
          <a:noFill/>
        </p:spPr>
        <p:txBody>
          <a:bodyPr wrap="square" rtlCol="0">
            <a:spAutoFit/>
          </a:bodyPr>
          <a:lstStyle/>
          <a:p>
            <a:r>
              <a:rPr lang="zh-CN" altLang="en-US" sz="2400" b="1" dirty="0">
                <a:latin typeface="微软雅黑" pitchFamily="34" charset="-122"/>
                <a:ea typeface="微软雅黑" pitchFamily="34" charset="-122"/>
              </a:rPr>
              <a:t>目录</a:t>
            </a:r>
            <a:r>
              <a:rPr lang="en-US" altLang="zh-CN" sz="2400" b="1" dirty="0" smtClean="0">
                <a:latin typeface="微软雅黑" pitchFamily="34" charset="-122"/>
                <a:ea typeface="微软雅黑" pitchFamily="34" charset="-122"/>
              </a:rPr>
              <a:t>:</a:t>
            </a:r>
          </a:p>
          <a:p>
            <a:endParaRPr lang="zh-CN" altLang="en-US" dirty="0"/>
          </a:p>
        </p:txBody>
      </p:sp>
      <p:sp>
        <p:nvSpPr>
          <p:cNvPr id="4" name="TextBox 3"/>
          <p:cNvSpPr txBox="1"/>
          <p:nvPr/>
        </p:nvSpPr>
        <p:spPr>
          <a:xfrm>
            <a:off x="1791341" y="1696678"/>
            <a:ext cx="7005110" cy="1477328"/>
          </a:xfrm>
          <a:prstGeom prst="rect">
            <a:avLst/>
          </a:prstGeom>
          <a:noFill/>
        </p:spPr>
        <p:txBody>
          <a:bodyPr wrap="square" rtlCol="0">
            <a:spAutoFit/>
          </a:bodyPr>
          <a:lstStyle>
            <a:defPPr>
              <a:defRPr lang="zh-CN"/>
            </a:defPPr>
            <a:lvl1pPr>
              <a:lnSpc>
                <a:spcPct val="150000"/>
              </a:lnSpc>
              <a:defRPr>
                <a:solidFill>
                  <a:schemeClr val="bg2">
                    <a:lumMod val="50000"/>
                  </a:schemeClr>
                </a:solidFill>
                <a:latin typeface="微软雅黑" pitchFamily="34" charset="-122"/>
                <a:ea typeface="微软雅黑" pitchFamily="34" charset="-122"/>
              </a:defRPr>
            </a:lvl1pPr>
          </a:lstStyle>
          <a:p>
            <a:r>
              <a:rPr lang="en-US" altLang="zh-CN" sz="2000" dirty="0" smtClean="0"/>
              <a:t>1 </a:t>
            </a:r>
            <a:r>
              <a:rPr lang="en-US" altLang="zh-CN" sz="2000" dirty="0" err="1" smtClean="0"/>
              <a:t>CSS3</a:t>
            </a:r>
            <a:r>
              <a:rPr lang="zh-CN" altLang="en-US" sz="2000" dirty="0" smtClean="0"/>
              <a:t>动画简介</a:t>
            </a:r>
            <a:endParaRPr lang="en-US" altLang="zh-CN" sz="2000" dirty="0" smtClean="0"/>
          </a:p>
          <a:p>
            <a:r>
              <a:rPr lang="en-US" altLang="zh-CN" sz="2000" dirty="0" smtClean="0"/>
              <a:t>2 React</a:t>
            </a:r>
            <a:r>
              <a:rPr lang="zh-CN" altLang="en-US" sz="2000" dirty="0" smtClean="0"/>
              <a:t>实现动画的本质</a:t>
            </a:r>
            <a:endParaRPr lang="en-US" altLang="zh-CN" sz="2000" dirty="0" smtClean="0"/>
          </a:p>
          <a:p>
            <a:r>
              <a:rPr lang="en-US" altLang="zh-CN" sz="2000" dirty="0" smtClean="0"/>
              <a:t>3 React</a:t>
            </a:r>
            <a:r>
              <a:rPr lang="zh-CN" altLang="en-US" sz="2000" dirty="0" smtClean="0"/>
              <a:t>实现动画的几种方式</a:t>
            </a:r>
            <a:endParaRPr lang="en-US" altLang="zh-CN" sz="2000" dirty="0" smtClean="0"/>
          </a:p>
        </p:txBody>
      </p:sp>
      <p:sp>
        <p:nvSpPr>
          <p:cNvPr id="14" name="矩形 13"/>
          <p:cNvSpPr/>
          <p:nvPr/>
        </p:nvSpPr>
        <p:spPr>
          <a:xfrm>
            <a:off x="410598" y="0"/>
            <a:ext cx="1623831" cy="1041622"/>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solidFill>
                <a:srgbClr val="FF0000"/>
              </a:solidFill>
            </a:endParaRPr>
          </a:p>
        </p:txBody>
      </p:sp>
      <p:sp>
        <p:nvSpPr>
          <p:cNvPr id="15" name="矩形 14"/>
          <p:cNvSpPr/>
          <p:nvPr/>
        </p:nvSpPr>
        <p:spPr>
          <a:xfrm>
            <a:off x="357367" y="344565"/>
            <a:ext cx="1111202" cy="646331"/>
          </a:xfrm>
          <a:prstGeom prst="rect">
            <a:avLst/>
          </a:prstGeom>
        </p:spPr>
        <p:txBody>
          <a:bodyPr wrap="none">
            <a:spAutoFit/>
          </a:bodyPr>
          <a:lstStyle/>
          <a:p>
            <a:r>
              <a:rPr kumimoji="1" lang="zh-CN" altLang="en-US" sz="3600" b="1" dirty="0">
                <a:solidFill>
                  <a:schemeClr val="bg1"/>
                </a:solidFill>
                <a:latin typeface="方正大黑_GBK" panose="03000509000000000000" pitchFamily="65" charset="-122"/>
                <a:ea typeface="方正大黑_GBK" panose="03000509000000000000" pitchFamily="65" charset="-122"/>
              </a:rPr>
              <a:t>动画</a:t>
            </a:r>
          </a:p>
        </p:txBody>
      </p:sp>
    </p:spTree>
    <p:extLst>
      <p:ext uri="{BB962C8B-B14F-4D97-AF65-F5344CB8AC3E}">
        <p14:creationId xmlns:p14="http://schemas.microsoft.com/office/powerpoint/2010/main" val="4276016171"/>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矩形 12"/>
          <p:cNvSpPr/>
          <p:nvPr/>
        </p:nvSpPr>
        <p:spPr>
          <a:xfrm>
            <a:off x="446092" y="419968"/>
            <a:ext cx="1162498" cy="646331"/>
          </a:xfrm>
          <a:prstGeom prst="rect">
            <a:avLst/>
          </a:prstGeom>
        </p:spPr>
        <p:txBody>
          <a:bodyPr wrap="none">
            <a:spAutoFit/>
          </a:bodyPr>
          <a:lstStyle/>
          <a:p>
            <a:r>
              <a:rPr kumimoji="1" lang="en-US" altLang="zh-CN" sz="3600" b="1" dirty="0" err="1" smtClean="0">
                <a:solidFill>
                  <a:schemeClr val="bg1"/>
                </a:solidFill>
                <a:latin typeface="方正大黑_GBK" panose="03000509000000000000" pitchFamily="65" charset="-122"/>
                <a:ea typeface="方正大黑_GBK" panose="03000509000000000000" pitchFamily="65" charset="-122"/>
              </a:rPr>
              <a:t>VUE</a:t>
            </a:r>
            <a:endParaRPr kumimoji="1" lang="zh-CN" altLang="en-US" sz="3600" b="1" dirty="0">
              <a:solidFill>
                <a:schemeClr val="bg1"/>
              </a:solidFill>
              <a:latin typeface="方正大黑_GBK" panose="03000509000000000000" pitchFamily="65" charset="-122"/>
              <a:ea typeface="方正大黑_GBK" panose="03000509000000000000" pitchFamily="65" charset="-122"/>
            </a:endParaRPr>
          </a:p>
        </p:txBody>
      </p:sp>
      <p:sp>
        <p:nvSpPr>
          <p:cNvPr id="6" name="矩形 5"/>
          <p:cNvSpPr/>
          <p:nvPr/>
        </p:nvSpPr>
        <p:spPr>
          <a:xfrm>
            <a:off x="410598" y="0"/>
            <a:ext cx="1570601" cy="1041622"/>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solidFill>
                <a:srgbClr val="FF0000"/>
              </a:solidFill>
            </a:endParaRPr>
          </a:p>
        </p:txBody>
      </p:sp>
      <p:sp>
        <p:nvSpPr>
          <p:cNvPr id="11" name="矩形 10"/>
          <p:cNvSpPr/>
          <p:nvPr/>
        </p:nvSpPr>
        <p:spPr>
          <a:xfrm>
            <a:off x="357367" y="344565"/>
            <a:ext cx="1111202" cy="646331"/>
          </a:xfrm>
          <a:prstGeom prst="rect">
            <a:avLst/>
          </a:prstGeom>
        </p:spPr>
        <p:txBody>
          <a:bodyPr wrap="none">
            <a:spAutoFit/>
          </a:bodyPr>
          <a:lstStyle/>
          <a:p>
            <a:r>
              <a:rPr kumimoji="1" lang="zh-CN" altLang="en-US" sz="3600" b="1" dirty="0">
                <a:solidFill>
                  <a:schemeClr val="bg1"/>
                </a:solidFill>
                <a:latin typeface="方正大黑_GBK" panose="03000509000000000000" pitchFamily="65" charset="-122"/>
                <a:ea typeface="方正大黑_GBK" panose="03000509000000000000" pitchFamily="65" charset="-122"/>
              </a:rPr>
              <a:t>动画</a:t>
            </a:r>
          </a:p>
        </p:txBody>
      </p:sp>
      <p:sp>
        <p:nvSpPr>
          <p:cNvPr id="8" name="TextBox 7"/>
          <p:cNvSpPr txBox="1"/>
          <p:nvPr/>
        </p:nvSpPr>
        <p:spPr>
          <a:xfrm>
            <a:off x="1981198" y="615969"/>
            <a:ext cx="4931665" cy="369332"/>
          </a:xfrm>
          <a:prstGeom prst="rect">
            <a:avLst/>
          </a:prstGeom>
          <a:noFill/>
        </p:spPr>
        <p:txBody>
          <a:bodyPr wrap="square" rtlCol="0">
            <a:spAutoFit/>
          </a:bodyPr>
          <a:lstStyle/>
          <a:p>
            <a:r>
              <a:rPr lang="en-US" altLang="zh-CN" dirty="0" smtClean="0">
                <a:solidFill>
                  <a:srgbClr val="00B050"/>
                </a:solidFill>
                <a:latin typeface="微软雅黑" pitchFamily="34" charset="-122"/>
                <a:ea typeface="微软雅黑" pitchFamily="34" charset="-122"/>
              </a:rPr>
              <a:t>React</a:t>
            </a:r>
            <a:r>
              <a:rPr lang="zh-CN" altLang="en-US" dirty="0" smtClean="0">
                <a:solidFill>
                  <a:srgbClr val="00B050"/>
                </a:solidFill>
                <a:latin typeface="微软雅黑" pitchFamily="34" charset="-122"/>
                <a:ea typeface="微软雅黑" pitchFamily="34" charset="-122"/>
              </a:rPr>
              <a:t>动画</a:t>
            </a:r>
            <a:r>
              <a:rPr lang="en-US" altLang="zh-CN" dirty="0" smtClean="0">
                <a:solidFill>
                  <a:srgbClr val="00B050"/>
                </a:solidFill>
                <a:latin typeface="微软雅黑" pitchFamily="34" charset="-122"/>
                <a:ea typeface="微软雅黑" pitchFamily="34" charset="-122"/>
              </a:rPr>
              <a:t>Velocity React</a:t>
            </a:r>
            <a:endParaRPr lang="zh-CN" altLang="en-US" dirty="0">
              <a:solidFill>
                <a:srgbClr val="00B050"/>
              </a:solidFill>
              <a:latin typeface="微软雅黑" pitchFamily="34" charset="-122"/>
              <a:ea typeface="微软雅黑" pitchFamily="34" charset="-122"/>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647" y="1407141"/>
            <a:ext cx="11777473" cy="2058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4622" y="1407141"/>
            <a:ext cx="8686800" cy="438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10975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fade">
                                      <p:cBhvr>
                                        <p:cTn id="7" dur="5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矩形 12"/>
          <p:cNvSpPr/>
          <p:nvPr/>
        </p:nvSpPr>
        <p:spPr>
          <a:xfrm>
            <a:off x="446092" y="419968"/>
            <a:ext cx="1162498" cy="646331"/>
          </a:xfrm>
          <a:prstGeom prst="rect">
            <a:avLst/>
          </a:prstGeom>
        </p:spPr>
        <p:txBody>
          <a:bodyPr wrap="none">
            <a:spAutoFit/>
          </a:bodyPr>
          <a:lstStyle/>
          <a:p>
            <a:r>
              <a:rPr kumimoji="1" lang="en-US" altLang="zh-CN" sz="3600" b="1" dirty="0" err="1" smtClean="0">
                <a:solidFill>
                  <a:schemeClr val="bg1"/>
                </a:solidFill>
                <a:latin typeface="方正大黑_GBK" panose="03000509000000000000" pitchFamily="65" charset="-122"/>
                <a:ea typeface="方正大黑_GBK" panose="03000509000000000000" pitchFamily="65" charset="-122"/>
              </a:rPr>
              <a:t>VUE</a:t>
            </a:r>
            <a:endParaRPr kumimoji="1" lang="zh-CN" altLang="en-US" sz="3600" b="1" dirty="0">
              <a:solidFill>
                <a:schemeClr val="bg1"/>
              </a:solidFill>
              <a:latin typeface="方正大黑_GBK" panose="03000509000000000000" pitchFamily="65" charset="-122"/>
              <a:ea typeface="方正大黑_GBK" panose="03000509000000000000" pitchFamily="65" charset="-122"/>
            </a:endParaRPr>
          </a:p>
        </p:txBody>
      </p:sp>
      <p:sp>
        <p:nvSpPr>
          <p:cNvPr id="6" name="矩形 5"/>
          <p:cNvSpPr/>
          <p:nvPr/>
        </p:nvSpPr>
        <p:spPr>
          <a:xfrm>
            <a:off x="410598" y="0"/>
            <a:ext cx="1570601" cy="1041622"/>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solidFill>
                <a:srgbClr val="FF0000"/>
              </a:solidFill>
            </a:endParaRPr>
          </a:p>
        </p:txBody>
      </p:sp>
      <p:sp>
        <p:nvSpPr>
          <p:cNvPr id="11" name="矩形 10"/>
          <p:cNvSpPr/>
          <p:nvPr/>
        </p:nvSpPr>
        <p:spPr>
          <a:xfrm>
            <a:off x="357367" y="344565"/>
            <a:ext cx="1111202" cy="646331"/>
          </a:xfrm>
          <a:prstGeom prst="rect">
            <a:avLst/>
          </a:prstGeom>
        </p:spPr>
        <p:txBody>
          <a:bodyPr wrap="none">
            <a:spAutoFit/>
          </a:bodyPr>
          <a:lstStyle/>
          <a:p>
            <a:r>
              <a:rPr kumimoji="1" lang="zh-CN" altLang="en-US" sz="3600" b="1" dirty="0">
                <a:solidFill>
                  <a:schemeClr val="bg1"/>
                </a:solidFill>
                <a:latin typeface="方正大黑_GBK" panose="03000509000000000000" pitchFamily="65" charset="-122"/>
                <a:ea typeface="方正大黑_GBK" panose="03000509000000000000" pitchFamily="65" charset="-122"/>
              </a:rPr>
              <a:t>动画</a:t>
            </a:r>
          </a:p>
        </p:txBody>
      </p:sp>
      <p:sp>
        <p:nvSpPr>
          <p:cNvPr id="8" name="TextBox 7"/>
          <p:cNvSpPr txBox="1"/>
          <p:nvPr/>
        </p:nvSpPr>
        <p:spPr>
          <a:xfrm>
            <a:off x="1981198" y="615969"/>
            <a:ext cx="4931665" cy="369332"/>
          </a:xfrm>
          <a:prstGeom prst="rect">
            <a:avLst/>
          </a:prstGeom>
          <a:noFill/>
        </p:spPr>
        <p:txBody>
          <a:bodyPr wrap="square" rtlCol="0">
            <a:spAutoFit/>
          </a:bodyPr>
          <a:lstStyle/>
          <a:p>
            <a:r>
              <a:rPr lang="en-US" altLang="zh-CN" dirty="0" smtClean="0">
                <a:solidFill>
                  <a:srgbClr val="00B050"/>
                </a:solidFill>
                <a:latin typeface="微软雅黑" pitchFamily="34" charset="-122"/>
                <a:ea typeface="微软雅黑" pitchFamily="34" charset="-122"/>
              </a:rPr>
              <a:t>React</a:t>
            </a:r>
            <a:r>
              <a:rPr lang="zh-CN" altLang="en-US" dirty="0" smtClean="0">
                <a:solidFill>
                  <a:srgbClr val="00B050"/>
                </a:solidFill>
                <a:latin typeface="微软雅黑" pitchFamily="34" charset="-122"/>
                <a:ea typeface="微软雅黑" pitchFamily="34" charset="-122"/>
              </a:rPr>
              <a:t>动画</a:t>
            </a:r>
            <a:r>
              <a:rPr lang="en-US" altLang="zh-CN" dirty="0" smtClean="0">
                <a:solidFill>
                  <a:srgbClr val="00B050"/>
                </a:solidFill>
                <a:latin typeface="微软雅黑" pitchFamily="34" charset="-122"/>
                <a:ea typeface="微软雅黑" pitchFamily="34" charset="-122"/>
              </a:rPr>
              <a:t>Velocity React</a:t>
            </a:r>
            <a:endParaRPr lang="zh-CN" altLang="en-US" dirty="0">
              <a:solidFill>
                <a:srgbClr val="00B050"/>
              </a:solidFill>
              <a:latin typeface="微软雅黑" pitchFamily="34" charset="-122"/>
              <a:ea typeface="微软雅黑" pitchFamily="34" charset="-122"/>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4674" y="419967"/>
            <a:ext cx="8022494" cy="5886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31095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fade">
                                      <p:cBhvr>
                                        <p:cTn id="7"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矩形 12"/>
          <p:cNvSpPr/>
          <p:nvPr/>
        </p:nvSpPr>
        <p:spPr>
          <a:xfrm>
            <a:off x="446092" y="419968"/>
            <a:ext cx="1162498" cy="646331"/>
          </a:xfrm>
          <a:prstGeom prst="rect">
            <a:avLst/>
          </a:prstGeom>
        </p:spPr>
        <p:txBody>
          <a:bodyPr wrap="none">
            <a:spAutoFit/>
          </a:bodyPr>
          <a:lstStyle/>
          <a:p>
            <a:r>
              <a:rPr kumimoji="1" lang="en-US" altLang="zh-CN" sz="3600" b="1" dirty="0" err="1" smtClean="0">
                <a:solidFill>
                  <a:schemeClr val="bg1"/>
                </a:solidFill>
                <a:latin typeface="方正大黑_GBK" panose="03000509000000000000" pitchFamily="65" charset="-122"/>
                <a:ea typeface="方正大黑_GBK" panose="03000509000000000000" pitchFamily="65" charset="-122"/>
              </a:rPr>
              <a:t>VUE</a:t>
            </a:r>
            <a:endParaRPr kumimoji="1" lang="zh-CN" altLang="en-US" sz="3600" b="1" dirty="0">
              <a:solidFill>
                <a:schemeClr val="bg1"/>
              </a:solidFill>
              <a:latin typeface="方正大黑_GBK" panose="03000509000000000000" pitchFamily="65" charset="-122"/>
              <a:ea typeface="方正大黑_GBK" panose="03000509000000000000" pitchFamily="65" charset="-122"/>
            </a:endParaRPr>
          </a:p>
        </p:txBody>
      </p:sp>
      <p:sp>
        <p:nvSpPr>
          <p:cNvPr id="6" name="矩形 5"/>
          <p:cNvSpPr/>
          <p:nvPr/>
        </p:nvSpPr>
        <p:spPr>
          <a:xfrm>
            <a:off x="410598" y="0"/>
            <a:ext cx="1570601" cy="1041622"/>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solidFill>
                <a:srgbClr val="FF0000"/>
              </a:solidFill>
            </a:endParaRPr>
          </a:p>
        </p:txBody>
      </p:sp>
      <p:sp>
        <p:nvSpPr>
          <p:cNvPr id="11" name="矩形 10"/>
          <p:cNvSpPr/>
          <p:nvPr/>
        </p:nvSpPr>
        <p:spPr>
          <a:xfrm>
            <a:off x="357367" y="344565"/>
            <a:ext cx="1111202" cy="646331"/>
          </a:xfrm>
          <a:prstGeom prst="rect">
            <a:avLst/>
          </a:prstGeom>
        </p:spPr>
        <p:txBody>
          <a:bodyPr wrap="none">
            <a:spAutoFit/>
          </a:bodyPr>
          <a:lstStyle/>
          <a:p>
            <a:r>
              <a:rPr kumimoji="1" lang="zh-CN" altLang="en-US" sz="3600" b="1" dirty="0">
                <a:solidFill>
                  <a:schemeClr val="bg1"/>
                </a:solidFill>
                <a:latin typeface="方正大黑_GBK" panose="03000509000000000000" pitchFamily="65" charset="-122"/>
                <a:ea typeface="方正大黑_GBK" panose="03000509000000000000" pitchFamily="65" charset="-122"/>
              </a:rPr>
              <a:t>动画</a:t>
            </a:r>
          </a:p>
        </p:txBody>
      </p:sp>
      <p:sp>
        <p:nvSpPr>
          <p:cNvPr id="8" name="TextBox 7"/>
          <p:cNvSpPr txBox="1"/>
          <p:nvPr/>
        </p:nvSpPr>
        <p:spPr>
          <a:xfrm>
            <a:off x="1981198" y="615969"/>
            <a:ext cx="4931665" cy="369332"/>
          </a:xfrm>
          <a:prstGeom prst="rect">
            <a:avLst/>
          </a:prstGeom>
          <a:noFill/>
        </p:spPr>
        <p:txBody>
          <a:bodyPr wrap="square" rtlCol="0">
            <a:spAutoFit/>
          </a:bodyPr>
          <a:lstStyle/>
          <a:p>
            <a:r>
              <a:rPr lang="en-US" altLang="zh-CN" dirty="0" smtClean="0">
                <a:solidFill>
                  <a:srgbClr val="00B050"/>
                </a:solidFill>
                <a:latin typeface="微软雅黑" pitchFamily="34" charset="-122"/>
                <a:ea typeface="微软雅黑" pitchFamily="34" charset="-122"/>
              </a:rPr>
              <a:t>React</a:t>
            </a:r>
            <a:r>
              <a:rPr lang="zh-CN" altLang="en-US" dirty="0" smtClean="0">
                <a:solidFill>
                  <a:srgbClr val="00B050"/>
                </a:solidFill>
                <a:latin typeface="微软雅黑" pitchFamily="34" charset="-122"/>
                <a:ea typeface="微软雅黑" pitchFamily="34" charset="-122"/>
              </a:rPr>
              <a:t>动画比较</a:t>
            </a:r>
            <a:endParaRPr lang="zh-CN" altLang="en-US" dirty="0">
              <a:solidFill>
                <a:srgbClr val="00B050"/>
              </a:solidFill>
              <a:latin typeface="微软雅黑" pitchFamily="34" charset="-122"/>
              <a:ea typeface="微软雅黑"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7536" y="889437"/>
            <a:ext cx="6488902" cy="5316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70560" y="1682496"/>
            <a:ext cx="1597152" cy="369332"/>
          </a:xfrm>
          <a:prstGeom prst="rect">
            <a:avLst/>
          </a:prstGeom>
          <a:noFill/>
        </p:spPr>
        <p:txBody>
          <a:bodyPr wrap="square" rtlCol="0">
            <a:spAutoFit/>
          </a:bodyPr>
          <a:lstStyle/>
          <a:p>
            <a:r>
              <a:rPr lang="en-US" altLang="zh-CN" dirty="0" smtClean="0"/>
              <a:t>160:55</a:t>
            </a:r>
            <a:endParaRPr lang="zh-CN" altLang="en-US" dirty="0"/>
          </a:p>
        </p:txBody>
      </p:sp>
    </p:spTree>
    <p:extLst>
      <p:ext uri="{BB962C8B-B14F-4D97-AF65-F5344CB8AC3E}">
        <p14:creationId xmlns:p14="http://schemas.microsoft.com/office/powerpoint/2010/main" val="3422936513"/>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矩形 12"/>
          <p:cNvSpPr/>
          <p:nvPr/>
        </p:nvSpPr>
        <p:spPr>
          <a:xfrm>
            <a:off x="446092" y="419968"/>
            <a:ext cx="1681871" cy="646331"/>
          </a:xfrm>
          <a:prstGeom prst="rect">
            <a:avLst/>
          </a:prstGeom>
        </p:spPr>
        <p:txBody>
          <a:bodyPr wrap="none">
            <a:spAutoFit/>
          </a:bodyPr>
          <a:lstStyle/>
          <a:p>
            <a:r>
              <a:rPr kumimoji="1" lang="en-US" altLang="zh-CN" sz="3600" b="1" dirty="0" smtClean="0">
                <a:solidFill>
                  <a:schemeClr val="bg1"/>
                </a:solidFill>
                <a:latin typeface="方正大黑_GBK" panose="03000509000000000000" pitchFamily="65" charset="-122"/>
                <a:ea typeface="方正大黑_GBK" panose="03000509000000000000" pitchFamily="65" charset="-122"/>
              </a:rPr>
              <a:t>thanks</a:t>
            </a:r>
            <a:endParaRPr kumimoji="1" lang="zh-CN" altLang="en-US" sz="3600" b="1" dirty="0">
              <a:solidFill>
                <a:schemeClr val="bg1"/>
              </a:solidFill>
              <a:latin typeface="方正大黑_GBK" panose="03000509000000000000" pitchFamily="65" charset="-122"/>
              <a:ea typeface="方正大黑_GBK" panose="03000509000000000000" pitchFamily="65" charset="-122"/>
            </a:endParaRPr>
          </a:p>
        </p:txBody>
      </p:sp>
      <p:sp>
        <p:nvSpPr>
          <p:cNvPr id="4" name="矩形 3"/>
          <p:cNvSpPr/>
          <p:nvPr/>
        </p:nvSpPr>
        <p:spPr>
          <a:xfrm>
            <a:off x="2470484" y="2630905"/>
            <a:ext cx="7711501" cy="1569660"/>
          </a:xfrm>
          <a:prstGeom prst="rect">
            <a:avLst/>
          </a:prstGeom>
          <a:noFill/>
        </p:spPr>
        <p:txBody>
          <a:bodyPr wrap="square" lIns="91440" tIns="45720" rIns="91440" bIns="45720">
            <a:spAutoFit/>
          </a:bodyPr>
          <a:lstStyle/>
          <a:p>
            <a:pPr algn="ctr"/>
            <a:r>
              <a:rPr lang="en-US" altLang="zh-CN" sz="96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Thank you</a:t>
            </a:r>
            <a:endParaRPr lang="zh-CN" altLang="en-US" sz="96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extLst>
      <p:ext uri="{BB962C8B-B14F-4D97-AF65-F5344CB8AC3E}">
        <p14:creationId xmlns:p14="http://schemas.microsoft.com/office/powerpoint/2010/main" val="41607545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p14="http://schemas.microsoft.com/office/powerpoint/2010/main" val="4210660396"/>
              </p:ext>
            </p:extLst>
          </p:nvPr>
        </p:nvGraphicFramePr>
        <p:xfrm>
          <a:off x="1763776" y="1041622"/>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矩形 8"/>
          <p:cNvSpPr/>
          <p:nvPr/>
        </p:nvSpPr>
        <p:spPr>
          <a:xfrm>
            <a:off x="410598" y="0"/>
            <a:ext cx="1623831" cy="1041622"/>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solidFill>
                <a:srgbClr val="FF0000"/>
              </a:solidFill>
            </a:endParaRPr>
          </a:p>
        </p:txBody>
      </p:sp>
      <p:sp>
        <p:nvSpPr>
          <p:cNvPr id="7" name="TextBox 6"/>
          <p:cNvSpPr txBox="1"/>
          <p:nvPr/>
        </p:nvSpPr>
        <p:spPr>
          <a:xfrm>
            <a:off x="2212847" y="520811"/>
            <a:ext cx="3817258" cy="369332"/>
          </a:xfrm>
          <a:prstGeom prst="rect">
            <a:avLst/>
          </a:prstGeom>
          <a:noFill/>
        </p:spPr>
        <p:txBody>
          <a:bodyPr wrap="square" rtlCol="0">
            <a:spAutoFit/>
          </a:bodyPr>
          <a:lstStyle/>
          <a:p>
            <a:r>
              <a:rPr lang="en-US" altLang="zh-CN" dirty="0" err="1" smtClean="0">
                <a:solidFill>
                  <a:srgbClr val="00B050"/>
                </a:solidFill>
                <a:latin typeface="微软雅黑" pitchFamily="34" charset="-122"/>
                <a:ea typeface="微软雅黑" pitchFamily="34" charset="-122"/>
              </a:rPr>
              <a:t>css3</a:t>
            </a:r>
            <a:r>
              <a:rPr lang="zh-CN" altLang="en-US" dirty="0" smtClean="0">
                <a:solidFill>
                  <a:srgbClr val="00B050"/>
                </a:solidFill>
                <a:latin typeface="微软雅黑" pitchFamily="34" charset="-122"/>
                <a:ea typeface="微软雅黑" pitchFamily="34" charset="-122"/>
              </a:rPr>
              <a:t>动画分为两种形式</a:t>
            </a:r>
            <a:endParaRPr lang="zh-CN" altLang="en-US" dirty="0">
              <a:solidFill>
                <a:srgbClr val="00B050"/>
              </a:solidFill>
              <a:latin typeface="微软雅黑" pitchFamily="34" charset="-122"/>
              <a:ea typeface="微软雅黑" pitchFamily="34" charset="-122"/>
            </a:endParaRPr>
          </a:p>
        </p:txBody>
      </p:sp>
      <p:sp>
        <p:nvSpPr>
          <p:cNvPr id="12" name="TextBox 11"/>
          <p:cNvSpPr txBox="1"/>
          <p:nvPr/>
        </p:nvSpPr>
        <p:spPr>
          <a:xfrm>
            <a:off x="4609728" y="1163542"/>
            <a:ext cx="5418185" cy="2169825"/>
          </a:xfrm>
          <a:prstGeom prst="rect">
            <a:avLst/>
          </a:prstGeom>
          <a:noFill/>
        </p:spPr>
        <p:txBody>
          <a:bodyPr wrap="square" rtlCol="0">
            <a:spAutoFit/>
          </a:bodyPr>
          <a:lstStyle>
            <a:defPPr>
              <a:defRPr lang="zh-CN"/>
            </a:defPPr>
            <a:lvl1pPr>
              <a:lnSpc>
                <a:spcPct val="150000"/>
              </a:lnSpc>
              <a:defRPr>
                <a:solidFill>
                  <a:schemeClr val="bg2">
                    <a:lumMod val="50000"/>
                  </a:schemeClr>
                </a:solidFill>
                <a:latin typeface="微软雅黑" pitchFamily="34" charset="-122"/>
                <a:ea typeface="微软雅黑" pitchFamily="34" charset="-122"/>
              </a:defRPr>
            </a:lvl1pPr>
          </a:lstStyle>
          <a:p>
            <a:r>
              <a:rPr lang="zh-CN" altLang="en-US" dirty="0" smtClean="0"/>
              <a:t>从初始状态过渡到结束状态这个过程中所产生的动画。所谓的状态就是指大小、位置、颜色、变形（</a:t>
            </a:r>
            <a:r>
              <a:rPr lang="en-US" altLang="zh-CN" dirty="0" smtClean="0"/>
              <a:t>transform</a:t>
            </a:r>
            <a:r>
              <a:rPr lang="zh-CN" altLang="en-US" dirty="0" smtClean="0"/>
              <a:t>）等等这些属性。</a:t>
            </a:r>
            <a:r>
              <a:rPr lang="en-US" altLang="zh-CN" dirty="0" err="1" smtClean="0"/>
              <a:t>css</a:t>
            </a:r>
            <a:r>
              <a:rPr lang="zh-CN" altLang="en-US" dirty="0" smtClean="0"/>
              <a:t>过渡只能定义首和尾两个状态</a:t>
            </a:r>
            <a:r>
              <a:rPr lang="en-US" altLang="zh-CN" dirty="0" smtClean="0"/>
              <a:t>.</a:t>
            </a:r>
          </a:p>
          <a:p>
            <a:r>
              <a:rPr lang="en-US" altLang="zh-CN" sz="1600" u="sng" dirty="0" smtClean="0">
                <a:solidFill>
                  <a:schemeClr val="accent6"/>
                </a:solidFill>
              </a:rPr>
              <a:t>transition</a:t>
            </a:r>
            <a:r>
              <a:rPr lang="zh-CN" altLang="en-US" sz="1600" u="sng" dirty="0" smtClean="0">
                <a:solidFill>
                  <a:schemeClr val="accent6"/>
                </a:solidFill>
              </a:rPr>
              <a:t>属性</a:t>
            </a:r>
            <a:endParaRPr lang="zh-CN" altLang="en-US" sz="1600" u="sng" dirty="0">
              <a:solidFill>
                <a:schemeClr val="accent6"/>
              </a:solidFill>
            </a:endParaRPr>
          </a:p>
        </p:txBody>
      </p:sp>
      <p:sp>
        <p:nvSpPr>
          <p:cNvPr id="11" name="TextBox 10"/>
          <p:cNvSpPr txBox="1"/>
          <p:nvPr/>
        </p:nvSpPr>
        <p:spPr>
          <a:xfrm>
            <a:off x="4609730" y="3897380"/>
            <a:ext cx="5418185" cy="2400657"/>
          </a:xfrm>
          <a:prstGeom prst="rect">
            <a:avLst/>
          </a:prstGeom>
          <a:noFill/>
        </p:spPr>
        <p:txBody>
          <a:bodyPr wrap="square" rtlCol="0">
            <a:spAutoFit/>
          </a:bodyPr>
          <a:lstStyle>
            <a:defPPr>
              <a:defRPr lang="zh-CN"/>
            </a:defPPr>
            <a:lvl1pPr>
              <a:lnSpc>
                <a:spcPct val="150000"/>
              </a:lnSpc>
              <a:defRPr>
                <a:solidFill>
                  <a:schemeClr val="bg2">
                    <a:lumMod val="50000"/>
                  </a:schemeClr>
                </a:solidFill>
                <a:latin typeface="微软雅黑" pitchFamily="34" charset="-122"/>
                <a:ea typeface="微软雅黑" pitchFamily="34" charset="-122"/>
              </a:defRPr>
            </a:lvl1pPr>
          </a:lstStyle>
          <a:p>
            <a:r>
              <a:rPr lang="zh-CN" altLang="en-US" dirty="0"/>
              <a:t>关键帧动画则可以定义任意多的关键帧，因而能实现更复杂的动画</a:t>
            </a:r>
            <a:r>
              <a:rPr lang="zh-CN" altLang="en-US" dirty="0" smtClean="0"/>
              <a:t>效果</a:t>
            </a:r>
            <a:endParaRPr lang="en-US" altLang="zh-CN" dirty="0" smtClean="0"/>
          </a:p>
          <a:p>
            <a:r>
              <a:rPr lang="en-US" altLang="zh-CN" sz="1600" dirty="0">
                <a:solidFill>
                  <a:schemeClr val="accent6"/>
                </a:solidFill>
              </a:rPr>
              <a:t>@</a:t>
            </a:r>
            <a:r>
              <a:rPr lang="en-US" altLang="zh-CN" sz="1600" dirty="0" err="1">
                <a:solidFill>
                  <a:schemeClr val="accent6"/>
                </a:solidFill>
              </a:rPr>
              <a:t>keyframes</a:t>
            </a:r>
            <a:r>
              <a:rPr lang="en-US" altLang="zh-CN" sz="1600" dirty="0">
                <a:solidFill>
                  <a:schemeClr val="accent6"/>
                </a:solidFill>
              </a:rPr>
              <a:t> </a:t>
            </a:r>
            <a:r>
              <a:rPr lang="zh-CN" altLang="en-US" sz="1600" dirty="0">
                <a:solidFill>
                  <a:schemeClr val="accent6"/>
                </a:solidFill>
              </a:rPr>
              <a:t>动画名称</a:t>
            </a:r>
            <a:r>
              <a:rPr lang="en-US" altLang="zh-CN" sz="1600" dirty="0">
                <a:solidFill>
                  <a:schemeClr val="accent6"/>
                </a:solidFill>
              </a:rPr>
              <a:t>{</a:t>
            </a:r>
          </a:p>
          <a:p>
            <a:r>
              <a:rPr lang="en-US" altLang="zh-CN" sz="1600" dirty="0">
                <a:solidFill>
                  <a:schemeClr val="accent6"/>
                </a:solidFill>
              </a:rPr>
              <a:t>      </a:t>
            </a:r>
            <a:r>
              <a:rPr lang="zh-CN" altLang="en-US" sz="1600" dirty="0">
                <a:solidFill>
                  <a:schemeClr val="accent6"/>
                </a:solidFill>
              </a:rPr>
              <a:t>时间点 </a:t>
            </a:r>
            <a:r>
              <a:rPr lang="en-US" altLang="zh-CN" sz="1600" dirty="0">
                <a:solidFill>
                  <a:schemeClr val="accent6"/>
                </a:solidFill>
              </a:rPr>
              <a:t>{</a:t>
            </a:r>
            <a:r>
              <a:rPr lang="zh-CN" altLang="en-US" sz="1600" dirty="0">
                <a:solidFill>
                  <a:schemeClr val="accent6"/>
                </a:solidFill>
              </a:rPr>
              <a:t>元素状态</a:t>
            </a:r>
            <a:r>
              <a:rPr lang="en-US" altLang="zh-CN" sz="1600" dirty="0">
                <a:solidFill>
                  <a:schemeClr val="accent6"/>
                </a:solidFill>
              </a:rPr>
              <a:t>}</a:t>
            </a:r>
          </a:p>
          <a:p>
            <a:r>
              <a:rPr lang="en-US" altLang="zh-CN" sz="1600" dirty="0">
                <a:solidFill>
                  <a:schemeClr val="accent6"/>
                </a:solidFill>
              </a:rPr>
              <a:t>       …</a:t>
            </a:r>
          </a:p>
          <a:p>
            <a:r>
              <a:rPr lang="en-US" altLang="zh-CN" sz="1600" dirty="0" smtClean="0">
                <a:solidFill>
                  <a:schemeClr val="accent6"/>
                </a:solidFill>
              </a:rPr>
              <a:t>}</a:t>
            </a:r>
            <a:endParaRPr lang="en-US" altLang="zh-CN" sz="1600" dirty="0">
              <a:solidFill>
                <a:schemeClr val="accent6"/>
              </a:solidFill>
            </a:endParaRPr>
          </a:p>
        </p:txBody>
      </p:sp>
      <p:sp>
        <p:nvSpPr>
          <p:cNvPr id="13" name="矩形 12"/>
          <p:cNvSpPr/>
          <p:nvPr/>
        </p:nvSpPr>
        <p:spPr>
          <a:xfrm>
            <a:off x="357367" y="344565"/>
            <a:ext cx="1111202" cy="646331"/>
          </a:xfrm>
          <a:prstGeom prst="rect">
            <a:avLst/>
          </a:prstGeom>
        </p:spPr>
        <p:txBody>
          <a:bodyPr wrap="none">
            <a:spAutoFit/>
          </a:bodyPr>
          <a:lstStyle/>
          <a:p>
            <a:r>
              <a:rPr kumimoji="1" lang="zh-CN" altLang="en-US" sz="3600" b="1" dirty="0">
                <a:solidFill>
                  <a:schemeClr val="bg1"/>
                </a:solidFill>
                <a:latin typeface="方正大黑_GBK" panose="03000509000000000000" pitchFamily="65" charset="-122"/>
                <a:ea typeface="方正大黑_GBK" panose="03000509000000000000" pitchFamily="65" charset="-122"/>
              </a:rPr>
              <a:t>动画</a:t>
            </a:r>
          </a:p>
        </p:txBody>
      </p:sp>
    </p:spTree>
    <p:extLst>
      <p:ext uri="{BB962C8B-B14F-4D97-AF65-F5344CB8AC3E}">
        <p14:creationId xmlns:p14="http://schemas.microsoft.com/office/powerpoint/2010/main" val="4007675995"/>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矩形 12"/>
          <p:cNvSpPr/>
          <p:nvPr/>
        </p:nvSpPr>
        <p:spPr>
          <a:xfrm>
            <a:off x="446092" y="419968"/>
            <a:ext cx="1162498" cy="646331"/>
          </a:xfrm>
          <a:prstGeom prst="rect">
            <a:avLst/>
          </a:prstGeom>
        </p:spPr>
        <p:txBody>
          <a:bodyPr wrap="none">
            <a:spAutoFit/>
          </a:bodyPr>
          <a:lstStyle/>
          <a:p>
            <a:r>
              <a:rPr kumimoji="1" lang="en-US" altLang="zh-CN" sz="3600" b="1" dirty="0" err="1" smtClean="0">
                <a:solidFill>
                  <a:schemeClr val="bg1"/>
                </a:solidFill>
                <a:latin typeface="方正大黑_GBK" panose="03000509000000000000" pitchFamily="65" charset="-122"/>
                <a:ea typeface="方正大黑_GBK" panose="03000509000000000000" pitchFamily="65" charset="-122"/>
              </a:rPr>
              <a:t>VUE</a:t>
            </a:r>
            <a:endParaRPr kumimoji="1" lang="zh-CN" altLang="en-US" sz="3600" b="1" dirty="0">
              <a:solidFill>
                <a:schemeClr val="bg1"/>
              </a:solidFill>
              <a:latin typeface="方正大黑_GBK" panose="03000509000000000000" pitchFamily="65" charset="-122"/>
              <a:ea typeface="方正大黑_GBK" panose="03000509000000000000" pitchFamily="65" charset="-122"/>
            </a:endParaRPr>
          </a:p>
        </p:txBody>
      </p:sp>
      <p:sp>
        <p:nvSpPr>
          <p:cNvPr id="3" name="TextBox 2"/>
          <p:cNvSpPr txBox="1"/>
          <p:nvPr/>
        </p:nvSpPr>
        <p:spPr>
          <a:xfrm>
            <a:off x="1981199" y="615969"/>
            <a:ext cx="3817258" cy="369332"/>
          </a:xfrm>
          <a:prstGeom prst="rect">
            <a:avLst/>
          </a:prstGeom>
          <a:noFill/>
        </p:spPr>
        <p:txBody>
          <a:bodyPr wrap="square" rtlCol="0">
            <a:spAutoFit/>
          </a:bodyPr>
          <a:lstStyle/>
          <a:p>
            <a:r>
              <a:rPr lang="en-US" altLang="zh-CN" dirty="0" smtClean="0">
                <a:solidFill>
                  <a:srgbClr val="00B050"/>
                </a:solidFill>
                <a:latin typeface="微软雅黑" pitchFamily="34" charset="-122"/>
                <a:ea typeface="微软雅黑" pitchFamily="34" charset="-122"/>
              </a:rPr>
              <a:t>React</a:t>
            </a:r>
            <a:r>
              <a:rPr lang="zh-CN" altLang="en-US" dirty="0" smtClean="0">
                <a:solidFill>
                  <a:srgbClr val="00B050"/>
                </a:solidFill>
                <a:latin typeface="微软雅黑" pitchFamily="34" charset="-122"/>
                <a:ea typeface="微软雅黑" pitchFamily="34" charset="-122"/>
              </a:rPr>
              <a:t>实现动画的本质</a:t>
            </a:r>
            <a:endParaRPr lang="zh-CN" altLang="en-US" dirty="0">
              <a:solidFill>
                <a:srgbClr val="00B050"/>
              </a:solidFill>
              <a:latin typeface="微软雅黑" pitchFamily="34" charset="-122"/>
              <a:ea typeface="微软雅黑" pitchFamily="34" charset="-122"/>
            </a:endParaRPr>
          </a:p>
        </p:txBody>
      </p:sp>
      <p:sp>
        <p:nvSpPr>
          <p:cNvPr id="6" name="矩形 5"/>
          <p:cNvSpPr/>
          <p:nvPr/>
        </p:nvSpPr>
        <p:spPr>
          <a:xfrm>
            <a:off x="410598" y="0"/>
            <a:ext cx="1570601" cy="1041622"/>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solidFill>
                <a:srgbClr val="FF0000"/>
              </a:solidFill>
            </a:endParaRPr>
          </a:p>
        </p:txBody>
      </p:sp>
      <p:sp>
        <p:nvSpPr>
          <p:cNvPr id="8" name="TextBox 7"/>
          <p:cNvSpPr txBox="1"/>
          <p:nvPr/>
        </p:nvSpPr>
        <p:spPr>
          <a:xfrm>
            <a:off x="851805" y="1456945"/>
            <a:ext cx="10133187" cy="1200329"/>
          </a:xfrm>
          <a:prstGeom prst="rect">
            <a:avLst/>
          </a:prstGeom>
          <a:noFill/>
        </p:spPr>
        <p:txBody>
          <a:bodyPr wrap="square" rtlCol="0">
            <a:spAutoFit/>
          </a:bodyPr>
          <a:lstStyle>
            <a:defPPr>
              <a:defRPr lang="zh-CN"/>
            </a:defPPr>
            <a:lvl1pPr>
              <a:lnSpc>
                <a:spcPct val="150000"/>
              </a:lnSpc>
              <a:defRPr>
                <a:solidFill>
                  <a:schemeClr val="bg2">
                    <a:lumMod val="50000"/>
                  </a:schemeClr>
                </a:solidFill>
                <a:latin typeface="微软雅黑" pitchFamily="34" charset="-122"/>
                <a:ea typeface="微软雅黑" pitchFamily="34" charset="-122"/>
              </a:defRPr>
            </a:lvl1pPr>
          </a:lstStyle>
          <a:p>
            <a:pPr algn="just"/>
            <a:r>
              <a:rPr lang="zh-CN" altLang="en-US" sz="2400" dirty="0"/>
              <a:t>通过 </a:t>
            </a:r>
            <a:r>
              <a:rPr lang="en-US" altLang="zh-CN" sz="2400" dirty="0" err="1">
                <a:solidFill>
                  <a:schemeClr val="accent6"/>
                </a:solidFill>
              </a:rPr>
              <a:t>css3</a:t>
            </a:r>
            <a:r>
              <a:rPr lang="en-US" altLang="zh-CN" sz="2400" dirty="0">
                <a:solidFill>
                  <a:schemeClr val="accent6"/>
                </a:solidFill>
              </a:rPr>
              <a:t> </a:t>
            </a:r>
            <a:r>
              <a:rPr lang="zh-CN" altLang="en-US" sz="2400" dirty="0">
                <a:solidFill>
                  <a:schemeClr val="accent6"/>
                </a:solidFill>
              </a:rPr>
              <a:t>动画</a:t>
            </a:r>
            <a:r>
              <a:rPr lang="zh-CN" altLang="en-US" sz="2400" dirty="0" smtClean="0"/>
              <a:t>实现</a:t>
            </a:r>
            <a:endParaRPr lang="en-US" altLang="zh-CN" sz="2400" dirty="0" smtClean="0"/>
          </a:p>
          <a:p>
            <a:pPr algn="just"/>
            <a:r>
              <a:rPr lang="zh-CN" altLang="en-US" sz="2400" dirty="0" smtClean="0"/>
              <a:t>通过 </a:t>
            </a:r>
            <a:r>
              <a:rPr lang="en-US" altLang="zh-CN" sz="2400" dirty="0" err="1">
                <a:solidFill>
                  <a:schemeClr val="accent6"/>
                </a:solidFill>
              </a:rPr>
              <a:t>js</a:t>
            </a:r>
            <a:r>
              <a:rPr lang="en-US" altLang="zh-CN" sz="2400" dirty="0"/>
              <a:t> </a:t>
            </a:r>
            <a:r>
              <a:rPr lang="zh-CN" altLang="en-US" sz="2400" dirty="0"/>
              <a:t>修改元素属性</a:t>
            </a:r>
          </a:p>
        </p:txBody>
      </p:sp>
      <p:sp>
        <p:nvSpPr>
          <p:cNvPr id="9" name="矩形 8"/>
          <p:cNvSpPr/>
          <p:nvPr/>
        </p:nvSpPr>
        <p:spPr>
          <a:xfrm>
            <a:off x="357367" y="344565"/>
            <a:ext cx="1111202" cy="646331"/>
          </a:xfrm>
          <a:prstGeom prst="rect">
            <a:avLst/>
          </a:prstGeom>
        </p:spPr>
        <p:txBody>
          <a:bodyPr wrap="none">
            <a:spAutoFit/>
          </a:bodyPr>
          <a:lstStyle/>
          <a:p>
            <a:r>
              <a:rPr kumimoji="1" lang="zh-CN" altLang="en-US" sz="3600" b="1" dirty="0">
                <a:solidFill>
                  <a:schemeClr val="bg1"/>
                </a:solidFill>
                <a:latin typeface="方正大黑_GBK" panose="03000509000000000000" pitchFamily="65" charset="-122"/>
                <a:ea typeface="方正大黑_GBK" panose="03000509000000000000" pitchFamily="65" charset="-122"/>
              </a:rPr>
              <a:t>动画</a:t>
            </a:r>
          </a:p>
        </p:txBody>
      </p:sp>
      <p:sp>
        <p:nvSpPr>
          <p:cNvPr id="10" name="TextBox 9"/>
          <p:cNvSpPr txBox="1"/>
          <p:nvPr/>
        </p:nvSpPr>
        <p:spPr>
          <a:xfrm>
            <a:off x="2554783" y="3393630"/>
            <a:ext cx="6727229" cy="507831"/>
          </a:xfrm>
          <a:prstGeom prst="rect">
            <a:avLst/>
          </a:prstGeom>
          <a:noFill/>
        </p:spPr>
        <p:txBody>
          <a:bodyPr wrap="square" rtlCol="0">
            <a:spAutoFit/>
          </a:bodyPr>
          <a:lstStyle>
            <a:defPPr>
              <a:defRPr lang="zh-CN"/>
            </a:defPPr>
            <a:lvl1pPr>
              <a:lnSpc>
                <a:spcPct val="150000"/>
              </a:lnSpc>
              <a:defRPr>
                <a:solidFill>
                  <a:schemeClr val="bg2">
                    <a:lumMod val="50000"/>
                  </a:schemeClr>
                </a:solidFill>
                <a:latin typeface="微软雅黑" pitchFamily="34" charset="-122"/>
                <a:ea typeface="微软雅黑" pitchFamily="34" charset="-122"/>
              </a:defRPr>
            </a:lvl1pPr>
          </a:lstStyle>
          <a:p>
            <a:r>
              <a:rPr lang="zh-CN" altLang="en-US" dirty="0"/>
              <a:t>具体实现时，要更为符合 </a:t>
            </a:r>
            <a:r>
              <a:rPr lang="en-US" altLang="zh-CN" dirty="0"/>
              <a:t>React </a:t>
            </a:r>
            <a:r>
              <a:rPr lang="zh-CN" altLang="en-US" dirty="0"/>
              <a:t>的框架</a:t>
            </a:r>
            <a:r>
              <a:rPr lang="zh-CN" altLang="en-US" dirty="0" smtClean="0"/>
              <a:t>特性（组件化、进出场）</a:t>
            </a:r>
            <a:endParaRPr lang="zh-CN" altLang="en-US" dirty="0"/>
          </a:p>
        </p:txBody>
      </p:sp>
    </p:spTree>
    <p:extLst>
      <p:ext uri="{BB962C8B-B14F-4D97-AF65-F5344CB8AC3E}">
        <p14:creationId xmlns:p14="http://schemas.microsoft.com/office/powerpoint/2010/main" val="2001418173"/>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矩形 12"/>
          <p:cNvSpPr/>
          <p:nvPr/>
        </p:nvSpPr>
        <p:spPr>
          <a:xfrm>
            <a:off x="446092" y="419968"/>
            <a:ext cx="1162498" cy="646331"/>
          </a:xfrm>
          <a:prstGeom prst="rect">
            <a:avLst/>
          </a:prstGeom>
        </p:spPr>
        <p:txBody>
          <a:bodyPr wrap="none">
            <a:spAutoFit/>
          </a:bodyPr>
          <a:lstStyle/>
          <a:p>
            <a:r>
              <a:rPr kumimoji="1" lang="en-US" altLang="zh-CN" sz="3600" b="1" dirty="0" err="1" smtClean="0">
                <a:solidFill>
                  <a:schemeClr val="bg1"/>
                </a:solidFill>
                <a:latin typeface="方正大黑_GBK" panose="03000509000000000000" pitchFamily="65" charset="-122"/>
                <a:ea typeface="方正大黑_GBK" panose="03000509000000000000" pitchFamily="65" charset="-122"/>
              </a:rPr>
              <a:t>VUE</a:t>
            </a:r>
            <a:endParaRPr kumimoji="1" lang="zh-CN" altLang="en-US" sz="3600" b="1" dirty="0">
              <a:solidFill>
                <a:schemeClr val="bg1"/>
              </a:solidFill>
              <a:latin typeface="方正大黑_GBK" panose="03000509000000000000" pitchFamily="65" charset="-122"/>
              <a:ea typeface="方正大黑_GBK" panose="03000509000000000000" pitchFamily="65" charset="-122"/>
            </a:endParaRPr>
          </a:p>
        </p:txBody>
      </p:sp>
      <p:sp>
        <p:nvSpPr>
          <p:cNvPr id="3" name="TextBox 2"/>
          <p:cNvSpPr txBox="1"/>
          <p:nvPr/>
        </p:nvSpPr>
        <p:spPr>
          <a:xfrm>
            <a:off x="1981199" y="615969"/>
            <a:ext cx="3817258" cy="369332"/>
          </a:xfrm>
          <a:prstGeom prst="rect">
            <a:avLst/>
          </a:prstGeom>
          <a:noFill/>
        </p:spPr>
        <p:txBody>
          <a:bodyPr wrap="square" rtlCol="0">
            <a:spAutoFit/>
          </a:bodyPr>
          <a:lstStyle/>
          <a:p>
            <a:r>
              <a:rPr lang="zh-CN" altLang="en-US" dirty="0">
                <a:solidFill>
                  <a:srgbClr val="00B050"/>
                </a:solidFill>
                <a:latin typeface="微软雅黑" pitchFamily="34" charset="-122"/>
                <a:ea typeface="微软雅黑" pitchFamily="34" charset="-122"/>
              </a:rPr>
              <a:t>基于 </a:t>
            </a:r>
            <a:r>
              <a:rPr lang="en-US" altLang="zh-CN" dirty="0">
                <a:solidFill>
                  <a:srgbClr val="00B050"/>
                </a:solidFill>
                <a:latin typeface="微软雅黑" pitchFamily="34" charset="-122"/>
                <a:ea typeface="微软雅黑" pitchFamily="34" charset="-122"/>
              </a:rPr>
              <a:t>React </a:t>
            </a:r>
            <a:r>
              <a:rPr lang="zh-CN" altLang="en-US" dirty="0">
                <a:solidFill>
                  <a:srgbClr val="00B050"/>
                </a:solidFill>
                <a:latin typeface="微软雅黑" pitchFamily="34" charset="-122"/>
                <a:ea typeface="微软雅黑" pitchFamily="34" charset="-122"/>
              </a:rPr>
              <a:t>组件状态的 </a:t>
            </a:r>
            <a:r>
              <a:rPr lang="en-US" altLang="zh-CN" dirty="0" err="1">
                <a:solidFill>
                  <a:srgbClr val="00B050"/>
                </a:solidFill>
                <a:latin typeface="微软雅黑" pitchFamily="34" charset="-122"/>
                <a:ea typeface="微软雅黑" pitchFamily="34" charset="-122"/>
              </a:rPr>
              <a:t>CSS</a:t>
            </a:r>
            <a:r>
              <a:rPr lang="en-US" altLang="zh-CN" dirty="0">
                <a:solidFill>
                  <a:srgbClr val="00B050"/>
                </a:solidFill>
                <a:latin typeface="微软雅黑" pitchFamily="34" charset="-122"/>
                <a:ea typeface="微软雅黑" pitchFamily="34" charset="-122"/>
              </a:rPr>
              <a:t> </a:t>
            </a:r>
            <a:r>
              <a:rPr lang="zh-CN" altLang="en-US" dirty="0">
                <a:solidFill>
                  <a:srgbClr val="00B050"/>
                </a:solidFill>
                <a:latin typeface="微软雅黑" pitchFamily="34" charset="-122"/>
                <a:ea typeface="微软雅黑" pitchFamily="34" charset="-122"/>
              </a:rPr>
              <a:t>动画</a:t>
            </a:r>
          </a:p>
        </p:txBody>
      </p:sp>
      <p:sp>
        <p:nvSpPr>
          <p:cNvPr id="6" name="矩形 5"/>
          <p:cNvSpPr/>
          <p:nvPr/>
        </p:nvSpPr>
        <p:spPr>
          <a:xfrm>
            <a:off x="410598" y="0"/>
            <a:ext cx="1570601" cy="1041622"/>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solidFill>
                <a:srgbClr val="FF0000"/>
              </a:solidFill>
            </a:endParaRPr>
          </a:p>
        </p:txBody>
      </p:sp>
      <p:sp>
        <p:nvSpPr>
          <p:cNvPr id="9" name="TextBox 8"/>
          <p:cNvSpPr txBox="1"/>
          <p:nvPr/>
        </p:nvSpPr>
        <p:spPr>
          <a:xfrm>
            <a:off x="592397" y="1587173"/>
            <a:ext cx="9685459" cy="954107"/>
          </a:xfrm>
          <a:prstGeom prst="rect">
            <a:avLst/>
          </a:prstGeom>
          <a:noFill/>
        </p:spPr>
        <p:txBody>
          <a:bodyPr wrap="square" rtlCol="0">
            <a:spAutoFit/>
          </a:bodyPr>
          <a:lstStyle/>
          <a:p>
            <a:r>
              <a:rPr lang="zh-CN" altLang="en-US" sz="2800" dirty="0"/>
              <a:t>使用 </a:t>
            </a:r>
            <a:r>
              <a:rPr lang="en-US" altLang="zh-CN" sz="2800" dirty="0" err="1"/>
              <a:t>CSS</a:t>
            </a:r>
            <a:r>
              <a:rPr lang="en-US" altLang="zh-CN" sz="2800" dirty="0"/>
              <a:t> </a:t>
            </a:r>
            <a:r>
              <a:rPr lang="zh-CN" altLang="en-US" sz="2800" dirty="0"/>
              <a:t>类的属性并</a:t>
            </a:r>
            <a:r>
              <a:rPr lang="zh-CN" altLang="en-US" sz="2800" dirty="0" smtClean="0"/>
              <a:t>通过</a:t>
            </a:r>
            <a:r>
              <a:rPr lang="en-US" altLang="zh-CN" sz="2800" dirty="0" err="1" smtClean="0"/>
              <a:t>setState</a:t>
            </a:r>
            <a:r>
              <a:rPr lang="zh-CN" altLang="en-US" sz="2800" dirty="0" smtClean="0"/>
              <a:t>方法添加</a:t>
            </a:r>
            <a:r>
              <a:rPr lang="zh-CN" altLang="en-US" sz="2800" dirty="0"/>
              <a:t>或删除他们来展现动画</a:t>
            </a:r>
            <a:endParaRPr lang="zh-CN" altLang="en-US" sz="2000" dirty="0"/>
          </a:p>
        </p:txBody>
      </p:sp>
      <p:sp>
        <p:nvSpPr>
          <p:cNvPr id="8" name="TextBox 7"/>
          <p:cNvSpPr txBox="1"/>
          <p:nvPr/>
        </p:nvSpPr>
        <p:spPr>
          <a:xfrm>
            <a:off x="852686" y="2784030"/>
            <a:ext cx="9071602" cy="1754326"/>
          </a:xfrm>
          <a:prstGeom prst="rect">
            <a:avLst/>
          </a:prstGeom>
          <a:noFill/>
        </p:spPr>
        <p:txBody>
          <a:bodyPr wrap="square" rtlCol="0">
            <a:spAutoFit/>
          </a:bodyPr>
          <a:lstStyle>
            <a:defPPr>
              <a:defRPr lang="zh-CN"/>
            </a:defPPr>
            <a:lvl1pPr>
              <a:lnSpc>
                <a:spcPct val="150000"/>
              </a:lnSpc>
              <a:defRPr>
                <a:solidFill>
                  <a:schemeClr val="bg2">
                    <a:lumMod val="50000"/>
                  </a:schemeClr>
                </a:solidFill>
                <a:latin typeface="微软雅黑" pitchFamily="34" charset="-122"/>
                <a:ea typeface="微软雅黑" pitchFamily="34" charset="-122"/>
              </a:defRPr>
            </a:lvl1pPr>
          </a:lstStyle>
          <a:p>
            <a:r>
              <a:rPr lang="zh-CN" altLang="en-US" b="1" dirty="0"/>
              <a:t>缺点：</a:t>
            </a:r>
            <a:r>
              <a:rPr lang="zh-CN" altLang="en-US" dirty="0"/>
              <a:t>不是跨平台的（不支持 </a:t>
            </a:r>
            <a:r>
              <a:rPr lang="en-US" altLang="zh-CN" dirty="0"/>
              <a:t>React Native</a:t>
            </a:r>
            <a:r>
              <a:rPr lang="zh-CN" altLang="en-US" dirty="0"/>
              <a:t>），依赖于 </a:t>
            </a:r>
            <a:r>
              <a:rPr lang="en-US" altLang="zh-CN" dirty="0" err="1"/>
              <a:t>CSS</a:t>
            </a:r>
            <a:r>
              <a:rPr lang="en-US" altLang="zh-CN" dirty="0"/>
              <a:t> </a:t>
            </a:r>
            <a:r>
              <a:rPr lang="zh-CN" altLang="en-US" dirty="0"/>
              <a:t>和 </a:t>
            </a:r>
            <a:r>
              <a:rPr lang="en-US" altLang="zh-CN" dirty="0"/>
              <a:t>DOM</a:t>
            </a:r>
            <a:r>
              <a:rPr lang="zh-CN" altLang="en-US" dirty="0"/>
              <a:t>，如果需要实现复杂的效果，这种方式会变得难以控制。</a:t>
            </a:r>
          </a:p>
          <a:p>
            <a:r>
              <a:rPr lang="zh-CN" altLang="en-US" b="1" dirty="0"/>
              <a:t>优点</a:t>
            </a:r>
            <a:r>
              <a:rPr lang="zh-CN" altLang="en-US" dirty="0"/>
              <a:t>：高性能</a:t>
            </a:r>
            <a:r>
              <a:rPr lang="zh-CN" altLang="en-US" dirty="0" smtClean="0"/>
              <a:t>。。</a:t>
            </a:r>
            <a:r>
              <a:rPr lang="zh-CN" altLang="en-US" dirty="0"/>
              <a:t>基于状态更新这些值非常</a:t>
            </a:r>
            <a:r>
              <a:rPr lang="zh-CN" altLang="en-US" dirty="0" smtClean="0"/>
              <a:t>简单。</a:t>
            </a:r>
            <a:endParaRPr lang="zh-CN" altLang="en-US" dirty="0"/>
          </a:p>
          <a:p>
            <a:endParaRPr lang="zh-CN" altLang="en-US" dirty="0"/>
          </a:p>
        </p:txBody>
      </p:sp>
      <p:sp>
        <p:nvSpPr>
          <p:cNvPr id="10" name="TextBox 9"/>
          <p:cNvSpPr txBox="1"/>
          <p:nvPr/>
        </p:nvSpPr>
        <p:spPr>
          <a:xfrm>
            <a:off x="852686" y="4698174"/>
            <a:ext cx="6727229" cy="458908"/>
          </a:xfrm>
          <a:prstGeom prst="rect">
            <a:avLst/>
          </a:prstGeom>
          <a:noFill/>
        </p:spPr>
        <p:txBody>
          <a:bodyPr wrap="square" rtlCol="0">
            <a:spAutoFit/>
          </a:bodyPr>
          <a:lstStyle>
            <a:defPPr>
              <a:defRPr lang="zh-CN"/>
            </a:defPPr>
            <a:lvl1pPr>
              <a:lnSpc>
                <a:spcPct val="150000"/>
              </a:lnSpc>
              <a:defRPr>
                <a:solidFill>
                  <a:schemeClr val="bg2">
                    <a:lumMod val="50000"/>
                  </a:schemeClr>
                </a:solidFill>
                <a:latin typeface="微软雅黑" pitchFamily="34" charset="-122"/>
                <a:ea typeface="微软雅黑" pitchFamily="34" charset="-122"/>
              </a:defRPr>
            </a:lvl1pPr>
          </a:lstStyle>
          <a:p>
            <a:r>
              <a:rPr lang="en-US" altLang="zh-CN" u="sng" dirty="0" smtClean="0">
                <a:solidFill>
                  <a:schemeClr val="accent6"/>
                </a:solidFill>
              </a:rPr>
              <a:t>Demo</a:t>
            </a:r>
            <a:endParaRPr lang="zh-CN" altLang="en-US" u="sng" dirty="0">
              <a:solidFill>
                <a:schemeClr val="accent6"/>
              </a:solidFill>
            </a:endParaRPr>
          </a:p>
        </p:txBody>
      </p:sp>
      <p:sp>
        <p:nvSpPr>
          <p:cNvPr id="11" name="矩形 10"/>
          <p:cNvSpPr/>
          <p:nvPr/>
        </p:nvSpPr>
        <p:spPr>
          <a:xfrm>
            <a:off x="357367" y="344565"/>
            <a:ext cx="1111202" cy="646331"/>
          </a:xfrm>
          <a:prstGeom prst="rect">
            <a:avLst/>
          </a:prstGeom>
        </p:spPr>
        <p:txBody>
          <a:bodyPr wrap="none">
            <a:spAutoFit/>
          </a:bodyPr>
          <a:lstStyle/>
          <a:p>
            <a:r>
              <a:rPr kumimoji="1" lang="zh-CN" altLang="en-US" sz="3600" b="1" dirty="0">
                <a:solidFill>
                  <a:schemeClr val="bg1"/>
                </a:solidFill>
                <a:latin typeface="方正大黑_GBK" panose="03000509000000000000" pitchFamily="65" charset="-122"/>
                <a:ea typeface="方正大黑_GBK" panose="03000509000000000000" pitchFamily="65" charset="-122"/>
              </a:rPr>
              <a:t>动画</a:t>
            </a:r>
          </a:p>
        </p:txBody>
      </p:sp>
    </p:spTree>
    <p:extLst>
      <p:ext uri="{BB962C8B-B14F-4D97-AF65-F5344CB8AC3E}">
        <p14:creationId xmlns:p14="http://schemas.microsoft.com/office/powerpoint/2010/main" val="3941163603"/>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矩形 12"/>
          <p:cNvSpPr/>
          <p:nvPr/>
        </p:nvSpPr>
        <p:spPr>
          <a:xfrm>
            <a:off x="446092" y="419968"/>
            <a:ext cx="1162498" cy="646331"/>
          </a:xfrm>
          <a:prstGeom prst="rect">
            <a:avLst/>
          </a:prstGeom>
        </p:spPr>
        <p:txBody>
          <a:bodyPr wrap="none">
            <a:spAutoFit/>
          </a:bodyPr>
          <a:lstStyle/>
          <a:p>
            <a:r>
              <a:rPr kumimoji="1" lang="en-US" altLang="zh-CN" sz="3600" b="1" dirty="0" err="1" smtClean="0">
                <a:solidFill>
                  <a:schemeClr val="bg1"/>
                </a:solidFill>
                <a:latin typeface="方正大黑_GBK" panose="03000509000000000000" pitchFamily="65" charset="-122"/>
                <a:ea typeface="方正大黑_GBK" panose="03000509000000000000" pitchFamily="65" charset="-122"/>
              </a:rPr>
              <a:t>VUE</a:t>
            </a:r>
            <a:endParaRPr kumimoji="1" lang="zh-CN" altLang="en-US" sz="3600" b="1" dirty="0">
              <a:solidFill>
                <a:schemeClr val="bg1"/>
              </a:solidFill>
              <a:latin typeface="方正大黑_GBK" panose="03000509000000000000" pitchFamily="65" charset="-122"/>
              <a:ea typeface="方正大黑_GBK" panose="03000509000000000000" pitchFamily="65" charset="-122"/>
            </a:endParaRPr>
          </a:p>
        </p:txBody>
      </p:sp>
      <p:sp>
        <p:nvSpPr>
          <p:cNvPr id="3" name="TextBox 2"/>
          <p:cNvSpPr txBox="1"/>
          <p:nvPr/>
        </p:nvSpPr>
        <p:spPr>
          <a:xfrm>
            <a:off x="1981199" y="615969"/>
            <a:ext cx="3817258" cy="369332"/>
          </a:xfrm>
          <a:prstGeom prst="rect">
            <a:avLst/>
          </a:prstGeom>
          <a:noFill/>
        </p:spPr>
        <p:txBody>
          <a:bodyPr wrap="square" rtlCol="0">
            <a:spAutoFit/>
          </a:bodyPr>
          <a:lstStyle/>
          <a:p>
            <a:r>
              <a:rPr lang="zh-CN" altLang="en-US" dirty="0">
                <a:solidFill>
                  <a:srgbClr val="00B050"/>
                </a:solidFill>
                <a:latin typeface="微软雅黑" pitchFamily="34" charset="-122"/>
                <a:ea typeface="微软雅黑" pitchFamily="34" charset="-122"/>
              </a:rPr>
              <a:t>基于 </a:t>
            </a:r>
            <a:r>
              <a:rPr lang="en-US" altLang="zh-CN" dirty="0">
                <a:solidFill>
                  <a:srgbClr val="00B050"/>
                </a:solidFill>
                <a:latin typeface="微软雅黑" pitchFamily="34" charset="-122"/>
                <a:ea typeface="微软雅黑" pitchFamily="34" charset="-122"/>
              </a:rPr>
              <a:t>React </a:t>
            </a:r>
            <a:r>
              <a:rPr lang="zh-CN" altLang="en-US" dirty="0">
                <a:solidFill>
                  <a:srgbClr val="00B050"/>
                </a:solidFill>
                <a:latin typeface="微软雅黑" pitchFamily="34" charset="-122"/>
                <a:ea typeface="微软雅黑" pitchFamily="34" charset="-122"/>
              </a:rPr>
              <a:t>组件状态的 </a:t>
            </a:r>
            <a:r>
              <a:rPr lang="en-US" altLang="zh-CN" dirty="0" err="1">
                <a:solidFill>
                  <a:srgbClr val="00B050"/>
                </a:solidFill>
                <a:latin typeface="微软雅黑" pitchFamily="34" charset="-122"/>
                <a:ea typeface="微软雅黑" pitchFamily="34" charset="-122"/>
              </a:rPr>
              <a:t>JS</a:t>
            </a:r>
            <a:r>
              <a:rPr lang="en-US" altLang="zh-CN" dirty="0">
                <a:solidFill>
                  <a:srgbClr val="00B050"/>
                </a:solidFill>
                <a:latin typeface="微软雅黑" pitchFamily="34" charset="-122"/>
                <a:ea typeface="微软雅黑" pitchFamily="34" charset="-122"/>
              </a:rPr>
              <a:t> </a:t>
            </a:r>
            <a:r>
              <a:rPr lang="zh-CN" altLang="en-US" dirty="0">
                <a:solidFill>
                  <a:srgbClr val="00B050"/>
                </a:solidFill>
                <a:latin typeface="微软雅黑" pitchFamily="34" charset="-122"/>
                <a:ea typeface="微软雅黑" pitchFamily="34" charset="-122"/>
              </a:rPr>
              <a:t>样式动画</a:t>
            </a:r>
          </a:p>
        </p:txBody>
      </p:sp>
      <p:sp>
        <p:nvSpPr>
          <p:cNvPr id="6" name="矩形 5"/>
          <p:cNvSpPr/>
          <p:nvPr/>
        </p:nvSpPr>
        <p:spPr>
          <a:xfrm>
            <a:off x="410598" y="0"/>
            <a:ext cx="1570601" cy="1041622"/>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solidFill>
                <a:srgbClr val="FF0000"/>
              </a:solidFill>
            </a:endParaRPr>
          </a:p>
        </p:txBody>
      </p:sp>
      <p:sp>
        <p:nvSpPr>
          <p:cNvPr id="9" name="TextBox 8"/>
          <p:cNvSpPr txBox="1"/>
          <p:nvPr/>
        </p:nvSpPr>
        <p:spPr>
          <a:xfrm>
            <a:off x="592397" y="1587173"/>
            <a:ext cx="9685459" cy="1384995"/>
          </a:xfrm>
          <a:prstGeom prst="rect">
            <a:avLst/>
          </a:prstGeom>
          <a:noFill/>
        </p:spPr>
        <p:txBody>
          <a:bodyPr wrap="square" rtlCol="0">
            <a:spAutoFit/>
          </a:bodyPr>
          <a:lstStyle/>
          <a:p>
            <a:r>
              <a:rPr lang="zh-CN" altLang="en-US" sz="2800" dirty="0"/>
              <a:t>用 </a:t>
            </a:r>
            <a:r>
              <a:rPr lang="en-US" altLang="zh-CN" sz="2800" dirty="0" err="1"/>
              <a:t>JS</a:t>
            </a:r>
            <a:r>
              <a:rPr lang="en-US" altLang="zh-CN" sz="2800" dirty="0"/>
              <a:t> </a:t>
            </a:r>
            <a:r>
              <a:rPr lang="zh-CN" altLang="en-US" sz="2800" dirty="0"/>
              <a:t>样式来创建动画的方式和用 </a:t>
            </a:r>
            <a:r>
              <a:rPr lang="en-US" altLang="zh-CN" sz="2800" dirty="0" err="1"/>
              <a:t>CSS</a:t>
            </a:r>
            <a:r>
              <a:rPr lang="en-US" altLang="zh-CN" sz="2800" dirty="0"/>
              <a:t> </a:t>
            </a:r>
            <a:r>
              <a:rPr lang="zh-CN" altLang="en-US" sz="2800" dirty="0"/>
              <a:t>类有点相似。好处是你可以获得相同的性能，但你不用依赖 </a:t>
            </a:r>
            <a:r>
              <a:rPr lang="en-US" altLang="zh-CN" sz="2800" dirty="0" err="1"/>
              <a:t>CSS</a:t>
            </a:r>
            <a:r>
              <a:rPr lang="en-US" altLang="zh-CN" sz="2800" dirty="0"/>
              <a:t> </a:t>
            </a:r>
            <a:r>
              <a:rPr lang="zh-CN" altLang="en-US" sz="2800" dirty="0"/>
              <a:t>类，你可以在 </a:t>
            </a:r>
            <a:r>
              <a:rPr lang="en-US" altLang="zh-CN" sz="2800" dirty="0" err="1"/>
              <a:t>JS</a:t>
            </a:r>
            <a:r>
              <a:rPr lang="en-US" altLang="zh-CN" sz="2800" dirty="0"/>
              <a:t> </a:t>
            </a:r>
            <a:r>
              <a:rPr lang="zh-CN" altLang="en-US" sz="2800" dirty="0"/>
              <a:t>文件中写上所有的逻辑。</a:t>
            </a:r>
            <a:endParaRPr lang="zh-CN" altLang="en-US" sz="2000" dirty="0"/>
          </a:p>
        </p:txBody>
      </p:sp>
      <p:sp>
        <p:nvSpPr>
          <p:cNvPr id="8" name="TextBox 7"/>
          <p:cNvSpPr txBox="1"/>
          <p:nvPr/>
        </p:nvSpPr>
        <p:spPr>
          <a:xfrm>
            <a:off x="852686" y="3129660"/>
            <a:ext cx="9071602" cy="2120902"/>
          </a:xfrm>
          <a:prstGeom prst="rect">
            <a:avLst/>
          </a:prstGeom>
          <a:noFill/>
        </p:spPr>
        <p:txBody>
          <a:bodyPr wrap="square" rtlCol="0">
            <a:spAutoFit/>
          </a:bodyPr>
          <a:lstStyle>
            <a:defPPr>
              <a:defRPr lang="zh-CN"/>
            </a:defPPr>
            <a:lvl1pPr>
              <a:lnSpc>
                <a:spcPct val="150000"/>
              </a:lnSpc>
              <a:defRPr>
                <a:solidFill>
                  <a:schemeClr val="bg2">
                    <a:lumMod val="50000"/>
                  </a:schemeClr>
                </a:solidFill>
                <a:latin typeface="微软雅黑" pitchFamily="34" charset="-122"/>
                <a:ea typeface="微软雅黑" pitchFamily="34" charset="-122"/>
              </a:defRPr>
            </a:lvl1pPr>
          </a:lstStyle>
          <a:p>
            <a:r>
              <a:rPr lang="zh-CN" altLang="en-US" b="1" dirty="0"/>
              <a:t>优点</a:t>
            </a:r>
            <a:r>
              <a:rPr lang="zh-CN" altLang="en-US" dirty="0"/>
              <a:t>：像 </a:t>
            </a:r>
            <a:r>
              <a:rPr lang="en-US" altLang="zh-CN" dirty="0" err="1"/>
              <a:t>CSS</a:t>
            </a:r>
            <a:r>
              <a:rPr lang="en-US" altLang="zh-CN" dirty="0"/>
              <a:t> </a:t>
            </a:r>
            <a:r>
              <a:rPr lang="zh-CN" altLang="en-US" dirty="0"/>
              <a:t>动画，好处是性能杠杠的。同样也是种很好的方式，因为你不需要依赖于任何 </a:t>
            </a:r>
            <a:r>
              <a:rPr lang="en-US" altLang="zh-CN" dirty="0" err="1"/>
              <a:t>CSS</a:t>
            </a:r>
            <a:r>
              <a:rPr lang="en-US" altLang="zh-CN" dirty="0"/>
              <a:t> </a:t>
            </a:r>
            <a:r>
              <a:rPr lang="zh-CN" altLang="en-US" dirty="0"/>
              <a:t>文件。</a:t>
            </a:r>
          </a:p>
          <a:p>
            <a:r>
              <a:rPr lang="zh-CN" altLang="en-US" b="1" dirty="0"/>
              <a:t>缺点：</a:t>
            </a:r>
            <a:r>
              <a:rPr lang="zh-CN" altLang="en-US" dirty="0"/>
              <a:t>同样和 </a:t>
            </a:r>
            <a:r>
              <a:rPr lang="en-US" altLang="zh-CN" dirty="0" err="1"/>
              <a:t>CSS</a:t>
            </a:r>
            <a:r>
              <a:rPr lang="en-US" altLang="zh-CN" dirty="0"/>
              <a:t> </a:t>
            </a:r>
            <a:r>
              <a:rPr lang="zh-CN" altLang="en-US" dirty="0"/>
              <a:t>动画一样，不是跨平台的（不支持 </a:t>
            </a:r>
            <a:r>
              <a:rPr lang="en-US" altLang="zh-CN" dirty="0"/>
              <a:t>React Native</a:t>
            </a:r>
            <a:r>
              <a:rPr lang="zh-CN" altLang="en-US" dirty="0"/>
              <a:t>），依赖于 </a:t>
            </a:r>
            <a:r>
              <a:rPr lang="en-US" altLang="zh-CN" dirty="0" err="1"/>
              <a:t>CSS</a:t>
            </a:r>
            <a:r>
              <a:rPr lang="en-US" altLang="zh-CN" dirty="0"/>
              <a:t> </a:t>
            </a:r>
            <a:r>
              <a:rPr lang="zh-CN" altLang="en-US" dirty="0"/>
              <a:t>和 </a:t>
            </a:r>
            <a:r>
              <a:rPr lang="en-US" altLang="zh-CN" dirty="0"/>
              <a:t>DOM</a:t>
            </a:r>
            <a:r>
              <a:rPr lang="zh-CN" altLang="en-US" dirty="0"/>
              <a:t>，如果要创造复杂的动画，会变得难以控制。</a:t>
            </a:r>
          </a:p>
          <a:p>
            <a:endParaRPr lang="zh-CN" altLang="en-US" dirty="0"/>
          </a:p>
        </p:txBody>
      </p:sp>
      <p:sp>
        <p:nvSpPr>
          <p:cNvPr id="10" name="TextBox 9"/>
          <p:cNvSpPr txBox="1"/>
          <p:nvPr/>
        </p:nvSpPr>
        <p:spPr>
          <a:xfrm>
            <a:off x="852685" y="5169140"/>
            <a:ext cx="6727229" cy="458908"/>
          </a:xfrm>
          <a:prstGeom prst="rect">
            <a:avLst/>
          </a:prstGeom>
          <a:noFill/>
        </p:spPr>
        <p:txBody>
          <a:bodyPr wrap="square" rtlCol="0">
            <a:spAutoFit/>
          </a:bodyPr>
          <a:lstStyle>
            <a:defPPr>
              <a:defRPr lang="zh-CN"/>
            </a:defPPr>
            <a:lvl1pPr>
              <a:lnSpc>
                <a:spcPct val="150000"/>
              </a:lnSpc>
              <a:defRPr>
                <a:solidFill>
                  <a:schemeClr val="bg2">
                    <a:lumMod val="50000"/>
                  </a:schemeClr>
                </a:solidFill>
                <a:latin typeface="微软雅黑" pitchFamily="34" charset="-122"/>
                <a:ea typeface="微软雅黑" pitchFamily="34" charset="-122"/>
              </a:defRPr>
            </a:lvl1pPr>
          </a:lstStyle>
          <a:p>
            <a:r>
              <a:rPr lang="en-US" altLang="zh-CN" u="sng" dirty="0" smtClean="0">
                <a:solidFill>
                  <a:schemeClr val="accent6"/>
                </a:solidFill>
              </a:rPr>
              <a:t>Demo</a:t>
            </a:r>
            <a:endParaRPr lang="zh-CN" altLang="en-US" u="sng" dirty="0">
              <a:solidFill>
                <a:schemeClr val="accent6"/>
              </a:solidFill>
            </a:endParaRPr>
          </a:p>
        </p:txBody>
      </p:sp>
      <p:sp>
        <p:nvSpPr>
          <p:cNvPr id="11" name="矩形 10"/>
          <p:cNvSpPr/>
          <p:nvPr/>
        </p:nvSpPr>
        <p:spPr>
          <a:xfrm>
            <a:off x="357367" y="344565"/>
            <a:ext cx="1111202" cy="646331"/>
          </a:xfrm>
          <a:prstGeom prst="rect">
            <a:avLst/>
          </a:prstGeom>
        </p:spPr>
        <p:txBody>
          <a:bodyPr wrap="none">
            <a:spAutoFit/>
          </a:bodyPr>
          <a:lstStyle/>
          <a:p>
            <a:r>
              <a:rPr kumimoji="1" lang="zh-CN" altLang="en-US" sz="3600" b="1" dirty="0">
                <a:solidFill>
                  <a:schemeClr val="bg1"/>
                </a:solidFill>
                <a:latin typeface="方正大黑_GBK" panose="03000509000000000000" pitchFamily="65" charset="-122"/>
                <a:ea typeface="方正大黑_GBK" panose="03000509000000000000" pitchFamily="65" charset="-122"/>
              </a:rPr>
              <a:t>动画</a:t>
            </a:r>
          </a:p>
        </p:txBody>
      </p:sp>
    </p:spTree>
    <p:extLst>
      <p:ext uri="{BB962C8B-B14F-4D97-AF65-F5344CB8AC3E}">
        <p14:creationId xmlns:p14="http://schemas.microsoft.com/office/powerpoint/2010/main" val="3474837470"/>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054925" y="2501678"/>
            <a:ext cx="4260019" cy="400110"/>
          </a:xfrm>
          <a:prstGeom prst="rect">
            <a:avLst/>
          </a:prstGeom>
          <a:noFill/>
        </p:spPr>
        <p:txBody>
          <a:bodyPr wrap="square" rtlCol="0">
            <a:spAutoFit/>
          </a:bodyPr>
          <a:lstStyle/>
          <a:p>
            <a:r>
              <a:rPr lang="zh-CN" altLang="en-US" sz="2000" b="1" dirty="0" smtClean="0"/>
              <a:t>动画样式不想写，有没有封装好的？</a:t>
            </a:r>
            <a:endParaRPr lang="zh-CN" altLang="en-US" sz="2000" b="1" dirty="0"/>
          </a:p>
        </p:txBody>
      </p:sp>
      <p:sp>
        <p:nvSpPr>
          <p:cNvPr id="9" name="矩形 8"/>
          <p:cNvSpPr/>
          <p:nvPr/>
        </p:nvSpPr>
        <p:spPr>
          <a:xfrm>
            <a:off x="410598" y="0"/>
            <a:ext cx="1623831" cy="1041622"/>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solidFill>
                <a:srgbClr val="FF0000"/>
              </a:solidFill>
            </a:endParaRPr>
          </a:p>
        </p:txBody>
      </p:sp>
      <p:sp>
        <p:nvSpPr>
          <p:cNvPr id="5" name="矩形 4"/>
          <p:cNvSpPr/>
          <p:nvPr/>
        </p:nvSpPr>
        <p:spPr>
          <a:xfrm>
            <a:off x="357367" y="344565"/>
            <a:ext cx="1111202" cy="646331"/>
          </a:xfrm>
          <a:prstGeom prst="rect">
            <a:avLst/>
          </a:prstGeom>
        </p:spPr>
        <p:txBody>
          <a:bodyPr wrap="none">
            <a:spAutoFit/>
          </a:bodyPr>
          <a:lstStyle/>
          <a:p>
            <a:r>
              <a:rPr kumimoji="1" lang="zh-CN" altLang="en-US" sz="3600" b="1" dirty="0">
                <a:solidFill>
                  <a:schemeClr val="bg1"/>
                </a:solidFill>
                <a:latin typeface="方正大黑_GBK" panose="03000509000000000000" pitchFamily="65" charset="-122"/>
                <a:ea typeface="方正大黑_GBK" panose="03000509000000000000" pitchFamily="65" charset="-122"/>
              </a:rPr>
              <a:t>动画</a:t>
            </a:r>
          </a:p>
        </p:txBody>
      </p:sp>
    </p:spTree>
    <p:extLst>
      <p:ext uri="{BB962C8B-B14F-4D97-AF65-F5344CB8AC3E}">
        <p14:creationId xmlns:p14="http://schemas.microsoft.com/office/powerpoint/2010/main" val="4257805136"/>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矩形 12"/>
          <p:cNvSpPr/>
          <p:nvPr/>
        </p:nvSpPr>
        <p:spPr>
          <a:xfrm>
            <a:off x="446092" y="419968"/>
            <a:ext cx="1162498" cy="646331"/>
          </a:xfrm>
          <a:prstGeom prst="rect">
            <a:avLst/>
          </a:prstGeom>
        </p:spPr>
        <p:txBody>
          <a:bodyPr wrap="none">
            <a:spAutoFit/>
          </a:bodyPr>
          <a:lstStyle/>
          <a:p>
            <a:r>
              <a:rPr kumimoji="1" lang="en-US" altLang="zh-CN" sz="3600" b="1" dirty="0" err="1" smtClean="0">
                <a:solidFill>
                  <a:schemeClr val="bg1"/>
                </a:solidFill>
                <a:latin typeface="方正大黑_GBK" panose="03000509000000000000" pitchFamily="65" charset="-122"/>
                <a:ea typeface="方正大黑_GBK" panose="03000509000000000000" pitchFamily="65" charset="-122"/>
              </a:rPr>
              <a:t>VUE</a:t>
            </a:r>
            <a:endParaRPr kumimoji="1" lang="zh-CN" altLang="en-US" sz="3600" b="1" dirty="0">
              <a:solidFill>
                <a:schemeClr val="bg1"/>
              </a:solidFill>
              <a:latin typeface="方正大黑_GBK" panose="03000509000000000000" pitchFamily="65" charset="-122"/>
              <a:ea typeface="方正大黑_GBK" panose="03000509000000000000" pitchFamily="65" charset="-122"/>
            </a:endParaRPr>
          </a:p>
        </p:txBody>
      </p:sp>
      <p:sp>
        <p:nvSpPr>
          <p:cNvPr id="3" name="TextBox 2"/>
          <p:cNvSpPr txBox="1"/>
          <p:nvPr/>
        </p:nvSpPr>
        <p:spPr>
          <a:xfrm>
            <a:off x="1981199" y="615969"/>
            <a:ext cx="3817258" cy="369332"/>
          </a:xfrm>
          <a:prstGeom prst="rect">
            <a:avLst/>
          </a:prstGeom>
          <a:noFill/>
        </p:spPr>
        <p:txBody>
          <a:bodyPr wrap="square" rtlCol="0">
            <a:spAutoFit/>
          </a:bodyPr>
          <a:lstStyle/>
          <a:p>
            <a:r>
              <a:rPr lang="en-US" altLang="zh-CN" dirty="0" err="1" smtClean="0">
                <a:solidFill>
                  <a:srgbClr val="00B050"/>
                </a:solidFill>
                <a:latin typeface="微软雅黑" pitchFamily="34" charset="-122"/>
                <a:ea typeface="微软雅黑" pitchFamily="34" charset="-122"/>
              </a:rPr>
              <a:t>animate.css</a:t>
            </a:r>
            <a:endParaRPr lang="zh-CN" altLang="en-US" dirty="0">
              <a:solidFill>
                <a:srgbClr val="00B050"/>
              </a:solidFill>
              <a:latin typeface="微软雅黑" pitchFamily="34" charset="-122"/>
              <a:ea typeface="微软雅黑" pitchFamily="34" charset="-122"/>
            </a:endParaRPr>
          </a:p>
        </p:txBody>
      </p:sp>
      <p:sp>
        <p:nvSpPr>
          <p:cNvPr id="6" name="矩形 5"/>
          <p:cNvSpPr/>
          <p:nvPr/>
        </p:nvSpPr>
        <p:spPr>
          <a:xfrm>
            <a:off x="410598" y="0"/>
            <a:ext cx="1570601" cy="1041622"/>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solidFill>
                <a:srgbClr val="FF0000"/>
              </a:solidFill>
            </a:endParaRPr>
          </a:p>
        </p:txBody>
      </p:sp>
      <p:sp>
        <p:nvSpPr>
          <p:cNvPr id="10" name="TextBox 9"/>
          <p:cNvSpPr txBox="1"/>
          <p:nvPr/>
        </p:nvSpPr>
        <p:spPr>
          <a:xfrm>
            <a:off x="852685" y="5169140"/>
            <a:ext cx="6727229" cy="458908"/>
          </a:xfrm>
          <a:prstGeom prst="rect">
            <a:avLst/>
          </a:prstGeom>
          <a:noFill/>
        </p:spPr>
        <p:txBody>
          <a:bodyPr wrap="square" rtlCol="0">
            <a:spAutoFit/>
          </a:bodyPr>
          <a:lstStyle>
            <a:defPPr>
              <a:defRPr lang="zh-CN"/>
            </a:defPPr>
            <a:lvl1pPr>
              <a:lnSpc>
                <a:spcPct val="150000"/>
              </a:lnSpc>
              <a:defRPr>
                <a:solidFill>
                  <a:schemeClr val="bg2">
                    <a:lumMod val="50000"/>
                  </a:schemeClr>
                </a:solidFill>
                <a:latin typeface="微软雅黑" pitchFamily="34" charset="-122"/>
                <a:ea typeface="微软雅黑" pitchFamily="34" charset="-122"/>
              </a:defRPr>
            </a:lvl1pPr>
          </a:lstStyle>
          <a:p>
            <a:r>
              <a:rPr lang="en-US" altLang="zh-CN" u="sng" dirty="0" smtClean="0">
                <a:solidFill>
                  <a:schemeClr val="accent6"/>
                </a:solidFill>
              </a:rPr>
              <a:t>Demo</a:t>
            </a:r>
            <a:endParaRPr lang="zh-CN" altLang="en-US" u="sng" dirty="0">
              <a:solidFill>
                <a:schemeClr val="accent6"/>
              </a:solidFill>
            </a:endParaRPr>
          </a:p>
        </p:txBody>
      </p:sp>
      <p:sp>
        <p:nvSpPr>
          <p:cNvPr id="11" name="矩形 10"/>
          <p:cNvSpPr/>
          <p:nvPr/>
        </p:nvSpPr>
        <p:spPr>
          <a:xfrm>
            <a:off x="357367" y="344565"/>
            <a:ext cx="1111202" cy="646331"/>
          </a:xfrm>
          <a:prstGeom prst="rect">
            <a:avLst/>
          </a:prstGeom>
        </p:spPr>
        <p:txBody>
          <a:bodyPr wrap="none">
            <a:spAutoFit/>
          </a:bodyPr>
          <a:lstStyle/>
          <a:p>
            <a:r>
              <a:rPr kumimoji="1" lang="zh-CN" altLang="en-US" sz="3600" b="1" dirty="0">
                <a:solidFill>
                  <a:schemeClr val="bg1"/>
                </a:solidFill>
                <a:latin typeface="方正大黑_GBK" panose="03000509000000000000" pitchFamily="65" charset="-122"/>
                <a:ea typeface="方正大黑_GBK" panose="03000509000000000000" pitchFamily="65" charset="-122"/>
              </a:rPr>
              <a:t>动画</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1748" y="1287624"/>
            <a:ext cx="5937867" cy="3881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0672526"/>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矩形 12"/>
          <p:cNvSpPr/>
          <p:nvPr/>
        </p:nvSpPr>
        <p:spPr>
          <a:xfrm>
            <a:off x="446092" y="419968"/>
            <a:ext cx="1162498" cy="646331"/>
          </a:xfrm>
          <a:prstGeom prst="rect">
            <a:avLst/>
          </a:prstGeom>
        </p:spPr>
        <p:txBody>
          <a:bodyPr wrap="none">
            <a:spAutoFit/>
          </a:bodyPr>
          <a:lstStyle/>
          <a:p>
            <a:r>
              <a:rPr kumimoji="1" lang="en-US" altLang="zh-CN" sz="3600" b="1" dirty="0" err="1" smtClean="0">
                <a:solidFill>
                  <a:schemeClr val="bg1"/>
                </a:solidFill>
                <a:latin typeface="方正大黑_GBK" panose="03000509000000000000" pitchFamily="65" charset="-122"/>
                <a:ea typeface="方正大黑_GBK" panose="03000509000000000000" pitchFamily="65" charset="-122"/>
              </a:rPr>
              <a:t>VUE</a:t>
            </a:r>
            <a:endParaRPr kumimoji="1" lang="zh-CN" altLang="en-US" sz="3600" b="1" dirty="0">
              <a:solidFill>
                <a:schemeClr val="bg1"/>
              </a:solidFill>
              <a:latin typeface="方正大黑_GBK" panose="03000509000000000000" pitchFamily="65" charset="-122"/>
              <a:ea typeface="方正大黑_GBK" panose="03000509000000000000" pitchFamily="65" charset="-122"/>
            </a:endParaRPr>
          </a:p>
        </p:txBody>
      </p:sp>
      <p:sp>
        <p:nvSpPr>
          <p:cNvPr id="3" name="TextBox 2"/>
          <p:cNvSpPr txBox="1"/>
          <p:nvPr/>
        </p:nvSpPr>
        <p:spPr>
          <a:xfrm>
            <a:off x="1981198" y="615969"/>
            <a:ext cx="4931665" cy="369332"/>
          </a:xfrm>
          <a:prstGeom prst="rect">
            <a:avLst/>
          </a:prstGeom>
          <a:noFill/>
        </p:spPr>
        <p:txBody>
          <a:bodyPr wrap="square" rtlCol="0">
            <a:spAutoFit/>
          </a:bodyPr>
          <a:lstStyle/>
          <a:p>
            <a:r>
              <a:rPr lang="en-US" altLang="zh-CN" dirty="0">
                <a:solidFill>
                  <a:srgbClr val="00B050"/>
                </a:solidFill>
                <a:latin typeface="微软雅黑" pitchFamily="34" charset="-122"/>
                <a:ea typeface="微软雅黑" pitchFamily="34" charset="-122"/>
              </a:rPr>
              <a:t>React </a:t>
            </a:r>
            <a:r>
              <a:rPr lang="zh-CN" altLang="en-US" dirty="0" smtClean="0">
                <a:solidFill>
                  <a:srgbClr val="00B050"/>
                </a:solidFill>
                <a:latin typeface="微软雅黑" pitchFamily="34" charset="-122"/>
                <a:ea typeface="微软雅黑" pitchFamily="34" charset="-122"/>
              </a:rPr>
              <a:t>自带动画插件</a:t>
            </a:r>
            <a:r>
              <a:rPr lang="en-US" altLang="zh-CN" dirty="0">
                <a:solidFill>
                  <a:srgbClr val="00B050"/>
                </a:solidFill>
                <a:latin typeface="微软雅黑" pitchFamily="34" charset="-122"/>
                <a:ea typeface="微软雅黑" pitchFamily="34" charset="-122"/>
              </a:rPr>
              <a:t>react-transition-group</a:t>
            </a:r>
            <a:endParaRPr lang="zh-CN" altLang="en-US" dirty="0">
              <a:solidFill>
                <a:srgbClr val="00B050"/>
              </a:solidFill>
              <a:latin typeface="微软雅黑" pitchFamily="34" charset="-122"/>
              <a:ea typeface="微软雅黑" pitchFamily="34" charset="-122"/>
            </a:endParaRPr>
          </a:p>
        </p:txBody>
      </p:sp>
      <p:sp>
        <p:nvSpPr>
          <p:cNvPr id="6" name="矩形 5"/>
          <p:cNvSpPr/>
          <p:nvPr/>
        </p:nvSpPr>
        <p:spPr>
          <a:xfrm>
            <a:off x="410598" y="0"/>
            <a:ext cx="1570601" cy="1041622"/>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solidFill>
                <a:srgbClr val="FF0000"/>
              </a:solidFill>
            </a:endParaRPr>
          </a:p>
        </p:txBody>
      </p:sp>
      <p:sp>
        <p:nvSpPr>
          <p:cNvPr id="9" name="TextBox 8"/>
          <p:cNvSpPr txBox="1"/>
          <p:nvPr/>
        </p:nvSpPr>
        <p:spPr>
          <a:xfrm>
            <a:off x="592395" y="1672517"/>
            <a:ext cx="10636435" cy="1384995"/>
          </a:xfrm>
          <a:prstGeom prst="rect">
            <a:avLst/>
          </a:prstGeom>
          <a:noFill/>
        </p:spPr>
        <p:txBody>
          <a:bodyPr wrap="square" rtlCol="0">
            <a:spAutoFit/>
          </a:bodyPr>
          <a:lstStyle/>
          <a:p>
            <a:r>
              <a:rPr lang="en-US" altLang="zh-CN" sz="2800" dirty="0"/>
              <a:t>React </a:t>
            </a:r>
            <a:r>
              <a:rPr lang="zh-CN" altLang="en-US" sz="2800" dirty="0"/>
              <a:t>曾为开发者提供过动画插件 </a:t>
            </a:r>
            <a:r>
              <a:rPr lang="en-US" altLang="zh-CN" sz="2800" dirty="0">
                <a:solidFill>
                  <a:schemeClr val="accent6"/>
                </a:solidFill>
              </a:rPr>
              <a:t>react-</a:t>
            </a:r>
            <a:r>
              <a:rPr lang="en-US" altLang="zh-CN" sz="2800" dirty="0" err="1">
                <a:solidFill>
                  <a:schemeClr val="accent6"/>
                </a:solidFill>
              </a:rPr>
              <a:t>addons</a:t>
            </a:r>
            <a:r>
              <a:rPr lang="en-US" altLang="zh-CN" sz="2800" dirty="0">
                <a:solidFill>
                  <a:schemeClr val="accent6"/>
                </a:solidFill>
              </a:rPr>
              <a:t>-</a:t>
            </a:r>
            <a:r>
              <a:rPr lang="en-US" altLang="zh-CN" sz="2800" dirty="0" err="1">
                <a:solidFill>
                  <a:schemeClr val="accent6"/>
                </a:solidFill>
              </a:rPr>
              <a:t>css</a:t>
            </a:r>
            <a:r>
              <a:rPr lang="en-US" altLang="zh-CN" sz="2800" dirty="0">
                <a:solidFill>
                  <a:schemeClr val="accent6"/>
                </a:solidFill>
              </a:rPr>
              <a:t>-transition-group</a:t>
            </a:r>
            <a:r>
              <a:rPr lang="en-US" altLang="zh-CN" sz="2800" dirty="0"/>
              <a:t> </a:t>
            </a:r>
            <a:r>
              <a:rPr lang="zh-CN" altLang="en-US" sz="2800" dirty="0"/>
              <a:t>，后交由社区维护，形成现在的 </a:t>
            </a:r>
            <a:r>
              <a:rPr lang="en-US" altLang="zh-CN" sz="2800" dirty="0">
                <a:solidFill>
                  <a:schemeClr val="accent6"/>
                </a:solidFill>
              </a:rPr>
              <a:t>react-transition-group</a:t>
            </a:r>
            <a:r>
              <a:rPr lang="en-US" altLang="zh-CN" sz="2800" dirty="0"/>
              <a:t> </a:t>
            </a:r>
            <a:r>
              <a:rPr lang="zh-CN" altLang="en-US" sz="2800" dirty="0"/>
              <a:t>，该插件可以方便地实现组件的入场和离场动画，使用时需要开发者额外安装</a:t>
            </a:r>
            <a:r>
              <a:rPr lang="zh-CN" altLang="en-US" sz="2800" dirty="0" smtClean="0"/>
              <a:t>。</a:t>
            </a:r>
            <a:endParaRPr lang="zh-CN" altLang="en-US" sz="2000" dirty="0"/>
          </a:p>
        </p:txBody>
      </p:sp>
      <p:sp>
        <p:nvSpPr>
          <p:cNvPr id="8" name="TextBox 7"/>
          <p:cNvSpPr txBox="1"/>
          <p:nvPr/>
        </p:nvSpPr>
        <p:spPr>
          <a:xfrm>
            <a:off x="852686" y="3422268"/>
            <a:ext cx="9071602" cy="1754326"/>
          </a:xfrm>
          <a:prstGeom prst="rect">
            <a:avLst/>
          </a:prstGeom>
          <a:noFill/>
        </p:spPr>
        <p:txBody>
          <a:bodyPr wrap="square" rtlCol="0">
            <a:spAutoFit/>
          </a:bodyPr>
          <a:lstStyle>
            <a:defPPr>
              <a:defRPr lang="zh-CN"/>
            </a:defPPr>
            <a:lvl1pPr>
              <a:lnSpc>
                <a:spcPct val="150000"/>
              </a:lnSpc>
              <a:defRPr>
                <a:solidFill>
                  <a:schemeClr val="bg2">
                    <a:lumMod val="50000"/>
                  </a:schemeClr>
                </a:solidFill>
                <a:latin typeface="微软雅黑" pitchFamily="34" charset="-122"/>
                <a:ea typeface="微软雅黑" pitchFamily="34" charset="-122"/>
              </a:defRPr>
            </a:lvl1pPr>
          </a:lstStyle>
          <a:p>
            <a:r>
              <a:rPr lang="zh-CN" altLang="en-US" dirty="0" smtClean="0"/>
              <a:t>包括两个组件</a:t>
            </a:r>
            <a:endParaRPr lang="en-US" altLang="zh-CN" dirty="0" smtClean="0"/>
          </a:p>
          <a:p>
            <a:r>
              <a:rPr lang="en-US" altLang="zh-CN" b="1" dirty="0" err="1" smtClean="0">
                <a:solidFill>
                  <a:schemeClr val="accent6"/>
                </a:solidFill>
              </a:rPr>
              <a:t>CSSTransitionGroup</a:t>
            </a:r>
            <a:r>
              <a:rPr lang="en-US" altLang="zh-CN" dirty="0" smtClean="0"/>
              <a:t> </a:t>
            </a:r>
          </a:p>
          <a:p>
            <a:r>
              <a:rPr lang="en-US" altLang="zh-CN" b="1" dirty="0" err="1" smtClean="0">
                <a:solidFill>
                  <a:schemeClr val="accent6"/>
                </a:solidFill>
              </a:rPr>
              <a:t>TransitionGroup</a:t>
            </a:r>
            <a:endParaRPr lang="en-US" altLang="zh-CN" b="1" dirty="0" smtClean="0">
              <a:solidFill>
                <a:schemeClr val="accent6"/>
              </a:solidFill>
            </a:endParaRPr>
          </a:p>
          <a:p>
            <a:r>
              <a:rPr lang="zh-CN" altLang="en-US" dirty="0"/>
              <a:t>后者是底层 </a:t>
            </a:r>
            <a:r>
              <a:rPr lang="en-US" altLang="zh-CN" dirty="0" err="1"/>
              <a:t>api</a:t>
            </a:r>
            <a:r>
              <a:rPr lang="zh-CN" altLang="en-US" dirty="0"/>
              <a:t>，前者是后者的进一步封装，可以较为便捷地实现 </a:t>
            </a:r>
            <a:r>
              <a:rPr lang="en-US" altLang="zh-CN" dirty="0" err="1"/>
              <a:t>css</a:t>
            </a:r>
            <a:r>
              <a:rPr lang="en-US" altLang="zh-CN" dirty="0"/>
              <a:t> </a:t>
            </a:r>
            <a:r>
              <a:rPr lang="zh-CN" altLang="en-US" dirty="0"/>
              <a:t>动画</a:t>
            </a:r>
          </a:p>
        </p:txBody>
      </p:sp>
      <p:sp>
        <p:nvSpPr>
          <p:cNvPr id="11" name="矩形 10"/>
          <p:cNvSpPr/>
          <p:nvPr/>
        </p:nvSpPr>
        <p:spPr>
          <a:xfrm>
            <a:off x="357367" y="344565"/>
            <a:ext cx="1111202" cy="646331"/>
          </a:xfrm>
          <a:prstGeom prst="rect">
            <a:avLst/>
          </a:prstGeom>
        </p:spPr>
        <p:txBody>
          <a:bodyPr wrap="none">
            <a:spAutoFit/>
          </a:bodyPr>
          <a:lstStyle/>
          <a:p>
            <a:r>
              <a:rPr kumimoji="1" lang="zh-CN" altLang="en-US" sz="3600" b="1" dirty="0">
                <a:solidFill>
                  <a:schemeClr val="bg1"/>
                </a:solidFill>
                <a:latin typeface="方正大黑_GBK" panose="03000509000000000000" pitchFamily="65" charset="-122"/>
                <a:ea typeface="方正大黑_GBK" panose="03000509000000000000" pitchFamily="65" charset="-122"/>
              </a:rPr>
              <a:t>动画</a:t>
            </a:r>
          </a:p>
        </p:txBody>
      </p:sp>
      <p:sp>
        <p:nvSpPr>
          <p:cNvPr id="12" name="矩形 11"/>
          <p:cNvSpPr/>
          <p:nvPr/>
        </p:nvSpPr>
        <p:spPr>
          <a:xfrm>
            <a:off x="852686" y="5593598"/>
            <a:ext cx="5649624" cy="369332"/>
          </a:xfrm>
          <a:prstGeom prst="rect">
            <a:avLst/>
          </a:prstGeom>
        </p:spPr>
        <p:txBody>
          <a:bodyPr wrap="none">
            <a:spAutoFit/>
          </a:bodyPr>
          <a:lstStyle/>
          <a:p>
            <a:r>
              <a:rPr lang="en-US" altLang="zh-CN" dirty="0" err="1" smtClean="0"/>
              <a:t>Github</a:t>
            </a:r>
            <a:r>
              <a:rPr lang="en-US" altLang="zh-CN" dirty="0" smtClean="0"/>
              <a:t>:  </a:t>
            </a:r>
            <a:r>
              <a:rPr lang="en-US" altLang="zh-CN" dirty="0" smtClean="0">
                <a:solidFill>
                  <a:schemeClr val="accent6"/>
                </a:solidFill>
                <a:hlinkClick r:id="rId2"/>
              </a:rPr>
              <a:t>https</a:t>
            </a:r>
            <a:r>
              <a:rPr lang="en-US" altLang="zh-CN" dirty="0">
                <a:solidFill>
                  <a:schemeClr val="accent6"/>
                </a:solidFill>
                <a:hlinkClick r:id="rId2"/>
              </a:rPr>
              <a:t>://</a:t>
            </a:r>
            <a:r>
              <a:rPr lang="en-US" altLang="zh-CN" dirty="0" err="1" smtClean="0">
                <a:solidFill>
                  <a:schemeClr val="accent6"/>
                </a:solidFill>
                <a:hlinkClick r:id="rId2"/>
              </a:rPr>
              <a:t>github.com</a:t>
            </a:r>
            <a:r>
              <a:rPr lang="en-US" altLang="zh-CN" dirty="0" smtClean="0">
                <a:solidFill>
                  <a:schemeClr val="accent6"/>
                </a:solidFill>
                <a:hlinkClick r:id="rId2"/>
              </a:rPr>
              <a:t>/</a:t>
            </a:r>
            <a:r>
              <a:rPr lang="en-US" altLang="zh-CN" dirty="0" err="1" smtClean="0">
                <a:solidFill>
                  <a:schemeClr val="accent6"/>
                </a:solidFill>
                <a:hlinkClick r:id="rId2"/>
              </a:rPr>
              <a:t>reactjs</a:t>
            </a:r>
            <a:r>
              <a:rPr lang="en-US" altLang="zh-CN" dirty="0" smtClean="0">
                <a:solidFill>
                  <a:schemeClr val="accent6"/>
                </a:solidFill>
                <a:hlinkClick r:id="rId2"/>
              </a:rPr>
              <a:t>/react-transition-group</a:t>
            </a:r>
            <a:r>
              <a:rPr lang="en-US" altLang="zh-CN" dirty="0" smtClean="0">
                <a:solidFill>
                  <a:schemeClr val="accent6"/>
                </a:solidFill>
              </a:rPr>
              <a:t> </a:t>
            </a:r>
            <a:endParaRPr lang="zh-CN" altLang="en-US" dirty="0">
              <a:solidFill>
                <a:schemeClr val="accent6"/>
              </a:solidFill>
            </a:endParaRPr>
          </a:p>
        </p:txBody>
      </p:sp>
    </p:spTree>
    <p:extLst>
      <p:ext uri="{BB962C8B-B14F-4D97-AF65-F5344CB8AC3E}">
        <p14:creationId xmlns:p14="http://schemas.microsoft.com/office/powerpoint/2010/main" val="2347200545"/>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66666"/>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12435</TotalTime>
  <Words>938</Words>
  <Application>Microsoft Office PowerPoint</Application>
  <PresentationFormat>自定义</PresentationFormat>
  <Paragraphs>119</Paragraphs>
  <Slides>23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Arial</vt:lpstr>
      <vt:lpstr>宋体</vt:lpstr>
      <vt:lpstr>Calibri Light</vt:lpstr>
      <vt:lpstr>Calibri</vt:lpstr>
      <vt:lpstr>Arial Unicode MS</vt:lpstr>
      <vt:lpstr>微软雅黑</vt:lpstr>
      <vt:lpstr>方正大黑_GBK</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Kevin Chin</dc:creator>
  <cp:lastModifiedBy>黄杰4 huangJie4 ()</cp:lastModifiedBy>
  <cp:revision>214</cp:revision>
  <dcterms:created xsi:type="dcterms:W3CDTF">2013-08-28T16:37:22Z</dcterms:created>
  <dcterms:modified xsi:type="dcterms:W3CDTF">2018-05-17T06:05:45Z</dcterms:modified>
</cp:coreProperties>
</file>