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6" r:id="rId10"/>
    <p:sldId id="265" r:id="rId11"/>
    <p:sldId id="267" r:id="rId12"/>
    <p:sldId id="269" r:id="rId13"/>
    <p:sldId id="268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6"/>
    <p:restoredTop sz="96327"/>
  </p:normalViewPr>
  <p:slideViewPr>
    <p:cSldViewPr snapToGrid="0" snapToObjects="1">
      <p:cViewPr>
        <p:scale>
          <a:sx n="150" d="100"/>
          <a:sy n="150" d="100"/>
        </p:scale>
        <p:origin x="3464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vels.fyi/" TargetMode="External"/><Relationship Id="rId2" Type="http://schemas.openxmlformats.org/officeDocument/2006/relationships/hyperlink" Target="https://www.kaggle.com/datasets/jackogozaly/data-science-and-stem-salaries/code?select=Levels_Fyi_Salary_Data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2D9390D-54D5-F41D-2454-67A7374CD8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1198" r="-1" b="-1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E7D9958-ED1E-4EB9-A889-3A0DDD9BC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0A20A5-2045-4D33-9357-1485CAF55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8D3CADA7-D234-4FD0-9151-ECFF64212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08822-5B7F-0C30-22EE-86BC0FE67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Predicting STEM SALARIES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1CFA3-50F8-15F5-A05A-ABF3C867D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6931" y="5956474"/>
            <a:ext cx="9281602" cy="5346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Noboru Hayashi, May 2022</a:t>
            </a:r>
          </a:p>
        </p:txBody>
      </p:sp>
    </p:spTree>
    <p:extLst>
      <p:ext uri="{BB962C8B-B14F-4D97-AF65-F5344CB8AC3E}">
        <p14:creationId xmlns:p14="http://schemas.microsoft.com/office/powerpoint/2010/main" val="4107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31FA-4761-6833-DB64-779ACC0D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MODEL – Model BUILDING (CONT’D)</a:t>
            </a:r>
          </a:p>
        </p:txBody>
      </p:sp>
      <p:pic>
        <p:nvPicPr>
          <p:cNvPr id="12" name="Content Placeholder 11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4501C04-8D93-2D61-6243-16A42D8A7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476" y="1874517"/>
            <a:ext cx="3808606" cy="4055832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C0ACEE-1E76-5F3E-342B-F6D8A1FF673C}"/>
              </a:ext>
            </a:extLst>
          </p:cNvPr>
          <p:cNvSpPr/>
          <p:nvPr/>
        </p:nvSpPr>
        <p:spPr>
          <a:xfrm>
            <a:off x="1638476" y="2642589"/>
            <a:ext cx="3808606" cy="186266"/>
          </a:xfrm>
          <a:prstGeom prst="rect">
            <a:avLst/>
          </a:prstGeom>
          <a:solidFill>
            <a:srgbClr val="FFFF00">
              <a:alpha val="2490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693F5C-4BF5-B6BC-173B-02962B054A62}"/>
              </a:ext>
            </a:extLst>
          </p:cNvPr>
          <p:cNvSpPr/>
          <p:nvPr/>
        </p:nvSpPr>
        <p:spPr>
          <a:xfrm>
            <a:off x="1638476" y="5321630"/>
            <a:ext cx="3808606" cy="186266"/>
          </a:xfrm>
          <a:prstGeom prst="rect">
            <a:avLst/>
          </a:prstGeom>
          <a:solidFill>
            <a:srgbClr val="FFFF00">
              <a:alpha val="2490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6E79C1-3B51-2CCD-F7EE-B42FD58EC008}"/>
              </a:ext>
            </a:extLst>
          </p:cNvPr>
          <p:cNvGrpSpPr/>
          <p:nvPr/>
        </p:nvGrpSpPr>
        <p:grpSpPr>
          <a:xfrm>
            <a:off x="6562013" y="1244806"/>
            <a:ext cx="4173548" cy="2048340"/>
            <a:chOff x="5276640" y="1259200"/>
            <a:chExt cx="4173548" cy="2048340"/>
          </a:xfrm>
        </p:grpSpPr>
        <p:pic>
          <p:nvPicPr>
            <p:cNvPr id="14" name="Picture 13" descr="Table&#10;&#10;Description automatically generated">
              <a:extLst>
                <a:ext uri="{FF2B5EF4-FFF2-40B4-BE49-F238E27FC236}">
                  <a16:creationId xmlns:a16="http://schemas.microsoft.com/office/drawing/2014/main" id="{6E1E5EDB-E4E2-A847-0270-04C4E390C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8201" y="1259200"/>
              <a:ext cx="4171987" cy="204834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F1A387-D988-2D66-8047-B970CDAF1151}"/>
                </a:ext>
              </a:extLst>
            </p:cNvPr>
            <p:cNvSpPr/>
            <p:nvPr/>
          </p:nvSpPr>
          <p:spPr>
            <a:xfrm>
              <a:off x="5278201" y="2851716"/>
              <a:ext cx="4171987" cy="226587"/>
            </a:xfrm>
            <a:prstGeom prst="rect">
              <a:avLst/>
            </a:prstGeom>
            <a:solidFill>
              <a:srgbClr val="FFFF00">
                <a:alpha val="24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0A8D15-9034-19D3-7CC9-187C593C6507}"/>
                </a:ext>
              </a:extLst>
            </p:cNvPr>
            <p:cNvSpPr/>
            <p:nvPr/>
          </p:nvSpPr>
          <p:spPr>
            <a:xfrm>
              <a:off x="5276640" y="1850797"/>
              <a:ext cx="4171987" cy="226587"/>
            </a:xfrm>
            <a:prstGeom prst="rect">
              <a:avLst/>
            </a:prstGeom>
            <a:solidFill>
              <a:srgbClr val="FF0000">
                <a:alpha val="24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7127E22-0E6B-5102-0868-AB77199E85A1}"/>
              </a:ext>
            </a:extLst>
          </p:cNvPr>
          <p:cNvSpPr/>
          <p:nvPr/>
        </p:nvSpPr>
        <p:spPr>
          <a:xfrm>
            <a:off x="1638476" y="4791121"/>
            <a:ext cx="3808606" cy="226587"/>
          </a:xfrm>
          <a:prstGeom prst="rect">
            <a:avLst/>
          </a:prstGeom>
          <a:solidFill>
            <a:srgbClr val="FF0000">
              <a:alpha val="2490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84D4B4-58B9-D562-2E4B-9D124A02EE0F}"/>
              </a:ext>
            </a:extLst>
          </p:cNvPr>
          <p:cNvGrpSpPr/>
          <p:nvPr/>
        </p:nvGrpSpPr>
        <p:grpSpPr>
          <a:xfrm>
            <a:off x="6563574" y="3429000"/>
            <a:ext cx="4173549" cy="2775044"/>
            <a:chOff x="5276640" y="3429000"/>
            <a:chExt cx="4173549" cy="2775044"/>
          </a:xfrm>
        </p:grpSpPr>
        <p:pic>
          <p:nvPicPr>
            <p:cNvPr id="16" name="Picture 15" descr="Table&#10;&#10;Description automatically generated">
              <a:extLst>
                <a:ext uri="{FF2B5EF4-FFF2-40B4-BE49-F238E27FC236}">
                  <a16:creationId xmlns:a16="http://schemas.microsoft.com/office/drawing/2014/main" id="{9C9C3834-0EA1-55A1-D64A-7C3EE5C80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6641" y="3429000"/>
              <a:ext cx="4173548" cy="277504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55847E-67CB-2360-E0B9-E72CF1DD2857}"/>
                </a:ext>
              </a:extLst>
            </p:cNvPr>
            <p:cNvSpPr/>
            <p:nvPr/>
          </p:nvSpPr>
          <p:spPr>
            <a:xfrm>
              <a:off x="5276640" y="4817433"/>
              <a:ext cx="4171987" cy="226587"/>
            </a:xfrm>
            <a:prstGeom prst="rect">
              <a:avLst/>
            </a:prstGeom>
            <a:solidFill>
              <a:srgbClr val="FFFF00">
                <a:alpha val="24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718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31FA-4761-6833-DB64-779ACC0D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MODEL – Model BUILDING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53F96-88C0-5E51-B400-5AD294631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805771"/>
                <a:ext cx="10178322" cy="45018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Final Model</a:t>
                </a:r>
              </a:p>
              <a:p>
                <a:pPr lvl="1"/>
                <a:r>
                  <a:rPr lang="en-US" dirty="0"/>
                  <a:t>Target Variable: </a:t>
                </a:r>
              </a:p>
              <a:p>
                <a:pPr lvl="2"/>
                <a:r>
                  <a:rPr lang="en-US" dirty="0"/>
                  <a:t>Log(yearly compensation)</a:t>
                </a:r>
              </a:p>
              <a:p>
                <a:pPr lvl="1"/>
                <a:r>
                  <a:rPr lang="en-US" dirty="0"/>
                  <a:t>Regressors: </a:t>
                </a:r>
              </a:p>
              <a:p>
                <a:pPr lvl="2"/>
                <a:r>
                  <a:rPr lang="en-US" dirty="0"/>
                  <a:t>Log(mean encoded company &amp; level)</a:t>
                </a:r>
              </a:p>
              <a:p>
                <a:pPr lvl="2"/>
                <a:r>
                  <a:rPr lang="en-US" dirty="0"/>
                  <a:t>Timestamp converted as delta months from earliest month</a:t>
                </a:r>
              </a:p>
              <a:p>
                <a:pPr lvl="2"/>
                <a:r>
                  <a:rPr lang="en-US" dirty="0"/>
                  <a:t>years of experience, years at company, and their interaction term</a:t>
                </a:r>
              </a:p>
              <a:p>
                <a:pPr lvl="2"/>
                <a:r>
                  <a:rPr lang="en-US" dirty="0"/>
                  <a:t>one hot encoded: </a:t>
                </a:r>
              </a:p>
              <a:p>
                <a:pPr lvl="3"/>
                <a:r>
                  <a:rPr lang="en-US" dirty="0"/>
                  <a:t>Job title, 10 common locations or else, 10 common countries or else, Race, Education</a:t>
                </a:r>
              </a:p>
              <a:p>
                <a:pPr lvl="1"/>
                <a:r>
                  <a:rPr lang="en-US" dirty="0"/>
                  <a:t>Score: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=0.856723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=0.2233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53F96-88C0-5E51-B400-5AD294631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805771"/>
                <a:ext cx="10178322" cy="4501895"/>
              </a:xfrm>
              <a:blipFill>
                <a:blip r:embed="rId2"/>
                <a:stretch>
                  <a:fillRect l="-498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41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53F96-88C0-5E51-B400-5AD294631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059705"/>
                <a:ext cx="5454965" cy="51528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Cross Validation</a:t>
                </a:r>
              </a:p>
              <a:p>
                <a:r>
                  <a:rPr lang="en-US" dirty="0"/>
                  <a:t>In order to understand better how our final model will perform, 3 rounds of 10-fold cross validation are performed. </a:t>
                </a:r>
              </a:p>
              <a:p>
                <a:r>
                  <a:rPr lang="en-US" dirty="0"/>
                  <a:t>The means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from 30 estimates are 0.86 and 0.22 which are quite aligned with the results of the final model.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Learning Curves</a:t>
                </a:r>
              </a:p>
              <a:p>
                <a:r>
                  <a:rPr lang="en-US" dirty="0"/>
                  <a:t>Use increasing chunks of the training data to simulate getting more data for fitting the model, in order to examine the change in score as more data is used</a:t>
                </a:r>
              </a:p>
              <a:p>
                <a:r>
                  <a:rPr lang="en-US" dirty="0"/>
                  <a:t>The scores converge relatively fast with lower amount of data</a:t>
                </a:r>
              </a:p>
              <a:p>
                <a:r>
                  <a:rPr lang="en-US" dirty="0"/>
                  <a:t>Getting more data will not improve the model’s performance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53F96-88C0-5E51-B400-5AD294631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059705"/>
                <a:ext cx="5454965" cy="5152804"/>
              </a:xfrm>
              <a:blipFill>
                <a:blip r:embed="rId2"/>
                <a:stretch>
                  <a:fillRect l="-930" t="-983" r="-1860" b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4D366C1-5775-0825-3BA5-1B861C0417FA}"/>
              </a:ext>
            </a:extLst>
          </p:cNvPr>
          <p:cNvSpPr txBox="1">
            <a:spLocks/>
          </p:cNvSpPr>
          <p:nvPr/>
        </p:nvSpPr>
        <p:spPr>
          <a:xfrm>
            <a:off x="1251678" y="31363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5. REPORT – Result &amp; Prediction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6BBEDDC-578C-FE70-953B-21483A786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244" y="3899946"/>
            <a:ext cx="4107611" cy="2564028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EDA2E12A-94D8-FA2D-7EEE-A6F5CA5DD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788" y="1059705"/>
            <a:ext cx="4107067" cy="26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4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99F337-1E4E-19C8-C790-F4BC6EE4E7FC}"/>
              </a:ext>
            </a:extLst>
          </p:cNvPr>
          <p:cNvSpPr txBox="1">
            <a:spLocks/>
          </p:cNvSpPr>
          <p:nvPr/>
        </p:nvSpPr>
        <p:spPr>
          <a:xfrm>
            <a:off x="1251678" y="31363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5. REPORT – Result &amp; Prediction (Cont’d)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7A758F-1C7A-FF0D-21CD-C34C0CB46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23534"/>
            <a:ext cx="10178322" cy="421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Prediction</a:t>
            </a:r>
          </a:p>
          <a:p>
            <a:pPr marL="0" indent="0">
              <a:buNone/>
            </a:pPr>
            <a:r>
              <a:rPr lang="en-US" dirty="0"/>
              <a:t>Sample #1: a random person (data point) from the dataset</a:t>
            </a:r>
          </a:p>
          <a:p>
            <a:pPr marL="0" indent="0">
              <a:buNone/>
            </a:pPr>
            <a:r>
              <a:rPr lang="en-US" dirty="0"/>
              <a:t>A Winston Salem, NC based White Male Human Resources person, working in Collins Aerospace as P6, graduated with MA degree, year of experience = 8, year at company = 8, the salary is submitted on April 17, 2021.  His true total compensation is 164K.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Model Result: </a:t>
            </a:r>
          </a:p>
          <a:p>
            <a:pPr marL="0" indent="0">
              <a:buNone/>
            </a:pPr>
            <a:r>
              <a:rPr lang="en-US" dirty="0"/>
              <a:t>Prediction: $ 130,933.23</a:t>
            </a:r>
          </a:p>
          <a:p>
            <a:pPr marL="0" indent="0">
              <a:buNone/>
            </a:pPr>
            <a:r>
              <a:rPr lang="en-US" dirty="0"/>
              <a:t>95% Error bounds: $ 84,514.25 ~ $ 202,838.27.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211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99F337-1E4E-19C8-C790-F4BC6EE4E7FC}"/>
              </a:ext>
            </a:extLst>
          </p:cNvPr>
          <p:cNvSpPr txBox="1">
            <a:spLocks/>
          </p:cNvSpPr>
          <p:nvPr/>
        </p:nvSpPr>
        <p:spPr>
          <a:xfrm>
            <a:off x="1251678" y="31363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5. REPORT – Result &amp; Prediction (Cont’d)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7A758F-1C7A-FF0D-21CD-C34C0CB46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23534"/>
            <a:ext cx="10178322" cy="4394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Prediction</a:t>
            </a:r>
          </a:p>
          <a:p>
            <a:pPr marL="0" indent="0">
              <a:buNone/>
            </a:pPr>
            <a:r>
              <a:rPr lang="en-US" dirty="0"/>
              <a:t>Sample #2: an ‘imaginary’ person with following info: </a:t>
            </a:r>
          </a:p>
          <a:p>
            <a:pPr marL="0" indent="0">
              <a:buNone/>
            </a:pPr>
            <a:r>
              <a:rPr lang="en-US" dirty="0"/>
              <a:t>A Seattle based Asian Male Data Scientist, working in Amazon as L4, graduated with MA degree, year of experience = 1, year at company = 5, the salary is submitted on May 1</a:t>
            </a:r>
            <a:r>
              <a:rPr lang="en-US" baseline="30000" dirty="0"/>
              <a:t>st</a:t>
            </a:r>
            <a:r>
              <a:rPr lang="en-US" dirty="0"/>
              <a:t>, 2022.  His true total compensation for 2022 is 169K.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Model Result: </a:t>
            </a:r>
          </a:p>
          <a:p>
            <a:pPr marL="0" indent="0">
              <a:buNone/>
            </a:pPr>
            <a:r>
              <a:rPr lang="en-US" dirty="0"/>
              <a:t>Prediction: $ 164,911.90</a:t>
            </a:r>
          </a:p>
          <a:p>
            <a:pPr marL="0" indent="0">
              <a:buNone/>
            </a:pPr>
            <a:r>
              <a:rPr lang="en-US" dirty="0"/>
              <a:t>95% Error bounds: $ 106,449.10 ~ $ 255,482.97.</a:t>
            </a:r>
          </a:p>
        </p:txBody>
      </p:sp>
    </p:spTree>
    <p:extLst>
      <p:ext uri="{BB962C8B-B14F-4D97-AF65-F5344CB8AC3E}">
        <p14:creationId xmlns:p14="http://schemas.microsoft.com/office/powerpoint/2010/main" val="3343039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032902E-7233-5DA2-FCA8-E13A38586D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1198" r="-1" b="-1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E7D9958-ED1E-4EB9-A889-3A0DDD9BC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0A20A5-2045-4D33-9357-1485CAF55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8D3CADA7-D234-4FD0-9151-ECFF64212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30C66-D028-A571-7A96-A20A9781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1098388"/>
            <a:ext cx="10318418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0000" spc="800">
                <a:solidFill>
                  <a:schemeClr val="accent1"/>
                </a:solidFill>
              </a:rPr>
              <a:t>Thank you </a:t>
            </a:r>
            <a:r>
              <a:rPr lang="en-US" sz="10000" spc="800">
                <a:solidFill>
                  <a:schemeClr val="accent1"/>
                </a:solidFill>
                <a:sym typeface="Wingdings" pitchFamily="2" charset="2"/>
              </a:rPr>
              <a:t></a:t>
            </a:r>
            <a:endParaRPr lang="en-US" sz="10000" spc="8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7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139A-21A4-14FB-6437-D8DF87B2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8BB2-075B-0B08-CF6E-F4D3C490B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6400"/>
            <a:ext cx="10178322" cy="3593591"/>
          </a:xfrm>
        </p:spPr>
        <p:txBody>
          <a:bodyPr/>
          <a:lstStyle/>
          <a:p>
            <a:r>
              <a:rPr lang="en-US" dirty="0"/>
              <a:t>1. ASK – Motivation &amp; Goal</a:t>
            </a:r>
          </a:p>
          <a:p>
            <a:r>
              <a:rPr lang="en-US" dirty="0"/>
              <a:t>2. GET - ETL</a:t>
            </a:r>
          </a:p>
          <a:p>
            <a:r>
              <a:rPr lang="en-US" dirty="0"/>
              <a:t>3. EXPLORE - EDA</a:t>
            </a:r>
          </a:p>
          <a:p>
            <a:r>
              <a:rPr lang="en-US" dirty="0"/>
              <a:t>4. MODEL – Model Building</a:t>
            </a:r>
          </a:p>
          <a:p>
            <a:r>
              <a:rPr lang="en-US" dirty="0"/>
              <a:t>5. REPORT – Result &amp; Prediction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C070287-6129-C868-34BC-511E09B07828}"/>
              </a:ext>
            </a:extLst>
          </p:cNvPr>
          <p:cNvSpPr/>
          <p:nvPr/>
        </p:nvSpPr>
        <p:spPr>
          <a:xfrm>
            <a:off x="10148179" y="4201364"/>
            <a:ext cx="1281821" cy="43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F6EB9B-7F37-DFC7-7656-EDF51EC3DEDB}"/>
              </a:ext>
            </a:extLst>
          </p:cNvPr>
          <p:cNvSpPr/>
          <p:nvPr/>
        </p:nvSpPr>
        <p:spPr>
          <a:xfrm>
            <a:off x="8718275" y="4201364"/>
            <a:ext cx="1281821" cy="43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F597860-07E1-E784-B24A-06E52836E715}"/>
              </a:ext>
            </a:extLst>
          </p:cNvPr>
          <p:cNvSpPr/>
          <p:nvPr/>
        </p:nvSpPr>
        <p:spPr>
          <a:xfrm>
            <a:off x="7288371" y="4201364"/>
            <a:ext cx="1281821" cy="43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2F2029-ACE5-DD9B-B7BF-EC898448FE2A}"/>
              </a:ext>
            </a:extLst>
          </p:cNvPr>
          <p:cNvSpPr/>
          <p:nvPr/>
        </p:nvSpPr>
        <p:spPr>
          <a:xfrm>
            <a:off x="5858467" y="4201364"/>
            <a:ext cx="1281821" cy="43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15F68E1-87D9-D63E-7701-490506A08617}"/>
              </a:ext>
            </a:extLst>
          </p:cNvPr>
          <p:cNvSpPr/>
          <p:nvPr/>
        </p:nvSpPr>
        <p:spPr>
          <a:xfrm>
            <a:off x="4428563" y="4201364"/>
            <a:ext cx="1281821" cy="43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CCB6D37-A229-4770-BE00-CEC656D865A4}"/>
              </a:ext>
            </a:extLst>
          </p:cNvPr>
          <p:cNvSpPr/>
          <p:nvPr/>
        </p:nvSpPr>
        <p:spPr>
          <a:xfrm>
            <a:off x="4823303" y="4763521"/>
            <a:ext cx="6211956" cy="576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Science Process</a:t>
            </a:r>
          </a:p>
        </p:txBody>
      </p:sp>
    </p:spTree>
    <p:extLst>
      <p:ext uri="{BB962C8B-B14F-4D97-AF65-F5344CB8AC3E}">
        <p14:creationId xmlns:p14="http://schemas.microsoft.com/office/powerpoint/2010/main" val="82132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4713-037C-3896-110C-4E6EEB35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3400" dirty="0"/>
              <a:t>1. ASK – Motivation &amp; Goal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03377A-C3F3-242C-A061-0ACD70B9D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405" y="1965960"/>
            <a:ext cx="4363595" cy="386831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Personal curiosity about the salary of STEM workers from companies such as FAANG,  as a Data Science major student</a:t>
            </a:r>
          </a:p>
          <a:p>
            <a:r>
              <a:rPr lang="en-US" dirty="0">
                <a:solidFill>
                  <a:schemeClr val="tx1"/>
                </a:solidFill>
              </a:rPr>
              <a:t>Want to know more about the factors that possibly bring higher pay</a:t>
            </a:r>
          </a:p>
          <a:p>
            <a:r>
              <a:rPr lang="en-US" dirty="0">
                <a:solidFill>
                  <a:schemeClr val="tx1"/>
                </a:solidFill>
              </a:rPr>
              <a:t>Knowledge of the market could help STEM specialists to understand his/her market value for making better career decisions</a:t>
            </a:r>
          </a:p>
          <a:p>
            <a:r>
              <a:rPr lang="en-US" dirty="0">
                <a:solidFill>
                  <a:schemeClr val="tx1"/>
                </a:solidFill>
              </a:rPr>
              <a:t>Study Design: a linear regression model to predict salaries</a:t>
            </a: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A1884029-25AC-7082-F074-42CCBCD7A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902" y="2464707"/>
            <a:ext cx="3823420" cy="192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7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02FD-E6CF-B392-EE68-94BD44F3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GET – ETL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C9C4-5DA7-C56B-04AD-CA7E95FB8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r>
              <a:rPr lang="en-US" dirty="0"/>
              <a:t>Data source: </a:t>
            </a:r>
            <a:r>
              <a:rPr lang="en-US" dirty="0">
                <a:hlinkClick r:id="rId2"/>
              </a:rPr>
              <a:t>Data Science and STEM Salaries</a:t>
            </a:r>
            <a:r>
              <a:rPr lang="en-US" dirty="0"/>
              <a:t>, Kaggle 2021</a:t>
            </a:r>
          </a:p>
          <a:p>
            <a:r>
              <a:rPr lang="en-US" dirty="0"/>
              <a:t>Contains 62,000+ STEM salary records from scraped from </a:t>
            </a:r>
            <a:r>
              <a:rPr lang="en-US" dirty="0">
                <a:hlinkClick r:id="rId3"/>
              </a:rPr>
              <a:t>levels.fyi</a:t>
            </a:r>
            <a:r>
              <a:rPr lang="en-US" dirty="0"/>
              <a:t>, a website provides compensation package information of top companies</a:t>
            </a:r>
          </a:p>
          <a:p>
            <a:r>
              <a:rPr lang="en-US" dirty="0"/>
              <a:t>The source file is in .csv format, can be systematically downloaded by using Kaggle API (Personal Kaggle credentials are required)</a:t>
            </a:r>
          </a:p>
          <a:p>
            <a:r>
              <a:rPr lang="en-US" dirty="0"/>
              <a:t>The notebook file </a:t>
            </a:r>
            <a:r>
              <a:rPr lang="en-US" dirty="0" err="1"/>
              <a:t>get_data.ipynb</a:t>
            </a:r>
            <a:r>
              <a:rPr lang="en-US" dirty="0"/>
              <a:t> contains the codes to download the csv file.</a:t>
            </a:r>
          </a:p>
          <a:p>
            <a:r>
              <a:rPr lang="en-US" dirty="0"/>
              <a:t>Once the csv file is download to local, it can be read as Pandas </a:t>
            </a:r>
            <a:r>
              <a:rPr lang="en-US" dirty="0" err="1"/>
              <a:t>dataframe</a:t>
            </a:r>
            <a:r>
              <a:rPr lang="en-US" dirty="0"/>
              <a:t> to facilitate analysis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A7DE58-7546-3B5B-8150-36F75DC1A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473" y="4369309"/>
            <a:ext cx="7359054" cy="219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9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7B1D-8BBD-084B-FFCD-EBA2152B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/>
              <a:t>3. EXPLORE - EDA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31D858-7177-18E6-0D9B-6556DDE2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824210"/>
            <a:ext cx="4363595" cy="43886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Most features are categorical features</a:t>
            </a:r>
          </a:p>
          <a:p>
            <a:r>
              <a:rPr lang="en-US" dirty="0">
                <a:solidFill>
                  <a:schemeClr val="tx1"/>
                </a:solidFill>
              </a:rPr>
              <a:t>Low-cardinality features, such as Gender, Race, Education level, are one-hot encoded.  While high-cardinality ones are not</a:t>
            </a:r>
          </a:p>
          <a:p>
            <a:r>
              <a:rPr lang="en-US" dirty="0">
                <a:solidFill>
                  <a:schemeClr val="tx1"/>
                </a:solidFill>
              </a:rPr>
              <a:t>Numerical features are Timestamp, Years of Experience, Years at Company</a:t>
            </a:r>
          </a:p>
          <a:p>
            <a:r>
              <a:rPr lang="en-US" dirty="0">
                <a:solidFill>
                  <a:schemeClr val="tx1"/>
                </a:solidFill>
              </a:rPr>
              <a:t>Relationship examples: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Compensation vs. Years of Experience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Compensation from Common Companies vs. Uncommon Companies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Compensation in Common Locations vs. Uncommon Locations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52F9E62-3EDF-2179-2B29-DF48E3336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502" y="1824210"/>
            <a:ext cx="5176744" cy="320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6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4D89-AE81-C9F8-17B3-7FB14B52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5608"/>
            <a:ext cx="10178322" cy="4727448"/>
          </a:xfrm>
        </p:spPr>
        <p:txBody>
          <a:bodyPr>
            <a:noAutofit/>
          </a:bodyPr>
          <a:lstStyle/>
          <a:p>
            <a:r>
              <a:rPr lang="en-US" sz="1600" dirty="0"/>
              <a:t>Before EDA, the source file contains 62642 records with 29 columns</a:t>
            </a:r>
          </a:p>
          <a:p>
            <a:r>
              <a:rPr lang="en-US" sz="1600" dirty="0"/>
              <a:t>Missing Values: No missing value in the target variable, Total Yearly Compensation. But 19540 records (31.19%) are missing gender value. </a:t>
            </a:r>
          </a:p>
          <a:p>
            <a:r>
              <a:rPr lang="en-US" sz="1600" dirty="0"/>
              <a:t>Outliers: Removed about 1000 records (1.5%) with outlying total compensations</a:t>
            </a:r>
          </a:p>
          <a:p>
            <a:r>
              <a:rPr lang="en-US" sz="1600" dirty="0"/>
              <a:t>High Cardinality String Fields: Some fields such as tag and other detail are text fields with high cardinality.  These fields would require NLP to be used as regressors</a:t>
            </a:r>
          </a:p>
          <a:p>
            <a:r>
              <a:rPr lang="en-US" sz="1600" dirty="0"/>
              <a:t>Since the target variable is numerical and most regressors are categorical, our pairwise comparisons mainly involved multiple histograms</a:t>
            </a:r>
          </a:p>
          <a:p>
            <a:r>
              <a:rPr lang="en-US" sz="1600" dirty="0"/>
              <a:t>In EDA, created some grouping variables to group high cardinality features such as common companies vs. uncommon companies</a:t>
            </a:r>
          </a:p>
          <a:p>
            <a:pPr lvl="1"/>
            <a:r>
              <a:rPr lang="en-US" sz="1600" dirty="0"/>
              <a:t>The distributions of yearly compensations across these groups are both right skewed but the ‘peaks’ are slightly different</a:t>
            </a:r>
          </a:p>
          <a:p>
            <a:r>
              <a:rPr lang="en-US" sz="1600" dirty="0"/>
              <a:t>Based on EDA, high cardinality fields require preprocessing before one-hot encoding, or other encoding method</a:t>
            </a:r>
          </a:p>
          <a:p>
            <a:r>
              <a:rPr lang="en-US" sz="1600" dirty="0"/>
              <a:t>After EDA: 61718 rows, 60+ regressors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3EE92D-4B92-8837-0B55-00F3443B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>
            <a:normAutofit/>
          </a:bodyPr>
          <a:lstStyle/>
          <a:p>
            <a:r>
              <a:rPr lang="en-US" sz="4400" dirty="0"/>
              <a:t>3. EXPLORE – EDA (Cont’d)</a:t>
            </a:r>
          </a:p>
        </p:txBody>
      </p:sp>
    </p:spTree>
    <p:extLst>
      <p:ext uri="{BB962C8B-B14F-4D97-AF65-F5344CB8AC3E}">
        <p14:creationId xmlns:p14="http://schemas.microsoft.com/office/powerpoint/2010/main" val="238320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3EE92D-4B92-8837-0B55-00F3443B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>
            <a:normAutofit/>
          </a:bodyPr>
          <a:lstStyle/>
          <a:p>
            <a:r>
              <a:rPr lang="en-US" sz="4400"/>
              <a:t>3. EXPLORE – EDA (Cont’d)</a:t>
            </a:r>
            <a:endParaRPr lang="en-US" sz="4400" dirty="0"/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5A9415F0-A179-CE77-9159-1F1CE86B4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150" y="2107890"/>
            <a:ext cx="5436664" cy="2642219"/>
          </a:xfrm>
        </p:spPr>
      </p:pic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E0E53C32-2A45-A797-258E-4DD3749DB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888" y="3902920"/>
            <a:ext cx="3355834" cy="2572695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3B2E0EDB-30A1-A192-35A8-B9B9DBA01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888" y="1015037"/>
            <a:ext cx="3389746" cy="25726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8F2CEC-5F35-B6D5-9A0D-E21843690E12}"/>
              </a:ext>
            </a:extLst>
          </p:cNvPr>
          <p:cNvSpPr txBox="1"/>
          <p:nvPr/>
        </p:nvSpPr>
        <p:spPr>
          <a:xfrm>
            <a:off x="2550322" y="4750109"/>
            <a:ext cx="256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Histogram: Total Yearly Compensation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E786B-4EC9-A44A-E3F1-3C2D2D2AC960}"/>
              </a:ext>
            </a:extLst>
          </p:cNvPr>
          <p:cNvSpPr txBox="1"/>
          <p:nvPr/>
        </p:nvSpPr>
        <p:spPr>
          <a:xfrm>
            <a:off x="6637205" y="3587732"/>
            <a:ext cx="4325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Total Year Compensation of 15 common companies vs. uncommon companies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313D4C-E7E0-FCD0-2740-FEDA0198B65A}"/>
              </a:ext>
            </a:extLst>
          </p:cNvPr>
          <p:cNvSpPr txBox="1"/>
          <p:nvPr/>
        </p:nvSpPr>
        <p:spPr>
          <a:xfrm>
            <a:off x="6720829" y="6475615"/>
            <a:ext cx="4123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Total Year Compensation of 10 common locations vs. uncommon locations</a:t>
            </a:r>
          </a:p>
        </p:txBody>
      </p:sp>
    </p:spTree>
    <p:extLst>
      <p:ext uri="{BB962C8B-B14F-4D97-AF65-F5344CB8AC3E}">
        <p14:creationId xmlns:p14="http://schemas.microsoft.com/office/powerpoint/2010/main" val="313444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31FA-4761-6833-DB64-779ACC0D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MODEL – Model BUILDING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53F96-88C0-5E51-B400-5AD294631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517905"/>
                <a:ext cx="10178322" cy="3593591"/>
              </a:xfrm>
            </p:spPr>
            <p:txBody>
              <a:bodyPr/>
              <a:lstStyle/>
              <a:p>
                <a:r>
                  <a:rPr lang="en-US" dirty="0"/>
                  <a:t>Mean Model (Null Model):</a:t>
                </a:r>
              </a:p>
              <a:p>
                <a:pPr lvl="1"/>
                <a:r>
                  <a:rPr lang="en-US" dirty="0"/>
                  <a:t>Mean(Total Yearly Compensation) = $207,197.61 </a:t>
                </a:r>
              </a:p>
              <a:p>
                <a:pPr lvl="1"/>
                <a:r>
                  <a:rPr lang="en-US" dirty="0"/>
                  <a:t>95% Error bounds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±1.96⋅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 =  ($ -6451.65, $ 420,846.88) =&gt;  ($ 0.00, $ 420,846.88)</a:t>
                </a:r>
              </a:p>
              <a:p>
                <a:endParaRPr lang="en-US" dirty="0"/>
              </a:p>
              <a:p>
                <a:r>
                  <a:rPr lang="en-US" dirty="0"/>
                  <a:t>Linear Regression Model: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91440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predicted total yearly compensation,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regressors,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are an intercept and corresponding coefficients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53F96-88C0-5E51-B400-5AD294631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517905"/>
                <a:ext cx="10178322" cy="3593591"/>
              </a:xfrm>
              <a:blipFill>
                <a:blip r:embed="rId2"/>
                <a:stretch>
                  <a:fillRect l="-498" t="-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47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31FA-4761-6833-DB64-779ACC0D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MODEL – Model BUILDING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53F96-88C0-5E51-B400-5AD294631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306238"/>
                <a:ext cx="10178322" cy="510302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Initial model</a:t>
                </a:r>
              </a:p>
              <a:p>
                <a:pPr lvl="1"/>
                <a:r>
                  <a:rPr lang="en-US" dirty="0"/>
                  <a:t>Regressors: </a:t>
                </a:r>
              </a:p>
              <a:p>
                <a:pPr lvl="2"/>
                <a:r>
                  <a:rPr lang="en-US" dirty="0"/>
                  <a:t>mean encoded company &amp; level</a:t>
                </a:r>
              </a:p>
              <a:p>
                <a:pPr lvl="2"/>
                <a:r>
                  <a:rPr lang="en-US" dirty="0"/>
                  <a:t>Timestamp converted as delta months from earliest month</a:t>
                </a:r>
              </a:p>
              <a:p>
                <a:pPr lvl="2"/>
                <a:r>
                  <a:rPr lang="en-US" dirty="0"/>
                  <a:t>years of experience, years at company</a:t>
                </a:r>
              </a:p>
              <a:p>
                <a:pPr lvl="2"/>
                <a:r>
                  <a:rPr lang="en-US" dirty="0"/>
                  <a:t>one hot encoded: </a:t>
                </a:r>
              </a:p>
              <a:p>
                <a:pPr lvl="3"/>
                <a:r>
                  <a:rPr lang="en-US" dirty="0"/>
                  <a:t>Job title, 10 common locations or else, 10 common countries or else, Race, Education</a:t>
                </a:r>
              </a:p>
              <a:p>
                <a:pPr lvl="1"/>
                <a:r>
                  <a:rPr lang="en-US" dirty="0"/>
                  <a:t>Score: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=0.827127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=$ 45,341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Strongest predictors:</a:t>
                </a:r>
              </a:p>
              <a:p>
                <a:pPr lvl="2"/>
                <a:r>
                  <a:rPr lang="en-US" dirty="0"/>
                  <a:t>Mean Encoded Company – Level: Same scale as target variable, its coefficient can be thought at % of importance</a:t>
                </a:r>
              </a:p>
              <a:p>
                <a:pPr lvl="2"/>
                <a:r>
                  <a:rPr lang="en-US" dirty="0"/>
                  <a:t>Job Title &amp; Location (Countries): Flag fields for some job titles and countries having high coefficients</a:t>
                </a:r>
              </a:p>
              <a:p>
                <a:pPr lvl="1"/>
                <a:r>
                  <a:rPr lang="en-US" dirty="0"/>
                  <a:t>Possible transformations: </a:t>
                </a:r>
              </a:p>
              <a:p>
                <a:pPr lvl="2"/>
                <a:r>
                  <a:rPr lang="en-US" dirty="0"/>
                  <a:t>Log transform annual compensation and mean encoded company – level</a:t>
                </a:r>
              </a:p>
              <a:p>
                <a:pPr lvl="2"/>
                <a:r>
                  <a:rPr lang="en-US" dirty="0"/>
                  <a:t>Adding interaction term of years of experience and years at company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53F96-88C0-5E51-B400-5AD294631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306238"/>
                <a:ext cx="10178322" cy="5103028"/>
              </a:xfrm>
              <a:blipFill>
                <a:blip r:embed="rId2"/>
                <a:stretch>
                  <a:fillRect l="-374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8354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347</TotalTime>
  <Words>1100</Words>
  <Application>Microsoft Macintosh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Gill Sans MT</vt:lpstr>
      <vt:lpstr>Impact</vt:lpstr>
      <vt:lpstr>Badge</vt:lpstr>
      <vt:lpstr>Predicting STEM SALARIES</vt:lpstr>
      <vt:lpstr>Agenda</vt:lpstr>
      <vt:lpstr>1. ASK – Motivation &amp; Goal </vt:lpstr>
      <vt:lpstr>2. GET – ETL </vt:lpstr>
      <vt:lpstr>3. EXPLORE - EDA</vt:lpstr>
      <vt:lpstr>3. EXPLORE – EDA (Cont’d)</vt:lpstr>
      <vt:lpstr>3. EXPLORE – EDA (Cont’d)</vt:lpstr>
      <vt:lpstr>4. MODEL – Model BUILDING</vt:lpstr>
      <vt:lpstr>4. MODEL – Model BUILDING</vt:lpstr>
      <vt:lpstr>4. MODEL – Model BUILDING (CONT’D)</vt:lpstr>
      <vt:lpstr>4. MODEL – Model BUILDING (CONT’D)</vt:lpstr>
      <vt:lpstr>PowerPoint Presentation</vt:lpstr>
      <vt:lpstr>PowerPoint Presentation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STEM SALARIES</dc:title>
  <dc:creator>Noboru Hayashi</dc:creator>
  <cp:lastModifiedBy>Noboru Hayashi</cp:lastModifiedBy>
  <cp:revision>1</cp:revision>
  <dcterms:created xsi:type="dcterms:W3CDTF">2022-05-09T00:53:35Z</dcterms:created>
  <dcterms:modified xsi:type="dcterms:W3CDTF">2022-05-09T06:41:19Z</dcterms:modified>
</cp:coreProperties>
</file>