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1"/>
    <p:restoredTop sz="94662"/>
  </p:normalViewPr>
  <p:slideViewPr>
    <p:cSldViewPr snapToGrid="0" snapToObjects="1" showGuides="1">
      <p:cViewPr varScale="1">
        <p:scale>
          <a:sx n="149" d="100"/>
          <a:sy n="149" d="100"/>
        </p:scale>
        <p:origin x="416" y="168"/>
      </p:cViewPr>
      <p:guideLst>
        <p:guide orient="horz" pos="14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9DEB8-8AD6-7448-9DFB-429E55152BD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F2B2-0BEA-9844-B70E-F59666A5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6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482E-3DE2-2342-B782-359AF6345E48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E8E5-2BC7-A649-A125-7D9D2DD40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Kafka: The Definitive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Chapter </a:t>
            </a:r>
            <a:r>
              <a:rPr lang="en-US" sz="3200" dirty="0" smtClean="0"/>
              <a:t>2: Installing Kafka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376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6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Operating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Install Java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/>
              <a:t>Install </a:t>
            </a:r>
            <a:r>
              <a:rPr lang="en-US" dirty="0" smtClean="0"/>
              <a:t>Zookeeper</a:t>
            </a:r>
          </a:p>
          <a:p>
            <a:pPr lvl="1"/>
            <a:r>
              <a:rPr lang="en-US" dirty="0"/>
              <a:t>Install a Kafka </a:t>
            </a:r>
            <a:r>
              <a:rPr lang="en-US" dirty="0" smtClean="0"/>
              <a:t>Broker</a:t>
            </a:r>
          </a:p>
          <a:p>
            <a:pPr lvl="1"/>
            <a:r>
              <a:rPr lang="en-US" dirty="0"/>
              <a:t>Create and Verify a </a:t>
            </a:r>
            <a:r>
              <a:rPr lang="en-US" dirty="0" smtClean="0"/>
              <a:t>topic</a:t>
            </a:r>
          </a:p>
          <a:p>
            <a:r>
              <a:rPr lang="en-US" dirty="0" smtClean="0"/>
              <a:t>More</a:t>
            </a:r>
          </a:p>
          <a:p>
            <a:pPr lvl="1"/>
            <a:r>
              <a:rPr lang="en-US" dirty="0"/>
              <a:t>Hardware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/>
              <a:t>OS </a:t>
            </a:r>
            <a:r>
              <a:rPr lang="en-US" dirty="0" smtClean="0"/>
              <a:t>Tuning</a:t>
            </a:r>
          </a:p>
          <a:p>
            <a:pPr lvl="1"/>
            <a:r>
              <a:rPr lang="en-US" dirty="0"/>
              <a:t>Production Concerns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2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Kafka is a Java application, and can run on many operating systems: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Linux*</a:t>
            </a:r>
          </a:p>
          <a:p>
            <a:pPr lvl="1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311900"/>
            <a:ext cx="6272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*Following installation steps will be focused on setting up and using Kafka in Ubuntu environment.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630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</a:t>
            </a:r>
            <a:r>
              <a:rPr lang="en-US" dirty="0" smtClean="0"/>
              <a:t>l </a:t>
            </a:r>
            <a:r>
              <a:rPr lang="en-US" dirty="0"/>
              <a:t>Java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Prior to installing either Zookeeper or Kafka, you will need a </a:t>
            </a:r>
            <a:r>
              <a:rPr lang="en-US" b="1" dirty="0" smtClean="0"/>
              <a:t>Java environment</a:t>
            </a:r>
            <a:r>
              <a:rPr lang="en-US" dirty="0" smtClean="0"/>
              <a:t> set up and functioning.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8863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Update Repository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update -y</a:t>
            </a:r>
            <a:br>
              <a:rPr lang="en-US" sz="1200" dirty="0"/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upgrade -y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Add a Personal Package Archives (PPA)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add-apt-repository -y ppa:webupd8team/java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Update the package database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update -y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Install the Oracle JDK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install oracle-java8-set-default -y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Print Java Version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java -version</a:t>
            </a:r>
          </a:p>
        </p:txBody>
      </p:sp>
    </p:spTree>
    <p:extLst>
      <p:ext uri="{BB962C8B-B14F-4D97-AF65-F5344CB8AC3E}">
        <p14:creationId xmlns:p14="http://schemas.microsoft.com/office/powerpoint/2010/main" val="139052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</a:t>
            </a:r>
            <a:r>
              <a:rPr lang="en-US" dirty="0" smtClean="0"/>
              <a:t>l Zookeeper*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Apache Kafka uses </a:t>
            </a:r>
            <a:r>
              <a:rPr lang="en-US" b="1" dirty="0" smtClean="0"/>
              <a:t>Zookeeper</a:t>
            </a:r>
            <a:r>
              <a:rPr lang="en-US" dirty="0" smtClean="0"/>
              <a:t> to store </a:t>
            </a:r>
            <a:r>
              <a:rPr lang="en-US" i="1" u="sng" dirty="0" smtClean="0"/>
              <a:t>metadata about the Kafka cluster</a:t>
            </a:r>
            <a:r>
              <a:rPr lang="en-US" dirty="0" smtClean="0"/>
              <a:t>, as well as </a:t>
            </a:r>
            <a:r>
              <a:rPr lang="en-US" i="1" u="sng" dirty="0" smtClean="0"/>
              <a:t>consumer clients details</a:t>
            </a:r>
            <a:r>
              <a:rPr lang="en-US" dirty="0" smtClean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311900"/>
            <a:ext cx="57781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* Zookeeper will work in standalone mode rather than ensemble mode with given scripts.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838200" y="2760643"/>
            <a:ext cx="97244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Install </a:t>
            </a:r>
            <a:r>
              <a:rPr lang="en-US" sz="1200" dirty="0" err="1">
                <a:solidFill>
                  <a:srgbClr val="808080"/>
                </a:solidFill>
              </a:rPr>
              <a:t>ZooKeeper</a:t>
            </a:r>
            <a:r>
              <a:rPr lang="en-US" sz="1200" dirty="0">
                <a:solidFill>
                  <a:srgbClr val="808080"/>
                </a:solidFill>
              </a:rPr>
              <a:t> to maintain configuration information, provide distributed synchronization, naming and provide group services.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apt-get install </a:t>
            </a:r>
            <a:r>
              <a:rPr lang="en-US" sz="1200" dirty="0" smtClean="0"/>
              <a:t>zookeeper </a:t>
            </a:r>
            <a:r>
              <a:rPr lang="en-US" sz="1200" dirty="0"/>
              <a:t>-y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Start server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</a:t>
            </a:r>
            <a:r>
              <a:rPr lang="en-US" sz="1200" i="1" dirty="0" err="1">
                <a:solidFill>
                  <a:srgbClr val="C57633"/>
                </a:solidFill>
              </a:rPr>
              <a:t>usr</a:t>
            </a:r>
            <a:r>
              <a:rPr lang="en-US" sz="1200" i="1" dirty="0">
                <a:solidFill>
                  <a:srgbClr val="C57633"/>
                </a:solidFill>
              </a:rPr>
              <a:t>/share/zookeeper/bin/</a:t>
            </a:r>
            <a:r>
              <a:rPr lang="en-US" sz="1200" i="1" dirty="0" err="1">
                <a:solidFill>
                  <a:srgbClr val="C57633"/>
                </a:solidFill>
              </a:rPr>
              <a:t>zkServer.sh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start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Check server status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</a:t>
            </a:r>
            <a:r>
              <a:rPr lang="en-US" sz="1200" i="1" dirty="0" err="1">
                <a:solidFill>
                  <a:srgbClr val="C57633"/>
                </a:solidFill>
              </a:rPr>
              <a:t>usr</a:t>
            </a:r>
            <a:r>
              <a:rPr lang="en-US" sz="1200" i="1" dirty="0">
                <a:solidFill>
                  <a:srgbClr val="C57633"/>
                </a:solidFill>
              </a:rPr>
              <a:t>/share/zookeeper/bin/</a:t>
            </a:r>
            <a:r>
              <a:rPr lang="en-US" sz="1200" i="1" dirty="0" err="1">
                <a:solidFill>
                  <a:srgbClr val="C57633"/>
                </a:solidFill>
              </a:rPr>
              <a:t>zkServer.sh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status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Check </a:t>
            </a:r>
            <a:r>
              <a:rPr lang="en-US" sz="1200" dirty="0" err="1">
                <a:solidFill>
                  <a:srgbClr val="808080"/>
                </a:solidFill>
              </a:rPr>
              <a:t>ZooKeeper</a:t>
            </a:r>
            <a:r>
              <a:rPr lang="en-US" sz="1200" dirty="0">
                <a:solidFill>
                  <a:srgbClr val="808080"/>
                </a:solidFill>
              </a:rPr>
              <a:t/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netstat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-ant | </a:t>
            </a:r>
            <a:r>
              <a:rPr lang="en-US" sz="1200" i="1" dirty="0">
                <a:solidFill>
                  <a:srgbClr val="C57633"/>
                </a:solidFill>
              </a:rPr>
              <a:t>grep </a:t>
            </a:r>
            <a:r>
              <a:rPr lang="en-US" sz="1200" dirty="0"/>
              <a:t>:2181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Check Zookeeper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telnet </a:t>
            </a:r>
            <a:r>
              <a:rPr lang="en-US" sz="1200" dirty="0"/>
              <a:t>localhost </a:t>
            </a:r>
            <a:r>
              <a:rPr lang="en-US" sz="1200" dirty="0">
                <a:solidFill>
                  <a:srgbClr val="6897BB"/>
                </a:solidFill>
              </a:rPr>
              <a:t>2181</a:t>
            </a:r>
            <a:br>
              <a:rPr lang="en-US" sz="1200" dirty="0">
                <a:solidFill>
                  <a:srgbClr val="6897BB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srvr</a:t>
            </a:r>
            <a:r>
              <a:rPr lang="en-US" sz="1200" i="1" dirty="0">
                <a:solidFill>
                  <a:srgbClr val="C57633"/>
                </a:solidFill>
              </a:rPr>
              <a:t/>
            </a:r>
            <a:br>
              <a:rPr lang="en-US" sz="1200" i="1" dirty="0">
                <a:solidFill>
                  <a:srgbClr val="C57633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/>
            </a:r>
            <a:br>
              <a:rPr lang="en-US" sz="1200" i="1" dirty="0">
                <a:solidFill>
                  <a:srgbClr val="C57633"/>
                </a:solidFill>
              </a:rPr>
            </a:br>
            <a:r>
              <a:rPr lang="en-US" sz="1200" dirty="0">
                <a:solidFill>
                  <a:srgbClr val="808080"/>
                </a:solidFill>
              </a:rPr>
              <a:t># Check the configuration, location given by `</a:t>
            </a:r>
            <a:r>
              <a:rPr lang="en-US" sz="1200" dirty="0" err="1">
                <a:solidFill>
                  <a:srgbClr val="808080"/>
                </a:solidFill>
              </a:rPr>
              <a:t>dpkg</a:t>
            </a:r>
            <a:r>
              <a:rPr lang="en-US" sz="1200" dirty="0">
                <a:solidFill>
                  <a:srgbClr val="808080"/>
                </a:solidFill>
              </a:rPr>
              <a:t> -L zookeeper`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cat </a:t>
            </a:r>
            <a:r>
              <a:rPr lang="en-US" sz="1200" dirty="0"/>
              <a:t>/</a:t>
            </a:r>
            <a:r>
              <a:rPr lang="en-US" sz="1200" dirty="0" err="1"/>
              <a:t>etc</a:t>
            </a:r>
            <a:r>
              <a:rPr lang="en-US" sz="1200" dirty="0"/>
              <a:t>/zookeeper/</a:t>
            </a:r>
            <a:r>
              <a:rPr lang="en-US" sz="1200" dirty="0" err="1"/>
              <a:t>conf</a:t>
            </a:r>
            <a:r>
              <a:rPr lang="en-US" sz="1200" dirty="0"/>
              <a:t>/</a:t>
            </a:r>
            <a:r>
              <a:rPr lang="en-US" sz="1200" dirty="0" err="1"/>
              <a:t>zoo.cfg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688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</a:t>
            </a:r>
            <a:r>
              <a:rPr lang="en-US" dirty="0" smtClean="0"/>
              <a:t>l a Kafka Broker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Jav</a:t>
            </a:r>
            <a:r>
              <a:rPr lang="en-US" dirty="0" smtClean="0"/>
              <a:t>a and Zookeeper are configured, you are ready to install Apache Kafka.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257317"/>
            <a:ext cx="95278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Download installation package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wget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http://www-</a:t>
            </a:r>
            <a:r>
              <a:rPr lang="en-US" sz="1200" dirty="0" err="1"/>
              <a:t>eu.apache.org</a:t>
            </a:r>
            <a:r>
              <a:rPr lang="en-US" sz="1200" dirty="0"/>
              <a:t>/</a:t>
            </a:r>
            <a:r>
              <a:rPr lang="en-US" sz="1200" dirty="0" err="1"/>
              <a:t>dist</a:t>
            </a:r>
            <a:r>
              <a:rPr lang="en-US" sz="1200" dirty="0"/>
              <a:t>/</a:t>
            </a:r>
            <a:r>
              <a:rPr lang="en-US" sz="1200" dirty="0" err="1"/>
              <a:t>kafka</a:t>
            </a:r>
            <a:r>
              <a:rPr lang="en-US" sz="1200" dirty="0"/>
              <a:t>/1.0.0/kafka_2.11-1.0.0.tgz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Create folder for installation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 err="1"/>
              <a:t>mkdir</a:t>
            </a:r>
            <a:r>
              <a:rPr lang="en-US" sz="1200" dirty="0"/>
              <a:t> /opt/Kafka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Extract to download archive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tar -</a:t>
            </a:r>
            <a:r>
              <a:rPr lang="en-US" sz="1200" dirty="0" err="1"/>
              <a:t>xvf</a:t>
            </a:r>
            <a:r>
              <a:rPr lang="en-US" sz="1200" dirty="0"/>
              <a:t> kafka_2.11-1.0.0.tgz -C /opt/Kafka/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Start Kafka Server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 err="1">
                <a:solidFill>
                  <a:srgbClr val="C57633"/>
                </a:solidFill>
              </a:rPr>
              <a:t>sudo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/opt/Kafka/kafka_2.11-1.0.0/bin/</a:t>
            </a:r>
            <a:r>
              <a:rPr lang="en-US" sz="1200" dirty="0" err="1"/>
              <a:t>kafka</a:t>
            </a:r>
            <a:r>
              <a:rPr lang="en-US" sz="1200" dirty="0"/>
              <a:t>-server-</a:t>
            </a:r>
            <a:r>
              <a:rPr lang="en-US" sz="1200" dirty="0" err="1"/>
              <a:t>start.sh</a:t>
            </a:r>
            <a:r>
              <a:rPr lang="en-US" sz="1200" dirty="0"/>
              <a:t> -daemon /opt/Kafka/kafka_2.11-1.0.0/</a:t>
            </a:r>
            <a:r>
              <a:rPr lang="en-US" sz="1200" dirty="0" err="1"/>
              <a:t>config</a:t>
            </a:r>
            <a:r>
              <a:rPr lang="en-US" sz="1200" dirty="0"/>
              <a:t>/</a:t>
            </a:r>
            <a:r>
              <a:rPr lang="en-US" sz="1200" dirty="0" err="1"/>
              <a:t>server.properties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822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Verify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the Kafka broker is started, we can verify that it is working by performing simple operations against the cluster creating a test topic, producing some messages, and consuming the same messages.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397296"/>
            <a:ext cx="88356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# Create a test topic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/opt/Kafka/kafka_2.11-1.0.0/bin/</a:t>
            </a:r>
            <a:r>
              <a:rPr lang="en-US" sz="1200" i="1" dirty="0" err="1">
                <a:solidFill>
                  <a:srgbClr val="C57633"/>
                </a:solidFill>
              </a:rPr>
              <a:t>kafka-topics.sh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--create --zookeeper localhost:2181 --replication-factor </a:t>
            </a:r>
            <a:r>
              <a:rPr lang="en-US" sz="1200" dirty="0">
                <a:solidFill>
                  <a:srgbClr val="6897BB"/>
                </a:solidFill>
              </a:rPr>
              <a:t>1 </a:t>
            </a:r>
            <a:r>
              <a:rPr lang="en-US" sz="1200" dirty="0"/>
              <a:t>--partitions </a:t>
            </a:r>
            <a:r>
              <a:rPr lang="en-US" sz="1200" dirty="0">
                <a:solidFill>
                  <a:srgbClr val="6897BB"/>
                </a:solidFill>
              </a:rPr>
              <a:t>1 </a:t>
            </a:r>
            <a:r>
              <a:rPr lang="en-US" sz="1200" dirty="0"/>
              <a:t>--topic test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Show information of test topic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/opt/Kafka/kafka_2.11-1.0.0/bin/</a:t>
            </a:r>
            <a:r>
              <a:rPr lang="en-US" sz="1200" i="1" dirty="0" err="1">
                <a:solidFill>
                  <a:srgbClr val="C57633"/>
                </a:solidFill>
              </a:rPr>
              <a:t>kafka-topics.sh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--zookeeper localhost:2181 --describe --topic test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Produce messages to a test topic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/opt/Kafka/kafka_2.11-1.0.0/bin/</a:t>
            </a:r>
            <a:r>
              <a:rPr lang="en-US" sz="1200" i="1" dirty="0" err="1">
                <a:solidFill>
                  <a:srgbClr val="C57633"/>
                </a:solidFill>
              </a:rPr>
              <a:t>kafka</a:t>
            </a:r>
            <a:r>
              <a:rPr lang="en-US" sz="1200" i="1" dirty="0">
                <a:solidFill>
                  <a:srgbClr val="C57633"/>
                </a:solidFill>
              </a:rPr>
              <a:t>-console-</a:t>
            </a:r>
            <a:r>
              <a:rPr lang="en-US" sz="1200" i="1" dirty="0" err="1">
                <a:solidFill>
                  <a:srgbClr val="C57633"/>
                </a:solidFill>
              </a:rPr>
              <a:t>producer.sh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--broker-list localhost:9092 --topic test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80"/>
                </a:solidFill>
              </a:rPr>
              <a:t># Consume messages from a test topic</a:t>
            </a:r>
            <a:br>
              <a:rPr lang="en-US" sz="1200" dirty="0">
                <a:solidFill>
                  <a:srgbClr val="808080"/>
                </a:solidFill>
              </a:rPr>
            </a:br>
            <a:r>
              <a:rPr lang="en-US" sz="1200" i="1" dirty="0">
                <a:solidFill>
                  <a:srgbClr val="C57633"/>
                </a:solidFill>
              </a:rPr>
              <a:t>/opt/Kafka/kafka_2.11-1.0.0/bin/</a:t>
            </a:r>
            <a:r>
              <a:rPr lang="en-US" sz="1200" i="1" dirty="0" err="1">
                <a:solidFill>
                  <a:srgbClr val="C57633"/>
                </a:solidFill>
              </a:rPr>
              <a:t>kafka</a:t>
            </a:r>
            <a:r>
              <a:rPr lang="en-US" sz="1200" i="1" dirty="0">
                <a:solidFill>
                  <a:srgbClr val="C57633"/>
                </a:solidFill>
              </a:rPr>
              <a:t>-console-</a:t>
            </a:r>
            <a:r>
              <a:rPr lang="en-US" sz="1200" i="1" dirty="0" err="1">
                <a:solidFill>
                  <a:srgbClr val="C57633"/>
                </a:solidFill>
              </a:rPr>
              <a:t>consumer.sh</a:t>
            </a:r>
            <a:r>
              <a:rPr lang="en-US" sz="1200" i="1" dirty="0">
                <a:solidFill>
                  <a:srgbClr val="C57633"/>
                </a:solidFill>
              </a:rPr>
              <a:t> </a:t>
            </a:r>
            <a:r>
              <a:rPr lang="en-US" sz="1200" dirty="0"/>
              <a:t>--bootstrap-server localhost:9092 --topic test --from-beginning</a:t>
            </a:r>
          </a:p>
        </p:txBody>
      </p:sp>
    </p:spTree>
    <p:extLst>
      <p:ext uri="{BB962C8B-B14F-4D97-AF65-F5344CB8AC3E}">
        <p14:creationId xmlns:p14="http://schemas.microsoft.com/office/powerpoint/2010/main" val="32543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1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5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232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Kafka: The Definitive Guide</vt:lpstr>
      <vt:lpstr>TOC</vt:lpstr>
      <vt:lpstr>Supported Operating Systems</vt:lpstr>
      <vt:lpstr>Install Java environment</vt:lpstr>
      <vt:lpstr>Install Zookeeper*</vt:lpstr>
      <vt:lpstr>Install a Kafka Broker</vt:lpstr>
      <vt:lpstr>Create and Verify a topic</vt:lpstr>
      <vt:lpstr>Hardware Selection</vt:lpstr>
      <vt:lpstr>OS Tuning</vt:lpstr>
      <vt:lpstr>Production Concerns</vt:lpstr>
      <vt:lpstr>End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Yan</dc:creator>
  <cp:lastModifiedBy>Hai Yan</cp:lastModifiedBy>
  <cp:revision>182</cp:revision>
  <dcterms:created xsi:type="dcterms:W3CDTF">2018-02-25T09:00:45Z</dcterms:created>
  <dcterms:modified xsi:type="dcterms:W3CDTF">2018-02-25T13:57:10Z</dcterms:modified>
</cp:coreProperties>
</file>