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77" r:id="rId4"/>
    <p:sldId id="278" r:id="rId5"/>
    <p:sldId id="258" r:id="rId6"/>
    <p:sldId id="259" r:id="rId7"/>
    <p:sldId id="260" r:id="rId8"/>
    <p:sldId id="261" r:id="rId9"/>
    <p:sldId id="262" r:id="rId10"/>
    <p:sldId id="263" r:id="rId11"/>
    <p:sldId id="265" r:id="rId12"/>
    <p:sldId id="266" r:id="rId13"/>
    <p:sldId id="267" r:id="rId14"/>
    <p:sldId id="268" r:id="rId15"/>
    <p:sldId id="269" r:id="rId16"/>
    <p:sldId id="279" r:id="rId17"/>
    <p:sldId id="270" r:id="rId18"/>
    <p:sldId id="271" r:id="rId19"/>
    <p:sldId id="272" r:id="rId20"/>
    <p:sldId id="273" r:id="rId21"/>
    <p:sldId id="274"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73"/>
    <p:restoredTop sz="94662"/>
  </p:normalViewPr>
  <p:slideViewPr>
    <p:cSldViewPr snapToGrid="0" snapToObjects="1" showGuides="1">
      <p:cViewPr varScale="1">
        <p:scale>
          <a:sx n="144" d="100"/>
          <a:sy n="144" d="100"/>
        </p:scale>
        <p:origin x="232"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9DEB8-8AD6-7448-9DFB-429E55152BD8}" type="datetimeFigureOut">
              <a:rPr lang="en-US" smtClean="0"/>
              <a:t>3/4/18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CF2B2-0BEA-9844-B70E-F59666A585BF}" type="slidenum">
              <a:rPr lang="en-US" smtClean="0"/>
              <a:t>‹#›</a:t>
            </a:fld>
            <a:endParaRPr lang="en-US" dirty="0"/>
          </a:p>
        </p:txBody>
      </p:sp>
    </p:spTree>
    <p:extLst>
      <p:ext uri="{BB962C8B-B14F-4D97-AF65-F5344CB8AC3E}">
        <p14:creationId xmlns:p14="http://schemas.microsoft.com/office/powerpoint/2010/main" val="227017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DC482E-3DE2-2342-B782-359AF6345E48}" type="datetimeFigureOut">
              <a:rPr lang="en-US" smtClean="0"/>
              <a:t>3/4/18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0DE8E5-2BC7-A649-A125-7D9D2DD407A1}" type="slidenum">
              <a:rPr lang="en-US" smtClean="0"/>
              <a:t>‹#›</a:t>
            </a:fld>
            <a:endParaRPr lang="en-US" dirty="0"/>
          </a:p>
        </p:txBody>
      </p:sp>
    </p:spTree>
    <p:extLst>
      <p:ext uri="{BB962C8B-B14F-4D97-AF65-F5344CB8AC3E}">
        <p14:creationId xmlns:p14="http://schemas.microsoft.com/office/powerpoint/2010/main" val="127266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C482E-3DE2-2342-B782-359AF6345E48}" type="datetimeFigureOut">
              <a:rPr lang="en-US" smtClean="0"/>
              <a:t>3/4/18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0DE8E5-2BC7-A649-A125-7D9D2DD407A1}" type="slidenum">
              <a:rPr lang="en-US" smtClean="0"/>
              <a:t>‹#›</a:t>
            </a:fld>
            <a:endParaRPr lang="en-US" dirty="0"/>
          </a:p>
        </p:txBody>
      </p:sp>
    </p:spTree>
    <p:extLst>
      <p:ext uri="{BB962C8B-B14F-4D97-AF65-F5344CB8AC3E}">
        <p14:creationId xmlns:p14="http://schemas.microsoft.com/office/powerpoint/2010/main" val="98408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C482E-3DE2-2342-B782-359AF6345E48}" type="datetimeFigureOut">
              <a:rPr lang="en-US" smtClean="0"/>
              <a:t>3/4/18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0DE8E5-2BC7-A649-A125-7D9D2DD407A1}" type="slidenum">
              <a:rPr lang="en-US" smtClean="0"/>
              <a:t>‹#›</a:t>
            </a:fld>
            <a:endParaRPr lang="en-US" dirty="0"/>
          </a:p>
        </p:txBody>
      </p:sp>
    </p:spTree>
    <p:extLst>
      <p:ext uri="{BB962C8B-B14F-4D97-AF65-F5344CB8AC3E}">
        <p14:creationId xmlns:p14="http://schemas.microsoft.com/office/powerpoint/2010/main" val="174657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C482E-3DE2-2342-B782-359AF6345E48}" type="datetimeFigureOut">
              <a:rPr lang="en-US" smtClean="0"/>
              <a:t>3/4/18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0DE8E5-2BC7-A649-A125-7D9D2DD407A1}" type="slidenum">
              <a:rPr lang="en-US" smtClean="0"/>
              <a:t>‹#›</a:t>
            </a:fld>
            <a:endParaRPr lang="en-US" dirty="0"/>
          </a:p>
        </p:txBody>
      </p:sp>
    </p:spTree>
    <p:extLst>
      <p:ext uri="{BB962C8B-B14F-4D97-AF65-F5344CB8AC3E}">
        <p14:creationId xmlns:p14="http://schemas.microsoft.com/office/powerpoint/2010/main" val="66030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C482E-3DE2-2342-B782-359AF6345E48}" type="datetimeFigureOut">
              <a:rPr lang="en-US" smtClean="0"/>
              <a:t>3/4/18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0DE8E5-2BC7-A649-A125-7D9D2DD407A1}" type="slidenum">
              <a:rPr lang="en-US" smtClean="0"/>
              <a:t>‹#›</a:t>
            </a:fld>
            <a:endParaRPr lang="en-US" dirty="0"/>
          </a:p>
        </p:txBody>
      </p:sp>
    </p:spTree>
    <p:extLst>
      <p:ext uri="{BB962C8B-B14F-4D97-AF65-F5344CB8AC3E}">
        <p14:creationId xmlns:p14="http://schemas.microsoft.com/office/powerpoint/2010/main" val="1658063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DC482E-3DE2-2342-B782-359AF6345E48}" type="datetimeFigureOut">
              <a:rPr lang="en-US" smtClean="0"/>
              <a:t>3/4/18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0DE8E5-2BC7-A649-A125-7D9D2DD407A1}" type="slidenum">
              <a:rPr lang="en-US" smtClean="0"/>
              <a:t>‹#›</a:t>
            </a:fld>
            <a:endParaRPr lang="en-US" dirty="0"/>
          </a:p>
        </p:txBody>
      </p:sp>
    </p:spTree>
    <p:extLst>
      <p:ext uri="{BB962C8B-B14F-4D97-AF65-F5344CB8AC3E}">
        <p14:creationId xmlns:p14="http://schemas.microsoft.com/office/powerpoint/2010/main" val="131809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DC482E-3DE2-2342-B782-359AF6345E48}" type="datetimeFigureOut">
              <a:rPr lang="en-US" smtClean="0"/>
              <a:t>3/4/18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70DE8E5-2BC7-A649-A125-7D9D2DD407A1}" type="slidenum">
              <a:rPr lang="en-US" smtClean="0"/>
              <a:t>‹#›</a:t>
            </a:fld>
            <a:endParaRPr lang="en-US" dirty="0"/>
          </a:p>
        </p:txBody>
      </p:sp>
    </p:spTree>
    <p:extLst>
      <p:ext uri="{BB962C8B-B14F-4D97-AF65-F5344CB8AC3E}">
        <p14:creationId xmlns:p14="http://schemas.microsoft.com/office/powerpoint/2010/main" val="195185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DC482E-3DE2-2342-B782-359AF6345E48}" type="datetimeFigureOut">
              <a:rPr lang="en-US" smtClean="0"/>
              <a:t>3/4/18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70DE8E5-2BC7-A649-A125-7D9D2DD407A1}" type="slidenum">
              <a:rPr lang="en-US" smtClean="0"/>
              <a:t>‹#›</a:t>
            </a:fld>
            <a:endParaRPr lang="en-US" dirty="0"/>
          </a:p>
        </p:txBody>
      </p:sp>
    </p:spTree>
    <p:extLst>
      <p:ext uri="{BB962C8B-B14F-4D97-AF65-F5344CB8AC3E}">
        <p14:creationId xmlns:p14="http://schemas.microsoft.com/office/powerpoint/2010/main" val="201390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C482E-3DE2-2342-B782-359AF6345E48}" type="datetimeFigureOut">
              <a:rPr lang="en-US" smtClean="0"/>
              <a:t>3/4/18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0DE8E5-2BC7-A649-A125-7D9D2DD407A1}" type="slidenum">
              <a:rPr lang="en-US" smtClean="0"/>
              <a:t>‹#›</a:t>
            </a:fld>
            <a:endParaRPr lang="en-US" dirty="0"/>
          </a:p>
        </p:txBody>
      </p:sp>
    </p:spTree>
    <p:extLst>
      <p:ext uri="{BB962C8B-B14F-4D97-AF65-F5344CB8AC3E}">
        <p14:creationId xmlns:p14="http://schemas.microsoft.com/office/powerpoint/2010/main" val="1250583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C482E-3DE2-2342-B782-359AF6345E48}" type="datetimeFigureOut">
              <a:rPr lang="en-US" smtClean="0"/>
              <a:t>3/4/18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0DE8E5-2BC7-A649-A125-7D9D2DD407A1}" type="slidenum">
              <a:rPr lang="en-US" smtClean="0"/>
              <a:t>‹#›</a:t>
            </a:fld>
            <a:endParaRPr lang="en-US" dirty="0"/>
          </a:p>
        </p:txBody>
      </p:sp>
    </p:spTree>
    <p:extLst>
      <p:ext uri="{BB962C8B-B14F-4D97-AF65-F5344CB8AC3E}">
        <p14:creationId xmlns:p14="http://schemas.microsoft.com/office/powerpoint/2010/main" val="113745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C482E-3DE2-2342-B782-359AF6345E48}" type="datetimeFigureOut">
              <a:rPr lang="en-US" smtClean="0"/>
              <a:t>3/4/18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0DE8E5-2BC7-A649-A125-7D9D2DD407A1}" type="slidenum">
              <a:rPr lang="en-US" smtClean="0"/>
              <a:t>‹#›</a:t>
            </a:fld>
            <a:endParaRPr lang="en-US" dirty="0"/>
          </a:p>
        </p:txBody>
      </p:sp>
    </p:spTree>
    <p:extLst>
      <p:ext uri="{BB962C8B-B14F-4D97-AF65-F5344CB8AC3E}">
        <p14:creationId xmlns:p14="http://schemas.microsoft.com/office/powerpoint/2010/main" val="3331632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C482E-3DE2-2342-B782-359AF6345E48}" type="datetimeFigureOut">
              <a:rPr lang="en-US" smtClean="0"/>
              <a:t>3/4/18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DE8E5-2BC7-A649-A125-7D9D2DD407A1}" type="slidenum">
              <a:rPr lang="en-US" smtClean="0"/>
              <a:t>‹#›</a:t>
            </a:fld>
            <a:endParaRPr lang="en-US" dirty="0"/>
          </a:p>
        </p:txBody>
      </p:sp>
    </p:spTree>
    <p:extLst>
      <p:ext uri="{BB962C8B-B14F-4D97-AF65-F5344CB8AC3E}">
        <p14:creationId xmlns:p14="http://schemas.microsoft.com/office/powerpoint/2010/main" val="574032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Kafka: The Definitive Guide</a:t>
            </a:r>
            <a:endParaRPr lang="en-US" dirty="0"/>
          </a:p>
        </p:txBody>
      </p:sp>
      <p:sp>
        <p:nvSpPr>
          <p:cNvPr id="3" name="Subtitle 2"/>
          <p:cNvSpPr>
            <a:spLocks noGrp="1"/>
          </p:cNvSpPr>
          <p:nvPr>
            <p:ph type="subTitle" idx="1"/>
          </p:nvPr>
        </p:nvSpPr>
        <p:spPr/>
        <p:txBody>
          <a:bodyPr>
            <a:normAutofit/>
          </a:bodyPr>
          <a:lstStyle/>
          <a:p>
            <a:r>
              <a:rPr lang="en-US" sz="3200" dirty="0"/>
              <a:t>Chapter </a:t>
            </a:r>
            <a:r>
              <a:rPr lang="en-US" sz="3200" dirty="0" smtClean="0"/>
              <a:t>1: Meet Kafka</a:t>
            </a:r>
            <a:endParaRPr lang="en-US" sz="3200" dirty="0"/>
          </a:p>
        </p:txBody>
      </p:sp>
    </p:spTree>
    <p:extLst>
      <p:ext uri="{BB962C8B-B14F-4D97-AF65-F5344CB8AC3E}">
        <p14:creationId xmlns:p14="http://schemas.microsoft.com/office/powerpoint/2010/main" val="743768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Concept </a:t>
            </a:r>
            <a:r>
              <a:rPr lang="mr-IN" smtClean="0"/>
              <a:t>–</a:t>
            </a:r>
            <a:r>
              <a:rPr lang="en-US" smtClean="0"/>
              <a:t> Consumer</a:t>
            </a:r>
            <a:endParaRPr lang="en-US"/>
          </a:p>
        </p:txBody>
      </p:sp>
      <p:sp>
        <p:nvSpPr>
          <p:cNvPr id="3" name="Content Placeholder 2"/>
          <p:cNvSpPr>
            <a:spLocks noGrp="1"/>
          </p:cNvSpPr>
          <p:nvPr>
            <p:ph idx="1"/>
          </p:nvPr>
        </p:nvSpPr>
        <p:spPr/>
        <p:txBody>
          <a:bodyPr>
            <a:normAutofit/>
          </a:bodyPr>
          <a:lstStyle/>
          <a:p>
            <a:r>
              <a:rPr lang="en-US" dirty="0" smtClean="0"/>
              <a:t>A</a:t>
            </a:r>
            <a:r>
              <a:rPr lang="en-US" b="1" dirty="0" smtClean="0">
                <a:solidFill>
                  <a:srgbClr val="FF0000"/>
                </a:solidFill>
              </a:rPr>
              <a:t> consumer </a:t>
            </a:r>
            <a:r>
              <a:rPr lang="en-US" dirty="0" smtClean="0"/>
              <a:t>reads messages, also be referred as </a:t>
            </a:r>
            <a:r>
              <a:rPr lang="en-US" u="sng" dirty="0" smtClean="0"/>
              <a:t>subscribers</a:t>
            </a:r>
            <a:r>
              <a:rPr lang="en-US" dirty="0" smtClean="0"/>
              <a:t> or </a:t>
            </a:r>
            <a:r>
              <a:rPr lang="en-US" u="sng" dirty="0" smtClean="0"/>
              <a:t>readers</a:t>
            </a:r>
            <a:r>
              <a:rPr lang="en-US" dirty="0" smtClean="0"/>
              <a:t>.</a:t>
            </a:r>
          </a:p>
          <a:p>
            <a:r>
              <a:rPr lang="en-US" dirty="0" smtClean="0"/>
              <a:t>Customer can subscribe to </a:t>
            </a:r>
            <a:r>
              <a:rPr lang="en-US" u="sng" dirty="0" smtClean="0"/>
              <a:t>one or more topic</a:t>
            </a:r>
            <a:r>
              <a:rPr lang="en-US" dirty="0" smtClean="0"/>
              <a:t> and read messages </a:t>
            </a:r>
            <a:r>
              <a:rPr lang="en-US" u="sng" dirty="0" smtClean="0"/>
              <a:t>in the order</a:t>
            </a:r>
            <a:r>
              <a:rPr lang="en-US" dirty="0" smtClean="0"/>
              <a:t> in which they were produced</a:t>
            </a:r>
          </a:p>
          <a:p>
            <a:r>
              <a:rPr lang="en-US" dirty="0" smtClean="0"/>
              <a:t>Customer </a:t>
            </a:r>
            <a:r>
              <a:rPr lang="en-US" u="sng" dirty="0" smtClean="0"/>
              <a:t>keeps track</a:t>
            </a:r>
            <a:r>
              <a:rPr lang="en-US" dirty="0" smtClean="0"/>
              <a:t> of which messages it has already consumed by keeping track of the offset.</a:t>
            </a:r>
          </a:p>
        </p:txBody>
      </p:sp>
    </p:spTree>
    <p:extLst>
      <p:ext uri="{BB962C8B-B14F-4D97-AF65-F5344CB8AC3E}">
        <p14:creationId xmlns:p14="http://schemas.microsoft.com/office/powerpoint/2010/main" val="649337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Concept </a:t>
            </a:r>
            <a:r>
              <a:rPr lang="mr-IN" smtClean="0"/>
              <a:t>–</a:t>
            </a:r>
            <a:r>
              <a:rPr lang="en-US" smtClean="0"/>
              <a:t> Offset</a:t>
            </a:r>
            <a:endParaRPr lang="en-US"/>
          </a:p>
        </p:txBody>
      </p:sp>
      <p:sp>
        <p:nvSpPr>
          <p:cNvPr id="3" name="Content Placeholder 2"/>
          <p:cNvSpPr>
            <a:spLocks noGrp="1"/>
          </p:cNvSpPr>
          <p:nvPr>
            <p:ph idx="1"/>
          </p:nvPr>
        </p:nvSpPr>
        <p:spPr/>
        <p:txBody>
          <a:bodyPr>
            <a:normAutofit/>
          </a:bodyPr>
          <a:lstStyle/>
          <a:p>
            <a:r>
              <a:rPr lang="en-US" dirty="0" smtClean="0"/>
              <a:t>The </a:t>
            </a:r>
            <a:r>
              <a:rPr lang="en-US" b="1" dirty="0" smtClean="0">
                <a:solidFill>
                  <a:srgbClr val="FF0000"/>
                </a:solidFill>
              </a:rPr>
              <a:t>offset</a:t>
            </a:r>
            <a:r>
              <a:rPr lang="en-US" dirty="0" smtClean="0">
                <a:solidFill>
                  <a:srgbClr val="FF0000"/>
                </a:solidFill>
              </a:rPr>
              <a:t> </a:t>
            </a:r>
            <a:r>
              <a:rPr lang="en-US" dirty="0" smtClean="0"/>
              <a:t>is an </a:t>
            </a:r>
            <a:r>
              <a:rPr lang="en-US" u="sng" dirty="0" smtClean="0"/>
              <a:t>integer value that continually</a:t>
            </a:r>
            <a:r>
              <a:rPr lang="en-US" dirty="0" smtClean="0"/>
              <a:t> increases, which Kafka adds to the </a:t>
            </a:r>
            <a:r>
              <a:rPr lang="en-US" u="sng" dirty="0" smtClean="0"/>
              <a:t>metadata</a:t>
            </a:r>
            <a:r>
              <a:rPr lang="en-US" dirty="0" smtClean="0"/>
              <a:t> of each message as it is produced.</a:t>
            </a:r>
          </a:p>
          <a:p>
            <a:r>
              <a:rPr lang="en-US" dirty="0" smtClean="0"/>
              <a:t>Each message in a given partition has a </a:t>
            </a:r>
            <a:r>
              <a:rPr lang="en-US" u="sng" dirty="0" smtClean="0"/>
              <a:t>unique</a:t>
            </a:r>
            <a:r>
              <a:rPr lang="en-US" dirty="0" smtClean="0"/>
              <a:t> offset.</a:t>
            </a:r>
          </a:p>
          <a:p>
            <a:r>
              <a:rPr lang="en-US" dirty="0" smtClean="0"/>
              <a:t>By sorting the offset of the last consumed message for each partition, a consumer can stop and restart without losing its place.</a:t>
            </a:r>
          </a:p>
        </p:txBody>
      </p:sp>
    </p:spTree>
    <p:extLst>
      <p:ext uri="{BB962C8B-B14F-4D97-AF65-F5344CB8AC3E}">
        <p14:creationId xmlns:p14="http://schemas.microsoft.com/office/powerpoint/2010/main" val="324142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Concept </a:t>
            </a:r>
            <a:r>
              <a:rPr lang="mr-IN" smtClean="0"/>
              <a:t>–</a:t>
            </a:r>
            <a:r>
              <a:rPr lang="en-US" smtClean="0"/>
              <a:t> Consumer Group</a:t>
            </a:r>
            <a:endParaRPr lang="en-US"/>
          </a:p>
        </p:txBody>
      </p:sp>
      <p:sp>
        <p:nvSpPr>
          <p:cNvPr id="3" name="Content Placeholder 2"/>
          <p:cNvSpPr>
            <a:spLocks noGrp="1"/>
          </p:cNvSpPr>
          <p:nvPr>
            <p:ph idx="1"/>
          </p:nvPr>
        </p:nvSpPr>
        <p:spPr/>
        <p:txBody>
          <a:bodyPr>
            <a:normAutofit/>
          </a:bodyPr>
          <a:lstStyle/>
          <a:p>
            <a:r>
              <a:rPr lang="en-US" smtClean="0"/>
              <a:t>Consumers works as part of a </a:t>
            </a:r>
            <a:r>
              <a:rPr lang="en-US" b="1" smtClean="0">
                <a:solidFill>
                  <a:srgbClr val="FF0000"/>
                </a:solidFill>
              </a:rPr>
              <a:t>consumer group</a:t>
            </a:r>
            <a:r>
              <a:rPr lang="en-US" smtClean="0"/>
              <a:t>, which is one or more consumers that work together to consume a topic.</a:t>
            </a:r>
          </a:p>
          <a:p>
            <a:r>
              <a:rPr lang="en-US" smtClean="0"/>
              <a:t>The group assures that </a:t>
            </a:r>
            <a:r>
              <a:rPr lang="en-US" b="1" u="sng" smtClean="0"/>
              <a:t>each partition is only consumed by one member</a:t>
            </a:r>
            <a:r>
              <a:rPr lang="en-US" smtClean="0"/>
              <a:t> (but one member can consume several partitions). </a:t>
            </a:r>
          </a:p>
          <a:p>
            <a:r>
              <a:rPr lang="en-US" smtClean="0"/>
              <a:t>With the consumer group, consumers could </a:t>
            </a:r>
            <a:r>
              <a:rPr lang="en-US" i="1" u="sng" smtClean="0"/>
              <a:t>horizontally scale</a:t>
            </a:r>
            <a:r>
              <a:rPr lang="en-US" smtClean="0"/>
              <a:t> to consume topic with a large number of messages. </a:t>
            </a:r>
          </a:p>
          <a:p>
            <a:r>
              <a:rPr lang="en-US" smtClean="0"/>
              <a:t>Additionally, if a single consume fails, the remaining members of the group will </a:t>
            </a:r>
            <a:r>
              <a:rPr lang="en-US" i="1" u="sng" smtClean="0"/>
              <a:t>rebalance</a:t>
            </a:r>
            <a:r>
              <a:rPr lang="en-US" smtClean="0"/>
              <a:t> the partitions being consumed to take over for the missing member.</a:t>
            </a:r>
          </a:p>
        </p:txBody>
      </p:sp>
    </p:spTree>
    <p:extLst>
      <p:ext uri="{BB962C8B-B14F-4D97-AF65-F5344CB8AC3E}">
        <p14:creationId xmlns:p14="http://schemas.microsoft.com/office/powerpoint/2010/main" val="1840300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Concept </a:t>
            </a:r>
            <a:r>
              <a:rPr lang="mr-IN" smtClean="0"/>
              <a:t>–</a:t>
            </a:r>
            <a:r>
              <a:rPr lang="en-US" smtClean="0"/>
              <a:t> Broker</a:t>
            </a:r>
            <a:endParaRPr lang="en-US"/>
          </a:p>
        </p:txBody>
      </p:sp>
      <p:sp>
        <p:nvSpPr>
          <p:cNvPr id="3" name="Content Placeholder 2"/>
          <p:cNvSpPr>
            <a:spLocks noGrp="1"/>
          </p:cNvSpPr>
          <p:nvPr>
            <p:ph idx="1"/>
          </p:nvPr>
        </p:nvSpPr>
        <p:spPr/>
        <p:txBody>
          <a:bodyPr>
            <a:normAutofit fontScale="92500" lnSpcReduction="10000"/>
          </a:bodyPr>
          <a:lstStyle/>
          <a:p>
            <a:r>
              <a:rPr lang="en-US" smtClean="0"/>
              <a:t>A single Kafka server is called a </a:t>
            </a:r>
            <a:r>
              <a:rPr lang="en-US" b="1" smtClean="0">
                <a:solidFill>
                  <a:srgbClr val="FF0000"/>
                </a:solidFill>
              </a:rPr>
              <a:t>broker</a:t>
            </a:r>
            <a:r>
              <a:rPr lang="en-US" smtClean="0"/>
              <a:t>.</a:t>
            </a:r>
          </a:p>
          <a:p>
            <a:r>
              <a:rPr lang="en-US" smtClean="0"/>
              <a:t>For </a:t>
            </a:r>
            <a:r>
              <a:rPr lang="en-US" u="sng" smtClean="0"/>
              <a:t>producer</a:t>
            </a:r>
            <a:r>
              <a:rPr lang="en-US" smtClean="0"/>
              <a:t>, the broker </a:t>
            </a:r>
          </a:p>
          <a:p>
            <a:pPr lvl="1"/>
            <a:r>
              <a:rPr lang="en-US" smtClean="0"/>
              <a:t>Receives messages from producers</a:t>
            </a:r>
          </a:p>
          <a:p>
            <a:pPr lvl="1"/>
            <a:r>
              <a:rPr lang="en-US" smtClean="0"/>
              <a:t>Assigns offsets to them</a:t>
            </a:r>
          </a:p>
          <a:p>
            <a:pPr lvl="1"/>
            <a:r>
              <a:rPr lang="en-US" smtClean="0"/>
              <a:t>Commits to storage on disk </a:t>
            </a:r>
          </a:p>
          <a:p>
            <a:r>
              <a:rPr lang="en-US" smtClean="0"/>
              <a:t>For </a:t>
            </a:r>
            <a:r>
              <a:rPr lang="en-US" u="sng" smtClean="0"/>
              <a:t>consumer</a:t>
            </a:r>
            <a:r>
              <a:rPr lang="en-US" smtClean="0"/>
              <a:t>, the broker</a:t>
            </a:r>
          </a:p>
          <a:p>
            <a:pPr lvl="1"/>
            <a:r>
              <a:rPr lang="en-US" smtClean="0"/>
              <a:t>Respond to fetch request for partitions</a:t>
            </a:r>
          </a:p>
          <a:p>
            <a:pPr lvl="1"/>
            <a:r>
              <a:rPr lang="en-US" smtClean="0"/>
              <a:t>Respond with messages that have been committed to disk</a:t>
            </a:r>
          </a:p>
          <a:p>
            <a:r>
              <a:rPr lang="en-US" smtClean="0"/>
              <a:t>Depending on the specific hardware and its performance characteristics, a single broker can easily handle </a:t>
            </a:r>
            <a:r>
              <a:rPr lang="en-US" b="1" i="1" smtClean="0"/>
              <a:t>thousands</a:t>
            </a:r>
            <a:r>
              <a:rPr lang="en-US" smtClean="0"/>
              <a:t> of partitions and </a:t>
            </a:r>
            <a:r>
              <a:rPr lang="en-US" b="1" i="1" smtClean="0"/>
              <a:t>millions</a:t>
            </a:r>
            <a:r>
              <a:rPr lang="en-US" smtClean="0"/>
              <a:t> of  messages per second.</a:t>
            </a:r>
          </a:p>
        </p:txBody>
      </p:sp>
    </p:spTree>
    <p:extLst>
      <p:ext uri="{BB962C8B-B14F-4D97-AF65-F5344CB8AC3E}">
        <p14:creationId xmlns:p14="http://schemas.microsoft.com/office/powerpoint/2010/main" val="652180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Concept </a:t>
            </a:r>
            <a:r>
              <a:rPr lang="mr-IN" smtClean="0"/>
              <a:t>–</a:t>
            </a:r>
            <a:r>
              <a:rPr lang="en-US" smtClean="0"/>
              <a:t> Cluster</a:t>
            </a:r>
            <a:endParaRPr lang="en-US"/>
          </a:p>
        </p:txBody>
      </p:sp>
      <p:sp>
        <p:nvSpPr>
          <p:cNvPr id="3" name="Content Placeholder 2"/>
          <p:cNvSpPr>
            <a:spLocks noGrp="1"/>
          </p:cNvSpPr>
          <p:nvPr>
            <p:ph idx="1"/>
          </p:nvPr>
        </p:nvSpPr>
        <p:spPr/>
        <p:txBody>
          <a:bodyPr>
            <a:normAutofit lnSpcReduction="10000"/>
          </a:bodyPr>
          <a:lstStyle/>
          <a:p>
            <a:r>
              <a:rPr lang="en-US" dirty="0" smtClean="0"/>
              <a:t>Kafka brokers are designed to operate as part of </a:t>
            </a:r>
            <a:r>
              <a:rPr lang="en-US" b="1" dirty="0" smtClean="0">
                <a:solidFill>
                  <a:srgbClr val="FF0000"/>
                </a:solidFill>
              </a:rPr>
              <a:t>cluster</a:t>
            </a:r>
            <a:r>
              <a:rPr lang="en-US" dirty="0" smtClean="0"/>
              <a:t>.</a:t>
            </a:r>
          </a:p>
          <a:p>
            <a:r>
              <a:rPr lang="en-US" dirty="0" smtClean="0"/>
              <a:t>Within a cluster, one broker will also function as the </a:t>
            </a:r>
            <a:r>
              <a:rPr lang="en-US" i="1" u="sng" dirty="0" smtClean="0"/>
              <a:t>cluster controller</a:t>
            </a:r>
            <a:r>
              <a:rPr lang="en-US" dirty="0" smtClean="0"/>
              <a:t>, which is responsible for administrative operations(e.g., assigning partitions to brokers and monitoring for broker failures) </a:t>
            </a:r>
          </a:p>
          <a:p>
            <a:r>
              <a:rPr lang="en-US" dirty="0" smtClean="0"/>
              <a:t>A partition is owned by a single broker in the cluster, which is called the </a:t>
            </a:r>
            <a:r>
              <a:rPr lang="en-US" i="1" u="sng" dirty="0" smtClean="0"/>
              <a:t>leader</a:t>
            </a:r>
            <a:r>
              <a:rPr lang="en-US" dirty="0" smtClean="0"/>
              <a:t> of this partition.</a:t>
            </a:r>
          </a:p>
          <a:p>
            <a:r>
              <a:rPr lang="en-US" b="1" dirty="0" smtClean="0"/>
              <a:t>A partition may be assigned to multiple brokers</a:t>
            </a:r>
            <a:r>
              <a:rPr lang="en-US" dirty="0" smtClean="0"/>
              <a:t>, which will result in the partition being replicated to protect against broker failure.</a:t>
            </a:r>
          </a:p>
          <a:p>
            <a:r>
              <a:rPr lang="en-US" dirty="0" smtClean="0"/>
              <a:t>All consumers and producers operating on that partition </a:t>
            </a:r>
            <a:r>
              <a:rPr lang="en-US" b="1" dirty="0" smtClean="0"/>
              <a:t>must connect to the leader</a:t>
            </a:r>
            <a:r>
              <a:rPr lang="en-US" dirty="0" smtClean="0"/>
              <a:t>.</a:t>
            </a:r>
          </a:p>
        </p:txBody>
      </p:sp>
    </p:spTree>
    <p:extLst>
      <p:ext uri="{BB962C8B-B14F-4D97-AF65-F5344CB8AC3E}">
        <p14:creationId xmlns:p14="http://schemas.microsoft.com/office/powerpoint/2010/main" val="2682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Concept </a:t>
            </a:r>
            <a:r>
              <a:rPr lang="mr-IN" smtClean="0"/>
              <a:t>–</a:t>
            </a:r>
            <a:r>
              <a:rPr lang="en-US" smtClean="0"/>
              <a:t> Retention</a:t>
            </a:r>
            <a:endParaRPr lang="en-US"/>
          </a:p>
        </p:txBody>
      </p:sp>
      <p:sp>
        <p:nvSpPr>
          <p:cNvPr id="3" name="Content Placeholder 2"/>
          <p:cNvSpPr>
            <a:spLocks noGrp="1"/>
          </p:cNvSpPr>
          <p:nvPr>
            <p:ph idx="1"/>
          </p:nvPr>
        </p:nvSpPr>
        <p:spPr/>
        <p:txBody>
          <a:bodyPr>
            <a:normAutofit/>
          </a:bodyPr>
          <a:lstStyle/>
          <a:p>
            <a:r>
              <a:rPr lang="en-US" smtClean="0"/>
              <a:t>The</a:t>
            </a:r>
            <a:r>
              <a:rPr lang="en-US" b="1" smtClean="0">
                <a:solidFill>
                  <a:srgbClr val="FF0000"/>
                </a:solidFill>
              </a:rPr>
              <a:t> retention</a:t>
            </a:r>
            <a:r>
              <a:rPr lang="en-US" smtClean="0"/>
              <a:t>, as a key feature of Kafka, is the </a:t>
            </a:r>
            <a:r>
              <a:rPr lang="en-US" u="sng" smtClean="0"/>
              <a:t>durable storage of messages for some period of time</a:t>
            </a:r>
            <a:r>
              <a:rPr lang="en-US" smtClean="0"/>
              <a:t>.</a:t>
            </a:r>
          </a:p>
          <a:p>
            <a:r>
              <a:rPr lang="en-US" smtClean="0"/>
              <a:t>Kafka </a:t>
            </a:r>
            <a:r>
              <a:rPr lang="en-US" u="sng" smtClean="0"/>
              <a:t>brokers</a:t>
            </a:r>
            <a:r>
              <a:rPr lang="en-US" smtClean="0"/>
              <a:t> are configured with a default retention setting for topics(7days / 1GB).</a:t>
            </a:r>
          </a:p>
          <a:p>
            <a:r>
              <a:rPr lang="en-US" smtClean="0"/>
              <a:t>Individual </a:t>
            </a:r>
            <a:r>
              <a:rPr lang="en-US" u="sng" smtClean="0"/>
              <a:t>topics</a:t>
            </a:r>
            <a:r>
              <a:rPr lang="en-US" smtClean="0"/>
              <a:t> can also be configured with their own retention setting.</a:t>
            </a:r>
          </a:p>
          <a:p>
            <a:r>
              <a:rPr lang="en-US" smtClean="0"/>
              <a:t>Topics can also be configured as </a:t>
            </a:r>
            <a:r>
              <a:rPr lang="en-US" i="1" u="sng" smtClean="0"/>
              <a:t>log compacted</a:t>
            </a:r>
            <a:r>
              <a:rPr lang="en-US" smtClean="0"/>
              <a:t>, which means that Kafka will retain only the last message produced with a specific key.</a:t>
            </a:r>
          </a:p>
        </p:txBody>
      </p:sp>
    </p:spTree>
    <p:extLst>
      <p:ext uri="{BB962C8B-B14F-4D97-AF65-F5344CB8AC3E}">
        <p14:creationId xmlns:p14="http://schemas.microsoft.com/office/powerpoint/2010/main" val="1821140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normAutofit/>
          </a:bodyPr>
          <a:lstStyle/>
          <a:p>
            <a:r>
              <a:rPr lang="en-US" sz="6600" smtClean="0"/>
              <a:t>Use Cases</a:t>
            </a:r>
            <a:endParaRPr lang="en-US" sz="6600"/>
          </a:p>
        </p:txBody>
      </p:sp>
    </p:spTree>
    <p:extLst>
      <p:ext uri="{BB962C8B-B14F-4D97-AF65-F5344CB8AC3E}">
        <p14:creationId xmlns:p14="http://schemas.microsoft.com/office/powerpoint/2010/main" val="144187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Case - </a:t>
            </a:r>
            <a:r>
              <a:rPr lang="en-US"/>
              <a:t>Activity </a:t>
            </a:r>
            <a:r>
              <a:rPr lang="en-US" smtClean="0"/>
              <a:t>Tracking</a:t>
            </a:r>
            <a:endParaRPr lang="en-US"/>
          </a:p>
        </p:txBody>
      </p:sp>
      <p:sp>
        <p:nvSpPr>
          <p:cNvPr id="3" name="Content Placeholder 2"/>
          <p:cNvSpPr>
            <a:spLocks noGrp="1"/>
          </p:cNvSpPr>
          <p:nvPr>
            <p:ph idx="1"/>
          </p:nvPr>
        </p:nvSpPr>
        <p:spPr/>
        <p:txBody>
          <a:bodyPr>
            <a:normAutofit/>
          </a:bodyPr>
          <a:lstStyle/>
          <a:p>
            <a:pPr marL="0" indent="0">
              <a:buNone/>
            </a:pPr>
            <a:r>
              <a:rPr lang="en-US" smtClean="0"/>
              <a:t>A website’s users interact with frontend applications, which generate messages regarding actions the user is taking. </a:t>
            </a:r>
          </a:p>
          <a:p>
            <a:pPr marL="0" indent="0">
              <a:buNone/>
            </a:pPr>
            <a:r>
              <a:rPr lang="en-US" smtClean="0"/>
              <a:t>The message are published to one or more topics, which are consumed by applications on the backend. </a:t>
            </a:r>
          </a:p>
          <a:p>
            <a:pPr marL="0" indent="0">
              <a:buNone/>
            </a:pPr>
            <a:r>
              <a:rPr lang="en-US" smtClean="0"/>
              <a:t>The backend applications may use message contents to generate reports, feed machine learning systems, update search results, or perform other operations that are necessary to provide a rich user experience.</a:t>
            </a:r>
          </a:p>
        </p:txBody>
      </p:sp>
    </p:spTree>
    <p:extLst>
      <p:ext uri="{BB962C8B-B14F-4D97-AF65-F5344CB8AC3E}">
        <p14:creationId xmlns:p14="http://schemas.microsoft.com/office/powerpoint/2010/main" val="1911761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Case </a:t>
            </a:r>
            <a:r>
              <a:rPr lang="mr-IN" smtClean="0"/>
              <a:t>–</a:t>
            </a:r>
            <a:r>
              <a:rPr lang="en-US" smtClean="0"/>
              <a:t> Messaging </a:t>
            </a:r>
            <a:endParaRPr lang="en-US"/>
          </a:p>
        </p:txBody>
      </p:sp>
      <p:sp>
        <p:nvSpPr>
          <p:cNvPr id="3" name="Content Placeholder 2"/>
          <p:cNvSpPr>
            <a:spLocks noGrp="1"/>
          </p:cNvSpPr>
          <p:nvPr>
            <p:ph idx="1"/>
          </p:nvPr>
        </p:nvSpPr>
        <p:spPr/>
        <p:txBody>
          <a:bodyPr>
            <a:normAutofit/>
          </a:bodyPr>
          <a:lstStyle/>
          <a:p>
            <a:pPr marL="0" indent="0">
              <a:buNone/>
            </a:pPr>
            <a:r>
              <a:rPr lang="en-US" smtClean="0"/>
              <a:t>One application needs to send notifications(such as emails) to users.</a:t>
            </a:r>
          </a:p>
          <a:p>
            <a:pPr marL="0" indent="0">
              <a:buNone/>
            </a:pPr>
            <a:r>
              <a:rPr lang="en-US" smtClean="0"/>
              <a:t>The application produces messages without needing to be concerned about formatting or how the message will actually be sent. </a:t>
            </a:r>
          </a:p>
          <a:p>
            <a:pPr marL="0" indent="0">
              <a:buNone/>
            </a:pPr>
            <a:r>
              <a:rPr lang="en-US" smtClean="0"/>
              <a:t>Another application can then read all the message to be sent and handle them consistently.</a:t>
            </a:r>
          </a:p>
        </p:txBody>
      </p:sp>
    </p:spTree>
    <p:extLst>
      <p:ext uri="{BB962C8B-B14F-4D97-AF65-F5344CB8AC3E}">
        <p14:creationId xmlns:p14="http://schemas.microsoft.com/office/powerpoint/2010/main" val="1875882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Case </a:t>
            </a:r>
            <a:r>
              <a:rPr lang="mr-IN" smtClean="0"/>
              <a:t>–</a:t>
            </a:r>
            <a:r>
              <a:rPr lang="en-US" smtClean="0"/>
              <a:t> Metrics and Logging</a:t>
            </a:r>
            <a:endParaRPr lang="en-US"/>
          </a:p>
        </p:txBody>
      </p:sp>
      <p:sp>
        <p:nvSpPr>
          <p:cNvPr id="3" name="Content Placeholder 2"/>
          <p:cNvSpPr>
            <a:spLocks noGrp="1"/>
          </p:cNvSpPr>
          <p:nvPr>
            <p:ph idx="1"/>
          </p:nvPr>
        </p:nvSpPr>
        <p:spPr/>
        <p:txBody>
          <a:bodyPr>
            <a:normAutofit/>
          </a:bodyPr>
          <a:lstStyle/>
          <a:p>
            <a:pPr marL="0" indent="0">
              <a:buNone/>
            </a:pPr>
            <a:r>
              <a:rPr lang="en-US" smtClean="0"/>
              <a:t>Multiple applications publish metrics on a regular basis to a Kafka topic, and those metrics can be consumed by systems for monitoring and alerting, or performing longer-term analysis.</a:t>
            </a:r>
          </a:p>
          <a:p>
            <a:pPr marL="0" indent="0">
              <a:buNone/>
            </a:pPr>
            <a:r>
              <a:rPr lang="en-US" smtClean="0"/>
              <a:t>When the destination system needs to change, there is no need to alter the frontend applications or the means of aggregation.</a:t>
            </a:r>
          </a:p>
          <a:p>
            <a:pPr marL="0" indent="0">
              <a:buNone/>
            </a:pPr>
            <a:endParaRPr lang="en-US" smtClean="0"/>
          </a:p>
        </p:txBody>
      </p:sp>
    </p:spTree>
    <p:extLst>
      <p:ext uri="{BB962C8B-B14F-4D97-AF65-F5344CB8AC3E}">
        <p14:creationId xmlns:p14="http://schemas.microsoft.com/office/powerpoint/2010/main" val="191505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TOC</a:t>
            </a:r>
            <a:endParaRPr lang="en-US" dirty="0"/>
          </a:p>
        </p:txBody>
      </p:sp>
      <p:sp>
        <p:nvSpPr>
          <p:cNvPr id="3" name="Content Placeholder 2"/>
          <p:cNvSpPr>
            <a:spLocks noGrp="1"/>
          </p:cNvSpPr>
          <p:nvPr>
            <p:ph idx="1"/>
          </p:nvPr>
        </p:nvSpPr>
        <p:spPr>
          <a:xfrm>
            <a:off x="838200" y="1825625"/>
            <a:ext cx="4245864" cy="4351338"/>
          </a:xfrm>
        </p:spPr>
        <p:txBody>
          <a:bodyPr>
            <a:normAutofit fontScale="92500" lnSpcReduction="10000"/>
          </a:bodyPr>
          <a:lstStyle/>
          <a:p>
            <a:r>
              <a:rPr lang="en-US" dirty="0" smtClean="0"/>
              <a:t>Introduction</a:t>
            </a:r>
          </a:p>
          <a:p>
            <a:r>
              <a:rPr lang="en-US" dirty="0" smtClean="0"/>
              <a:t>Concepts</a:t>
            </a:r>
          </a:p>
          <a:p>
            <a:pPr lvl="1"/>
            <a:r>
              <a:rPr lang="en-US" dirty="0" smtClean="0"/>
              <a:t>Messages and Batches</a:t>
            </a:r>
          </a:p>
          <a:p>
            <a:pPr lvl="1"/>
            <a:r>
              <a:rPr lang="en-US" dirty="0" smtClean="0"/>
              <a:t>Schema</a:t>
            </a:r>
          </a:p>
          <a:p>
            <a:pPr lvl="1"/>
            <a:r>
              <a:rPr lang="en-US" dirty="0" smtClean="0"/>
              <a:t>Topics and Partitions</a:t>
            </a:r>
          </a:p>
          <a:p>
            <a:pPr lvl="1"/>
            <a:r>
              <a:rPr lang="en-US" dirty="0" smtClean="0"/>
              <a:t>Stream</a:t>
            </a:r>
          </a:p>
          <a:p>
            <a:pPr lvl="1"/>
            <a:r>
              <a:rPr lang="en-US" dirty="0" smtClean="0"/>
              <a:t>Producers</a:t>
            </a:r>
          </a:p>
          <a:p>
            <a:pPr lvl="1"/>
            <a:r>
              <a:rPr lang="en-US" dirty="0" smtClean="0"/>
              <a:t>Consumer</a:t>
            </a:r>
          </a:p>
          <a:p>
            <a:pPr lvl="1"/>
            <a:r>
              <a:rPr lang="en-US" dirty="0" smtClean="0"/>
              <a:t>Offset</a:t>
            </a:r>
          </a:p>
          <a:p>
            <a:pPr lvl="1"/>
            <a:r>
              <a:rPr lang="en-US" dirty="0" smtClean="0"/>
              <a:t>Consumer Group</a:t>
            </a:r>
          </a:p>
          <a:p>
            <a:pPr lvl="1"/>
            <a:r>
              <a:rPr lang="en-US" dirty="0" smtClean="0"/>
              <a:t>Cluster</a:t>
            </a:r>
          </a:p>
          <a:p>
            <a:pPr lvl="1"/>
            <a:r>
              <a:rPr lang="en-US" dirty="0" smtClean="0"/>
              <a:t>Retention</a:t>
            </a:r>
          </a:p>
        </p:txBody>
      </p:sp>
      <p:sp>
        <p:nvSpPr>
          <p:cNvPr id="5" name="Content Placeholder 2"/>
          <p:cNvSpPr txBox="1">
            <a:spLocks/>
          </p:cNvSpPr>
          <p:nvPr/>
        </p:nvSpPr>
        <p:spPr>
          <a:xfrm>
            <a:off x="6096000" y="2304288"/>
            <a:ext cx="4245864" cy="18928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Use Cases</a:t>
            </a:r>
          </a:p>
          <a:p>
            <a:pPr lvl="1"/>
            <a:r>
              <a:rPr lang="en-US" dirty="0" smtClean="0"/>
              <a:t>Activity Tracking</a:t>
            </a:r>
          </a:p>
          <a:p>
            <a:pPr lvl="1"/>
            <a:r>
              <a:rPr lang="en-US" dirty="0" smtClean="0"/>
              <a:t>Messaging</a:t>
            </a:r>
          </a:p>
          <a:p>
            <a:pPr lvl="1"/>
            <a:r>
              <a:rPr lang="en-US" dirty="0" smtClean="0"/>
              <a:t>Metrics and Logging</a:t>
            </a:r>
          </a:p>
          <a:p>
            <a:pPr lvl="1"/>
            <a:r>
              <a:rPr lang="en-US" dirty="0" smtClean="0"/>
              <a:t>Commit Log</a:t>
            </a:r>
          </a:p>
          <a:p>
            <a:pPr lvl="1"/>
            <a:r>
              <a:rPr lang="en-US" dirty="0" smtClean="0"/>
              <a:t>Stream Processing</a:t>
            </a:r>
          </a:p>
        </p:txBody>
      </p:sp>
    </p:spTree>
    <p:extLst>
      <p:ext uri="{BB962C8B-B14F-4D97-AF65-F5344CB8AC3E}">
        <p14:creationId xmlns:p14="http://schemas.microsoft.com/office/powerpoint/2010/main" val="1055202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Case </a:t>
            </a:r>
            <a:r>
              <a:rPr lang="mr-IN" smtClean="0"/>
              <a:t>–</a:t>
            </a:r>
            <a:r>
              <a:rPr lang="en-US" smtClean="0"/>
              <a:t> Commit Log</a:t>
            </a:r>
            <a:endParaRPr lang="en-US"/>
          </a:p>
        </p:txBody>
      </p:sp>
      <p:sp>
        <p:nvSpPr>
          <p:cNvPr id="3" name="Content Placeholder 2"/>
          <p:cNvSpPr>
            <a:spLocks noGrp="1"/>
          </p:cNvSpPr>
          <p:nvPr>
            <p:ph idx="1"/>
          </p:nvPr>
        </p:nvSpPr>
        <p:spPr/>
        <p:txBody>
          <a:bodyPr>
            <a:normAutofit/>
          </a:bodyPr>
          <a:lstStyle/>
          <a:p>
            <a:pPr marL="0" indent="0">
              <a:buNone/>
            </a:pPr>
            <a:r>
              <a:rPr lang="en-US" smtClean="0"/>
              <a:t>Since </a:t>
            </a:r>
            <a:r>
              <a:rPr lang="en-US"/>
              <a:t>Kafka is based on the concept of a commit </a:t>
            </a:r>
            <a:r>
              <a:rPr lang="en-US" smtClean="0"/>
              <a:t>log, database changes can be published to Kafka and application can easily monitor this stream to receive live updates as they happen.</a:t>
            </a:r>
          </a:p>
          <a:p>
            <a:pPr marL="0" indent="0">
              <a:buNone/>
            </a:pPr>
            <a:r>
              <a:rPr lang="en-US" smtClean="0"/>
              <a:t>The changelog stream can also be used for replicating database updates to remote system, or for consolidating changes from multiple applications into a single database view.</a:t>
            </a:r>
          </a:p>
          <a:p>
            <a:pPr marL="0" indent="0">
              <a:buNone/>
            </a:pPr>
            <a:r>
              <a:rPr lang="en-US" smtClean="0"/>
              <a:t>Durable retention is useful here for providing a buffer for the changelog and can be replayed in case of consuming application failure.</a:t>
            </a:r>
          </a:p>
          <a:p>
            <a:pPr marL="0" indent="0">
              <a:buNone/>
            </a:pPr>
            <a:r>
              <a:rPr lang="en-US" smtClean="0"/>
              <a:t>Log-compacted topics can be used to provide longer retention by only retaining a single change per key.</a:t>
            </a:r>
            <a:endParaRPr lang="en-US"/>
          </a:p>
        </p:txBody>
      </p:sp>
    </p:spTree>
    <p:extLst>
      <p:ext uri="{BB962C8B-B14F-4D97-AF65-F5344CB8AC3E}">
        <p14:creationId xmlns:p14="http://schemas.microsoft.com/office/powerpoint/2010/main" val="1807873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Case </a:t>
            </a:r>
            <a:r>
              <a:rPr lang="mr-IN" smtClean="0"/>
              <a:t>–</a:t>
            </a:r>
            <a:r>
              <a:rPr lang="en-US" smtClean="0"/>
              <a:t> Stream Processing</a:t>
            </a:r>
            <a:endParaRPr lang="en-US"/>
          </a:p>
        </p:txBody>
      </p:sp>
      <p:sp>
        <p:nvSpPr>
          <p:cNvPr id="3" name="Content Placeholder 2"/>
          <p:cNvSpPr>
            <a:spLocks noGrp="1"/>
          </p:cNvSpPr>
          <p:nvPr>
            <p:ph idx="1"/>
          </p:nvPr>
        </p:nvSpPr>
        <p:spPr/>
        <p:txBody>
          <a:bodyPr>
            <a:normAutofit/>
          </a:bodyPr>
          <a:lstStyle/>
          <a:p>
            <a:pPr marL="0" indent="0">
              <a:buNone/>
            </a:pPr>
            <a:r>
              <a:rPr lang="en-US" dirty="0" smtClean="0"/>
              <a:t>Stream processing operates on data in real time, as quickly as messages are produced.</a:t>
            </a:r>
          </a:p>
          <a:p>
            <a:pPr marL="0" indent="0">
              <a:buNone/>
            </a:pPr>
            <a:r>
              <a:rPr lang="en-US" dirty="0" smtClean="0"/>
              <a:t>Stream frameworks allow users to write small applications to operate on Kafka messages, performing tasks such counting metrics, partitioning messages for efficient processing by other applications, or transforming messages using data from multiple sources.</a:t>
            </a:r>
            <a:endParaRPr lang="en-US" dirty="0"/>
          </a:p>
        </p:txBody>
      </p:sp>
    </p:spTree>
    <p:extLst>
      <p:ext uri="{BB962C8B-B14F-4D97-AF65-F5344CB8AC3E}">
        <p14:creationId xmlns:p14="http://schemas.microsoft.com/office/powerpoint/2010/main" val="371361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a:t>
            </a:r>
            <a:endParaRPr lang="en-US" dirty="0"/>
          </a:p>
        </p:txBody>
      </p:sp>
      <p:sp>
        <p:nvSpPr>
          <p:cNvPr id="3" name="Subtitle 2"/>
          <p:cNvSpPr>
            <a:spLocks noGrp="1"/>
          </p:cNvSpPr>
          <p:nvPr>
            <p:ph type="subTitle" idx="1"/>
          </p:nvPr>
        </p:nvSpPr>
        <p:spPr/>
        <p:txBody>
          <a:bodyPr/>
          <a:lstStyle/>
          <a:p>
            <a:r>
              <a:rPr lang="en-US" dirty="0" smtClean="0"/>
              <a:t>Thanks</a:t>
            </a:r>
            <a:endParaRPr lang="en-US" dirty="0"/>
          </a:p>
        </p:txBody>
      </p:sp>
    </p:spTree>
    <p:extLst>
      <p:ext uri="{BB962C8B-B14F-4D97-AF65-F5344CB8AC3E}">
        <p14:creationId xmlns:p14="http://schemas.microsoft.com/office/powerpoint/2010/main" val="1559493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Apache Kafka is a </a:t>
            </a:r>
            <a:r>
              <a:rPr lang="en-US" b="1" dirty="0" smtClean="0"/>
              <a:t>publisher/subscriber</a:t>
            </a:r>
            <a:r>
              <a:rPr lang="en-US" dirty="0" smtClean="0"/>
              <a:t> messaging system, which is often described as a </a:t>
            </a:r>
            <a:r>
              <a:rPr lang="en-US" dirty="0" smtClean="0">
                <a:solidFill>
                  <a:srgbClr val="FF0000"/>
                </a:solidFill>
              </a:rPr>
              <a:t>“distributed commit log”</a:t>
            </a:r>
            <a:r>
              <a:rPr lang="en-US" dirty="0" smtClean="0"/>
              <a:t> or more recently as a </a:t>
            </a:r>
            <a:r>
              <a:rPr lang="en-US" dirty="0" smtClean="0">
                <a:solidFill>
                  <a:srgbClr val="FF0000"/>
                </a:solidFill>
              </a:rPr>
              <a:t>“distributed streaming platform”</a:t>
            </a:r>
            <a:r>
              <a:rPr lang="en-US" dirty="0" smtClean="0"/>
              <a:t>.</a:t>
            </a:r>
          </a:p>
          <a:p>
            <a:r>
              <a:rPr lang="en-US" dirty="0" smtClean="0"/>
              <a:t>Data within Kafka is stored </a:t>
            </a:r>
            <a:r>
              <a:rPr lang="en-US" b="1" i="1" u="sng" dirty="0" smtClean="0"/>
              <a:t>durably</a:t>
            </a:r>
            <a:r>
              <a:rPr lang="en-US" dirty="0" smtClean="0"/>
              <a:t>, </a:t>
            </a:r>
            <a:r>
              <a:rPr lang="en-US" b="1" i="1" u="sng" dirty="0" smtClean="0"/>
              <a:t>in order</a:t>
            </a:r>
            <a:r>
              <a:rPr lang="en-US" dirty="0" smtClean="0"/>
              <a:t>, and can be </a:t>
            </a:r>
            <a:r>
              <a:rPr lang="en-US" b="1" i="1" u="sng" dirty="0" smtClean="0"/>
              <a:t>read deterministically</a:t>
            </a:r>
            <a:r>
              <a:rPr lang="en-US" dirty="0" smtClean="0"/>
              <a:t>.</a:t>
            </a:r>
          </a:p>
          <a:p>
            <a:r>
              <a:rPr lang="en-US" dirty="0" smtClean="0"/>
              <a:t>In addition, the data can be </a:t>
            </a:r>
            <a:r>
              <a:rPr lang="en-US" b="1" i="1" u="sng" dirty="0" smtClean="0"/>
              <a:t>distributed</a:t>
            </a:r>
            <a:r>
              <a:rPr lang="en-US" dirty="0" smtClean="0"/>
              <a:t> within the system to provide additional protections against failures, as well as significant opportunities for scaling performance.</a:t>
            </a:r>
            <a:endParaRPr lang="en-US" dirty="0"/>
          </a:p>
        </p:txBody>
      </p:sp>
    </p:spTree>
    <p:extLst>
      <p:ext uri="{BB962C8B-B14F-4D97-AF65-F5344CB8AC3E}">
        <p14:creationId xmlns:p14="http://schemas.microsoft.com/office/powerpoint/2010/main" val="2136304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normAutofit/>
          </a:bodyPr>
          <a:lstStyle/>
          <a:p>
            <a:r>
              <a:rPr lang="en-US" sz="6600" dirty="0" smtClean="0"/>
              <a:t>Concepts</a:t>
            </a:r>
            <a:endParaRPr lang="en-US" sz="6600" dirty="0"/>
          </a:p>
        </p:txBody>
      </p:sp>
    </p:spTree>
    <p:extLst>
      <p:ext uri="{BB962C8B-B14F-4D97-AF65-F5344CB8AC3E}">
        <p14:creationId xmlns:p14="http://schemas.microsoft.com/office/powerpoint/2010/main" val="1165979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  </a:t>
            </a:r>
            <a:r>
              <a:rPr lang="en-US" dirty="0"/>
              <a:t>Messages and </a:t>
            </a:r>
            <a:r>
              <a:rPr lang="en-US" dirty="0" smtClean="0"/>
              <a:t>Batches</a:t>
            </a:r>
            <a:endParaRPr lang="en-US" dirty="0"/>
          </a:p>
        </p:txBody>
      </p:sp>
      <p:sp>
        <p:nvSpPr>
          <p:cNvPr id="3" name="Content Placeholder 2"/>
          <p:cNvSpPr>
            <a:spLocks noGrp="1"/>
          </p:cNvSpPr>
          <p:nvPr>
            <p:ph idx="1"/>
          </p:nvPr>
        </p:nvSpPr>
        <p:spPr/>
        <p:txBody>
          <a:bodyPr/>
          <a:lstStyle/>
          <a:p>
            <a:r>
              <a:rPr lang="en-US" dirty="0" smtClean="0"/>
              <a:t>A </a:t>
            </a:r>
            <a:r>
              <a:rPr lang="en-US" b="1" dirty="0" smtClean="0">
                <a:solidFill>
                  <a:srgbClr val="FF0000"/>
                </a:solidFill>
              </a:rPr>
              <a:t>message</a:t>
            </a:r>
            <a:r>
              <a:rPr lang="en-US" dirty="0" smtClean="0"/>
              <a:t>, the unit of data within Kafka,  is simply an </a:t>
            </a:r>
            <a:r>
              <a:rPr lang="en-US" i="1" u="sng" dirty="0" smtClean="0"/>
              <a:t>array of bytes </a:t>
            </a:r>
            <a:r>
              <a:rPr lang="en-US" dirty="0" smtClean="0"/>
              <a:t>as far as Kafka is concerned. </a:t>
            </a:r>
            <a:endParaRPr lang="en-US" dirty="0" smtClean="0"/>
          </a:p>
          <a:p>
            <a:r>
              <a:rPr lang="en-US" dirty="0" smtClean="0"/>
              <a:t>A </a:t>
            </a:r>
            <a:r>
              <a:rPr lang="en-US" dirty="0" smtClean="0"/>
              <a:t>message can have an optional bit of metadata, which is referred to as a </a:t>
            </a:r>
            <a:r>
              <a:rPr lang="en-US" i="1" u="sng" dirty="0" smtClean="0"/>
              <a:t>key</a:t>
            </a:r>
            <a:r>
              <a:rPr lang="en-US" dirty="0" smtClean="0"/>
              <a:t>.</a:t>
            </a:r>
          </a:p>
          <a:p>
            <a:r>
              <a:rPr lang="en-US" dirty="0" smtClean="0"/>
              <a:t>Messages are written into Kafka in batches. A </a:t>
            </a:r>
            <a:r>
              <a:rPr lang="en-US" b="1" dirty="0" smtClean="0">
                <a:solidFill>
                  <a:srgbClr val="FF0000"/>
                </a:solidFill>
              </a:rPr>
              <a:t>batch </a:t>
            </a:r>
            <a:r>
              <a:rPr lang="en-US" dirty="0" smtClean="0"/>
              <a:t>is a collection of messages, all of which are being produced to the </a:t>
            </a:r>
            <a:r>
              <a:rPr lang="en-US" dirty="0" smtClean="0"/>
              <a:t>Kafka server.</a:t>
            </a:r>
            <a:endParaRPr lang="en-US" b="1" dirty="0">
              <a:solidFill>
                <a:srgbClr val="FF0000"/>
              </a:solidFill>
            </a:endParaRPr>
          </a:p>
        </p:txBody>
      </p:sp>
    </p:spTree>
    <p:extLst>
      <p:ext uri="{BB962C8B-B14F-4D97-AF65-F5344CB8AC3E}">
        <p14:creationId xmlns:p14="http://schemas.microsoft.com/office/powerpoint/2010/main" val="1390520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 Schemas</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schema</a:t>
            </a:r>
            <a:r>
              <a:rPr lang="en-US" dirty="0" smtClean="0"/>
              <a:t> is additional structure, which is imposed on the message content so that it can be easily understood.</a:t>
            </a:r>
          </a:p>
          <a:p>
            <a:r>
              <a:rPr lang="en-US" dirty="0" smtClean="0"/>
              <a:t>Options for message schema: </a:t>
            </a:r>
            <a:r>
              <a:rPr lang="en-US" i="1" u="sng" dirty="0" smtClean="0"/>
              <a:t>JSON</a:t>
            </a:r>
            <a:r>
              <a:rPr lang="en-US" dirty="0" smtClean="0"/>
              <a:t>, </a:t>
            </a:r>
            <a:r>
              <a:rPr lang="en-US" i="1" u="sng" dirty="0" smtClean="0"/>
              <a:t>XML</a:t>
            </a:r>
            <a:r>
              <a:rPr lang="en-US" dirty="0" smtClean="0"/>
              <a:t>, </a:t>
            </a:r>
            <a:r>
              <a:rPr lang="en-US" i="1" u="sng" dirty="0" smtClean="0"/>
              <a:t>Apache Avro </a:t>
            </a:r>
            <a:r>
              <a:rPr lang="en-US" dirty="0" smtClean="0"/>
              <a:t>and etc., which depends on application’s individual needs.</a:t>
            </a:r>
          </a:p>
        </p:txBody>
      </p:sp>
    </p:spTree>
    <p:extLst>
      <p:ext uri="{BB962C8B-B14F-4D97-AF65-F5344CB8AC3E}">
        <p14:creationId xmlns:p14="http://schemas.microsoft.com/office/powerpoint/2010/main" val="2030923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t>
            </a:r>
            <a:r>
              <a:rPr lang="mr-IN" dirty="0" smtClean="0"/>
              <a:t>–</a:t>
            </a:r>
            <a:r>
              <a:rPr lang="en-US" dirty="0" smtClean="0"/>
              <a:t>Topics and Partitions</a:t>
            </a:r>
            <a:endParaRPr lang="en-US" dirty="0"/>
          </a:p>
        </p:txBody>
      </p:sp>
      <p:sp>
        <p:nvSpPr>
          <p:cNvPr id="3" name="Content Placeholder 2"/>
          <p:cNvSpPr>
            <a:spLocks noGrp="1"/>
          </p:cNvSpPr>
          <p:nvPr>
            <p:ph idx="1"/>
          </p:nvPr>
        </p:nvSpPr>
        <p:spPr/>
        <p:txBody>
          <a:bodyPr/>
          <a:lstStyle/>
          <a:p>
            <a:r>
              <a:rPr lang="en-US" dirty="0" smtClean="0"/>
              <a:t>Messages in Kafka are </a:t>
            </a:r>
            <a:r>
              <a:rPr lang="en-US" i="1" u="sng" dirty="0" smtClean="0"/>
              <a:t>categorized</a:t>
            </a:r>
            <a:r>
              <a:rPr lang="en-US" dirty="0" smtClean="0"/>
              <a:t> into </a:t>
            </a:r>
            <a:r>
              <a:rPr lang="en-US" b="1" dirty="0" smtClean="0">
                <a:solidFill>
                  <a:srgbClr val="FF0000"/>
                </a:solidFill>
              </a:rPr>
              <a:t>topics</a:t>
            </a:r>
            <a:r>
              <a:rPr lang="en-US" dirty="0" smtClean="0"/>
              <a:t>, which </a:t>
            </a:r>
            <a:r>
              <a:rPr lang="en-US" altLang="zh-CN" dirty="0" smtClean="0"/>
              <a:t>is similar to a database table or a folder in a file system.</a:t>
            </a:r>
            <a:endParaRPr lang="en-US" dirty="0" smtClean="0"/>
          </a:p>
          <a:p>
            <a:r>
              <a:rPr lang="en-US" dirty="0" smtClean="0"/>
              <a:t>Topics are additionally broken down into a number of </a:t>
            </a:r>
            <a:r>
              <a:rPr lang="en-US" b="1" dirty="0" smtClean="0">
                <a:solidFill>
                  <a:srgbClr val="FF0000"/>
                </a:solidFill>
              </a:rPr>
              <a:t>partitions</a:t>
            </a:r>
            <a:r>
              <a:rPr lang="en-US" dirty="0" smtClean="0"/>
              <a:t>. 	</a:t>
            </a:r>
            <a:r>
              <a:rPr lang="en-US" sz="2000" dirty="0" smtClean="0"/>
              <a:t>Going </a:t>
            </a:r>
            <a:r>
              <a:rPr lang="en-US" sz="2000" dirty="0" smtClean="0"/>
              <a:t>back to the “commit log” description, a partition is a single log where messages are written to it in an </a:t>
            </a:r>
            <a:r>
              <a:rPr lang="en-US" sz="2000" i="1" u="sng" dirty="0" smtClean="0"/>
              <a:t>append-only</a:t>
            </a:r>
            <a:r>
              <a:rPr lang="en-US" sz="2000" dirty="0" smtClean="0"/>
              <a:t> fashion, and are read </a:t>
            </a:r>
            <a:r>
              <a:rPr lang="en-US" sz="2000" i="1" u="sng" dirty="0" smtClean="0"/>
              <a:t>in order</a:t>
            </a:r>
            <a:r>
              <a:rPr lang="en-US" sz="2000" dirty="0" smtClean="0"/>
              <a:t> from the beginning to end.</a:t>
            </a:r>
            <a:endParaRPr lang="en-US" dirty="0" smtClean="0"/>
          </a:p>
          <a:p>
            <a:r>
              <a:rPr lang="en-US" dirty="0" smtClean="0"/>
              <a:t>As a topic typically has multiple partitions, there is </a:t>
            </a:r>
            <a:r>
              <a:rPr lang="en-US" b="1" u="sng" dirty="0" smtClean="0"/>
              <a:t>no</a:t>
            </a:r>
            <a:r>
              <a:rPr lang="en-US" b="1" dirty="0" smtClean="0"/>
              <a:t> guarantee of message time-ordering across the entire topic</a:t>
            </a:r>
            <a:r>
              <a:rPr lang="en-US" dirty="0" smtClean="0"/>
              <a:t>, just within a single partition.</a:t>
            </a:r>
          </a:p>
          <a:p>
            <a:r>
              <a:rPr lang="en-US" dirty="0" smtClean="0"/>
              <a:t>Partitions are also the way Kafka provides </a:t>
            </a:r>
            <a:r>
              <a:rPr lang="en-US" u="sng" dirty="0" smtClean="0"/>
              <a:t>redundancy</a:t>
            </a:r>
            <a:r>
              <a:rPr lang="en-US" dirty="0" smtClean="0"/>
              <a:t> and </a:t>
            </a:r>
            <a:r>
              <a:rPr lang="en-US" u="sng" dirty="0" smtClean="0"/>
              <a:t>scalability</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425606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 Stream</a:t>
            </a:r>
            <a:endParaRPr lang="en-US" dirty="0"/>
          </a:p>
        </p:txBody>
      </p:sp>
      <p:sp>
        <p:nvSpPr>
          <p:cNvPr id="3" name="Content Placeholder 2"/>
          <p:cNvSpPr>
            <a:spLocks noGrp="1"/>
          </p:cNvSpPr>
          <p:nvPr>
            <p:ph idx="1"/>
          </p:nvPr>
        </p:nvSpPr>
        <p:spPr/>
        <p:txBody>
          <a:bodyPr/>
          <a:lstStyle/>
          <a:p>
            <a:r>
              <a:rPr lang="en-US" dirty="0" smtClean="0"/>
              <a:t>A </a:t>
            </a:r>
            <a:r>
              <a:rPr lang="en-US" b="1" dirty="0" smtClean="0">
                <a:solidFill>
                  <a:srgbClr val="FF0000"/>
                </a:solidFill>
              </a:rPr>
              <a:t>stream</a:t>
            </a:r>
            <a:r>
              <a:rPr lang="en-US" dirty="0" smtClean="0"/>
              <a:t> is considered to be a single topic of data, regardless of the number of partitions, which represents a single stream of data moving from the producer to the consumer.</a:t>
            </a:r>
          </a:p>
          <a:p>
            <a:r>
              <a:rPr lang="en-US" dirty="0" smtClean="0"/>
              <a:t>Stream is a way to refer to message when discussing </a:t>
            </a:r>
            <a:r>
              <a:rPr lang="en-US" b="1" dirty="0" smtClean="0"/>
              <a:t>stream processing framework</a:t>
            </a:r>
            <a:r>
              <a:rPr lang="en-US" dirty="0" smtClean="0"/>
              <a:t>(like Kafka Streams, Apache </a:t>
            </a:r>
            <a:r>
              <a:rPr lang="en-US" dirty="0" err="1" smtClean="0"/>
              <a:t>Samza</a:t>
            </a:r>
            <a:r>
              <a:rPr lang="en-US" dirty="0" smtClean="0"/>
              <a:t>, and Storm) which operates on messages </a:t>
            </a:r>
            <a:r>
              <a:rPr lang="en-US" i="1" u="sng" dirty="0" smtClean="0"/>
              <a:t>in real time</a:t>
            </a:r>
            <a:r>
              <a:rPr lang="en-US" dirty="0" smtClean="0"/>
              <a:t>, compared to the </a:t>
            </a:r>
            <a:r>
              <a:rPr lang="en-US" b="1" dirty="0" smtClean="0"/>
              <a:t>offline framework</a:t>
            </a:r>
            <a:r>
              <a:rPr lang="en-US" dirty="0" smtClean="0"/>
              <a:t>(namely Hadoop) which is designed to work on bulk data </a:t>
            </a:r>
            <a:r>
              <a:rPr lang="en-US" i="1" u="sng" dirty="0" smtClean="0"/>
              <a:t>at a later time</a:t>
            </a:r>
            <a:r>
              <a:rPr lang="en-US" dirty="0" smtClean="0"/>
              <a:t>.</a:t>
            </a:r>
          </a:p>
        </p:txBody>
      </p:sp>
    </p:spTree>
    <p:extLst>
      <p:ext uri="{BB962C8B-B14F-4D97-AF65-F5344CB8AC3E}">
        <p14:creationId xmlns:p14="http://schemas.microsoft.com/office/powerpoint/2010/main" val="2056366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Concept </a:t>
            </a:r>
            <a:r>
              <a:rPr lang="mr-IN" smtClean="0"/>
              <a:t>–</a:t>
            </a:r>
            <a:r>
              <a:rPr lang="en-US" smtClean="0"/>
              <a:t> Producers</a:t>
            </a:r>
            <a:endParaRPr lang="en-US"/>
          </a:p>
        </p:txBody>
      </p:sp>
      <p:sp>
        <p:nvSpPr>
          <p:cNvPr id="3" name="Content Placeholder 2"/>
          <p:cNvSpPr>
            <a:spLocks noGrp="1"/>
          </p:cNvSpPr>
          <p:nvPr>
            <p:ph idx="1"/>
          </p:nvPr>
        </p:nvSpPr>
        <p:spPr/>
        <p:txBody>
          <a:bodyPr>
            <a:normAutofit/>
          </a:bodyPr>
          <a:lstStyle/>
          <a:p>
            <a:r>
              <a:rPr lang="en-US" dirty="0" smtClean="0"/>
              <a:t>A</a:t>
            </a:r>
            <a:r>
              <a:rPr lang="en-US" b="1" dirty="0" smtClean="0">
                <a:solidFill>
                  <a:srgbClr val="FF0000"/>
                </a:solidFill>
              </a:rPr>
              <a:t> producers</a:t>
            </a:r>
            <a:r>
              <a:rPr lang="en-US" dirty="0" smtClean="0">
                <a:solidFill>
                  <a:srgbClr val="FF0000"/>
                </a:solidFill>
              </a:rPr>
              <a:t> </a:t>
            </a:r>
            <a:r>
              <a:rPr lang="en-US" dirty="0" smtClean="0"/>
              <a:t>creates new messages, also be called as </a:t>
            </a:r>
            <a:r>
              <a:rPr lang="en-US" u="sng" dirty="0" smtClean="0"/>
              <a:t>publishers</a:t>
            </a:r>
            <a:r>
              <a:rPr lang="en-US" dirty="0" smtClean="0"/>
              <a:t> or </a:t>
            </a:r>
            <a:r>
              <a:rPr lang="en-US" u="sng" dirty="0" smtClean="0"/>
              <a:t>writers</a:t>
            </a:r>
            <a:r>
              <a:rPr lang="en-US" dirty="0" smtClean="0"/>
              <a:t>.</a:t>
            </a:r>
          </a:p>
          <a:p>
            <a:r>
              <a:rPr lang="en-US" dirty="0" smtClean="0"/>
              <a:t>By default, the producer </a:t>
            </a:r>
            <a:r>
              <a:rPr lang="en-US" b="1" dirty="0" smtClean="0"/>
              <a:t>does not care </a:t>
            </a:r>
            <a:r>
              <a:rPr lang="en-US" dirty="0" smtClean="0"/>
              <a:t>what partition a specific message is written to and will balance messages over all partitions of a topic evenly.</a:t>
            </a:r>
          </a:p>
          <a:p>
            <a:r>
              <a:rPr lang="en-US" dirty="0" smtClean="0"/>
              <a:t>Producer can direct messages to specific partitions typically by </a:t>
            </a:r>
            <a:r>
              <a:rPr lang="en-US" i="1" u="sng" dirty="0" smtClean="0"/>
              <a:t>message key</a:t>
            </a:r>
            <a:r>
              <a:rPr lang="en-US" dirty="0" smtClean="0"/>
              <a:t> and </a:t>
            </a:r>
            <a:r>
              <a:rPr lang="en-US" dirty="0" err="1" smtClean="0"/>
              <a:t>partitioner</a:t>
            </a:r>
            <a:r>
              <a:rPr lang="en-US" dirty="0" smtClean="0"/>
              <a:t> that will generate a hash of the key and map it to a specific partition.</a:t>
            </a:r>
          </a:p>
          <a:p>
            <a:r>
              <a:rPr lang="en-US" dirty="0" smtClean="0"/>
              <a:t>Producer could also use a </a:t>
            </a:r>
            <a:r>
              <a:rPr lang="en-US" i="1" u="sng" dirty="0" smtClean="0"/>
              <a:t>custom </a:t>
            </a:r>
            <a:r>
              <a:rPr lang="en-US" i="1" u="sng" dirty="0" err="1" smtClean="0"/>
              <a:t>partitioner</a:t>
            </a:r>
            <a:r>
              <a:rPr lang="en-US" dirty="0" smtClean="0"/>
              <a:t> that follows other business rules for mapping messages to partitions.</a:t>
            </a:r>
          </a:p>
        </p:txBody>
      </p:sp>
    </p:spTree>
    <p:extLst>
      <p:ext uri="{BB962C8B-B14F-4D97-AF65-F5344CB8AC3E}">
        <p14:creationId xmlns:p14="http://schemas.microsoft.com/office/powerpoint/2010/main" val="1207938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1273</Words>
  <Application>Microsoft Macintosh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DengXian</vt:lpstr>
      <vt:lpstr>Mangal</vt:lpstr>
      <vt:lpstr>Arial</vt:lpstr>
      <vt:lpstr>Office Theme</vt:lpstr>
      <vt:lpstr>Kafka: The Definitive Guide</vt:lpstr>
      <vt:lpstr>TOC</vt:lpstr>
      <vt:lpstr>Introduction</vt:lpstr>
      <vt:lpstr>Concepts</vt:lpstr>
      <vt:lpstr>Concept -  Messages and Batches</vt:lpstr>
      <vt:lpstr>Concept - Schemas</vt:lpstr>
      <vt:lpstr>Concept –Topics and Partitions</vt:lpstr>
      <vt:lpstr>Concept - Stream</vt:lpstr>
      <vt:lpstr>Concept – Producers</vt:lpstr>
      <vt:lpstr>Concept – Consumer</vt:lpstr>
      <vt:lpstr>Concept – Offset</vt:lpstr>
      <vt:lpstr>Concept – Consumer Group</vt:lpstr>
      <vt:lpstr>Concept – Broker</vt:lpstr>
      <vt:lpstr>Concept – Cluster</vt:lpstr>
      <vt:lpstr>Concept – Retention</vt:lpstr>
      <vt:lpstr>Use Cases</vt:lpstr>
      <vt:lpstr>Use Case - Activity Tracking</vt:lpstr>
      <vt:lpstr>Use Case – Messaging </vt:lpstr>
      <vt:lpstr>Use Case – Metrics and Logging</vt:lpstr>
      <vt:lpstr>Use Case – Commit Log</vt:lpstr>
      <vt:lpstr>Use Case – Stream Processing</vt:lpstr>
      <vt:lpstr>End</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 Yan</dc:creator>
  <cp:lastModifiedBy>Hai Yan</cp:lastModifiedBy>
  <cp:revision>129</cp:revision>
  <dcterms:created xsi:type="dcterms:W3CDTF">2018-02-25T09:00:45Z</dcterms:created>
  <dcterms:modified xsi:type="dcterms:W3CDTF">2018-03-04T12:58:36Z</dcterms:modified>
</cp:coreProperties>
</file>