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02" autoAdjust="0"/>
    <p:restoredTop sz="94660"/>
  </p:normalViewPr>
  <p:slideViewPr>
    <p:cSldViewPr snapToGrid="0">
      <p:cViewPr varScale="1">
        <p:scale>
          <a:sx n="114" d="100"/>
          <a:sy n="114" d="100"/>
        </p:scale>
        <p:origin x="5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8BD9A-623A-40F6-A290-DB55BB178259}"/>
              </a:ext>
            </a:extLst>
          </p:cNvPr>
          <p:cNvSpPr>
            <a:spLocks noGrp="1"/>
          </p:cNvSpPr>
          <p:nvPr>
            <p:ph type="ctrTitle"/>
          </p:nvPr>
        </p:nvSpPr>
        <p:spPr/>
        <p:txBody>
          <a:bodyPr/>
          <a:lstStyle/>
          <a:p>
            <a:r>
              <a:rPr lang="de-DE" dirty="0"/>
              <a:t>Demo Entity</a:t>
            </a:r>
          </a:p>
        </p:txBody>
      </p:sp>
      <p:sp>
        <p:nvSpPr>
          <p:cNvPr id="3" name="Untertitel 2">
            <a:extLst>
              <a:ext uri="{FF2B5EF4-FFF2-40B4-BE49-F238E27FC236}">
                <a16:creationId xmlns:a16="http://schemas.microsoft.com/office/drawing/2014/main" id="{FB432FCA-EC8B-48BC-AC1A-D46D38A45D0B}"/>
              </a:ext>
            </a:extLst>
          </p:cNvPr>
          <p:cNvSpPr>
            <a:spLocks noGrp="1"/>
          </p:cNvSpPr>
          <p:nvPr>
            <p:ph type="subTitle" idx="1"/>
          </p:nvPr>
        </p:nvSpPr>
        <p:spPr/>
        <p:txBody>
          <a:bodyPr/>
          <a:lstStyle/>
          <a:p>
            <a:r>
              <a:rPr lang="de-DE" dirty="0"/>
              <a:t>JDBC	JPA	Datenbanken	Entitys</a:t>
            </a:r>
          </a:p>
          <a:p>
            <a:r>
              <a:rPr lang="de-DE" dirty="0"/>
              <a:t>Annotationen		Tabellen verknüpfen</a:t>
            </a:r>
          </a:p>
        </p:txBody>
      </p:sp>
    </p:spTree>
    <p:extLst>
      <p:ext uri="{BB962C8B-B14F-4D97-AF65-F5344CB8AC3E}">
        <p14:creationId xmlns:p14="http://schemas.microsoft.com/office/powerpoint/2010/main" val="152248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44DA30-25CC-46CC-AB13-C5F55AE280F9}"/>
              </a:ext>
            </a:extLst>
          </p:cNvPr>
          <p:cNvSpPr>
            <a:spLocks noGrp="1"/>
          </p:cNvSpPr>
          <p:nvPr>
            <p:ph type="title"/>
          </p:nvPr>
        </p:nvSpPr>
        <p:spPr/>
        <p:txBody>
          <a:bodyPr/>
          <a:lstStyle/>
          <a:p>
            <a:r>
              <a:rPr lang="de-DE" dirty="0"/>
              <a:t>Annotationen</a:t>
            </a:r>
          </a:p>
        </p:txBody>
      </p:sp>
      <p:sp>
        <p:nvSpPr>
          <p:cNvPr id="3" name="Inhaltsplatzhalter 2">
            <a:extLst>
              <a:ext uri="{FF2B5EF4-FFF2-40B4-BE49-F238E27FC236}">
                <a16:creationId xmlns:a16="http://schemas.microsoft.com/office/drawing/2014/main" id="{7623386B-0302-448B-BCA6-C57B4883378A}"/>
              </a:ext>
            </a:extLst>
          </p:cNvPr>
          <p:cNvSpPr>
            <a:spLocks noGrp="1"/>
          </p:cNvSpPr>
          <p:nvPr>
            <p:ph idx="1"/>
          </p:nvPr>
        </p:nvSpPr>
        <p:spPr>
          <a:xfrm>
            <a:off x="1141411" y="2249487"/>
            <a:ext cx="6232511" cy="3541714"/>
          </a:xfrm>
        </p:spPr>
        <p:txBody>
          <a:bodyPr>
            <a:normAutofit fontScale="92500" lnSpcReduction="10000"/>
          </a:bodyPr>
          <a:lstStyle/>
          <a:p>
            <a:r>
              <a:rPr lang="de-DE" dirty="0"/>
              <a:t>Mit @JoinColumn werden Instanzvariablen annotiert, die zu einem Foreign Key gehören. Die Annotation wird zusammen mit @ManyToOne verwendet.</a:t>
            </a:r>
          </a:p>
          <a:p>
            <a:r>
              <a:rPr lang="de-DE" dirty="0"/>
              <a:t>Mit @JoinTable werden die Details der Zwischentabelle bei einer Many to Many Assoziation beschrieben: Der Tabellenname und die an der Assoziation beteiligten Spalten für beide an der Assoziation beteiligten Entitäten.</a:t>
            </a:r>
          </a:p>
        </p:txBody>
      </p:sp>
      <p:pic>
        <p:nvPicPr>
          <p:cNvPr id="4" name="Grafik 3">
            <a:extLst>
              <a:ext uri="{FF2B5EF4-FFF2-40B4-BE49-F238E27FC236}">
                <a16:creationId xmlns:a16="http://schemas.microsoft.com/office/drawing/2014/main" id="{8605BA11-66B3-4D8C-ADB0-64DB94C8AB6A}"/>
              </a:ext>
            </a:extLst>
          </p:cNvPr>
          <p:cNvPicPr>
            <a:picLocks noChangeAspect="1"/>
          </p:cNvPicPr>
          <p:nvPr/>
        </p:nvPicPr>
        <p:blipFill>
          <a:blip r:embed="rId2"/>
          <a:stretch>
            <a:fillRect/>
          </a:stretch>
        </p:blipFill>
        <p:spPr>
          <a:xfrm>
            <a:off x="7449025" y="2463191"/>
            <a:ext cx="4568806" cy="673489"/>
          </a:xfrm>
          <a:prstGeom prst="rect">
            <a:avLst/>
          </a:prstGeom>
        </p:spPr>
      </p:pic>
      <p:pic>
        <p:nvPicPr>
          <p:cNvPr id="5" name="Grafik 4">
            <a:extLst>
              <a:ext uri="{FF2B5EF4-FFF2-40B4-BE49-F238E27FC236}">
                <a16:creationId xmlns:a16="http://schemas.microsoft.com/office/drawing/2014/main" id="{B8291460-539D-49AC-8CDE-C2EEABAADFC1}"/>
              </a:ext>
            </a:extLst>
          </p:cNvPr>
          <p:cNvPicPr>
            <a:picLocks noChangeAspect="1"/>
          </p:cNvPicPr>
          <p:nvPr/>
        </p:nvPicPr>
        <p:blipFill>
          <a:blip r:embed="rId3"/>
          <a:stretch>
            <a:fillRect/>
          </a:stretch>
        </p:blipFill>
        <p:spPr>
          <a:xfrm>
            <a:off x="7449025" y="3891381"/>
            <a:ext cx="4574562" cy="1219883"/>
          </a:xfrm>
          <a:prstGeom prst="rect">
            <a:avLst/>
          </a:prstGeom>
        </p:spPr>
      </p:pic>
    </p:spTree>
    <p:extLst>
      <p:ext uri="{BB962C8B-B14F-4D97-AF65-F5344CB8AC3E}">
        <p14:creationId xmlns:p14="http://schemas.microsoft.com/office/powerpoint/2010/main" val="218281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8BA679-70BB-48F4-91C9-AA484424E7F1}"/>
              </a:ext>
            </a:extLst>
          </p:cNvPr>
          <p:cNvSpPr>
            <a:spLocks noGrp="1"/>
          </p:cNvSpPr>
          <p:nvPr>
            <p:ph type="title"/>
          </p:nvPr>
        </p:nvSpPr>
        <p:spPr/>
        <p:txBody>
          <a:bodyPr/>
          <a:lstStyle/>
          <a:p>
            <a:r>
              <a:rPr lang="de-DE"/>
              <a:t>Alle </a:t>
            </a:r>
            <a:r>
              <a:rPr lang="de-DE" dirty="0"/>
              <a:t>Annotationen</a:t>
            </a:r>
          </a:p>
        </p:txBody>
      </p:sp>
      <p:sp>
        <p:nvSpPr>
          <p:cNvPr id="3" name="Inhaltsplatzhalter 2">
            <a:extLst>
              <a:ext uri="{FF2B5EF4-FFF2-40B4-BE49-F238E27FC236}">
                <a16:creationId xmlns:a16="http://schemas.microsoft.com/office/drawing/2014/main" id="{C6419220-986A-47C3-AA3E-BB9F1554EC9F}"/>
              </a:ext>
            </a:extLst>
          </p:cNvPr>
          <p:cNvSpPr>
            <a:spLocks noGrp="1"/>
          </p:cNvSpPr>
          <p:nvPr>
            <p:ph idx="1"/>
          </p:nvPr>
        </p:nvSpPr>
        <p:spPr>
          <a:xfrm>
            <a:off x="1141412" y="2249487"/>
            <a:ext cx="9905999" cy="3541714"/>
          </a:xfrm>
        </p:spPr>
        <p:txBody>
          <a:bodyPr/>
          <a:lstStyle/>
          <a:p>
            <a:r>
              <a:rPr lang="de-DE" dirty="0"/>
              <a:t>https://dzone.com/articles/all-jpa-annotations-mapping-annotations</a:t>
            </a:r>
          </a:p>
        </p:txBody>
      </p:sp>
    </p:spTree>
    <p:extLst>
      <p:ext uri="{BB962C8B-B14F-4D97-AF65-F5344CB8AC3E}">
        <p14:creationId xmlns:p14="http://schemas.microsoft.com/office/powerpoint/2010/main" val="105831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82A04-C922-4413-A858-ECC68D2BC80B}"/>
              </a:ext>
            </a:extLst>
          </p:cNvPr>
          <p:cNvSpPr>
            <a:spLocks noGrp="1"/>
          </p:cNvSpPr>
          <p:nvPr>
            <p:ph type="title"/>
          </p:nvPr>
        </p:nvSpPr>
        <p:spPr/>
        <p:txBody>
          <a:bodyPr/>
          <a:lstStyle/>
          <a:p>
            <a:r>
              <a:rPr lang="de-DE" dirty="0"/>
              <a:t>Tabellen miteinander verknüpfen</a:t>
            </a:r>
          </a:p>
        </p:txBody>
      </p:sp>
      <p:sp>
        <p:nvSpPr>
          <p:cNvPr id="3" name="Inhaltsplatzhalter 2">
            <a:extLst>
              <a:ext uri="{FF2B5EF4-FFF2-40B4-BE49-F238E27FC236}">
                <a16:creationId xmlns:a16="http://schemas.microsoft.com/office/drawing/2014/main" id="{B9C7B5A5-F47A-4509-8CAF-9447EFF414FE}"/>
              </a:ext>
            </a:extLst>
          </p:cNvPr>
          <p:cNvSpPr>
            <a:spLocks noGrp="1"/>
          </p:cNvSpPr>
          <p:nvPr>
            <p:ph idx="1"/>
          </p:nvPr>
        </p:nvSpPr>
        <p:spPr>
          <a:xfrm>
            <a:off x="1141412" y="2249487"/>
            <a:ext cx="7163689" cy="3541714"/>
          </a:xfrm>
        </p:spPr>
        <p:txBody>
          <a:bodyPr/>
          <a:lstStyle/>
          <a:p>
            <a:r>
              <a:rPr lang="de-DE" dirty="0"/>
              <a:t>One To One – Relationship (gleicher Primärschlüssel)</a:t>
            </a:r>
          </a:p>
          <a:p>
            <a:pPr lvl="1"/>
            <a:r>
              <a:rPr lang="de-DE" dirty="0"/>
              <a:t>Employee- und EmployeeDetail-Entitäten haben denselben Primärschlüssel und wir können sie mit @OneToOne und @PrimaryKeyJoinColumn verknüpfen. In diesem Fall wird die Eigenschaft id von EmployeeDetail nicht mit @GeneratedValue annotiert. Der ID-Wert von Employee wird für die ID von EmployeeDetail verwendet.</a:t>
            </a:r>
          </a:p>
          <a:p>
            <a:pPr lvl="1"/>
            <a:endParaRPr lang="de-DE" dirty="0"/>
          </a:p>
        </p:txBody>
      </p:sp>
      <p:pic>
        <p:nvPicPr>
          <p:cNvPr id="5" name="Grafik 4">
            <a:extLst>
              <a:ext uri="{FF2B5EF4-FFF2-40B4-BE49-F238E27FC236}">
                <a16:creationId xmlns:a16="http://schemas.microsoft.com/office/drawing/2014/main" id="{79A8BD4C-DE1D-4D90-8B83-11C8B4B63FF2}"/>
              </a:ext>
            </a:extLst>
          </p:cNvPr>
          <p:cNvPicPr>
            <a:picLocks noChangeAspect="1"/>
          </p:cNvPicPr>
          <p:nvPr/>
        </p:nvPicPr>
        <p:blipFill>
          <a:blip r:embed="rId2"/>
          <a:stretch>
            <a:fillRect/>
          </a:stretch>
        </p:blipFill>
        <p:spPr>
          <a:xfrm>
            <a:off x="8694120" y="942874"/>
            <a:ext cx="3090725" cy="2613225"/>
          </a:xfrm>
          <a:prstGeom prst="rect">
            <a:avLst/>
          </a:prstGeom>
        </p:spPr>
      </p:pic>
      <p:pic>
        <p:nvPicPr>
          <p:cNvPr id="6" name="Grafik 5">
            <a:extLst>
              <a:ext uri="{FF2B5EF4-FFF2-40B4-BE49-F238E27FC236}">
                <a16:creationId xmlns:a16="http://schemas.microsoft.com/office/drawing/2014/main" id="{B267F33A-6D8A-4C7E-8587-B62887A28D5A}"/>
              </a:ext>
            </a:extLst>
          </p:cNvPr>
          <p:cNvPicPr>
            <a:picLocks noChangeAspect="1"/>
          </p:cNvPicPr>
          <p:nvPr/>
        </p:nvPicPr>
        <p:blipFill>
          <a:blip r:embed="rId3"/>
          <a:stretch>
            <a:fillRect/>
          </a:stretch>
        </p:blipFill>
        <p:spPr>
          <a:xfrm>
            <a:off x="8694120" y="3880455"/>
            <a:ext cx="2486372" cy="1771897"/>
          </a:xfrm>
          <a:prstGeom prst="rect">
            <a:avLst/>
          </a:prstGeom>
        </p:spPr>
      </p:pic>
    </p:spTree>
    <p:extLst>
      <p:ext uri="{BB962C8B-B14F-4D97-AF65-F5344CB8AC3E}">
        <p14:creationId xmlns:p14="http://schemas.microsoft.com/office/powerpoint/2010/main" val="256190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A63394-FEB9-4A26-9450-A340ED442585}"/>
              </a:ext>
            </a:extLst>
          </p:cNvPr>
          <p:cNvSpPr>
            <a:spLocks noGrp="1"/>
          </p:cNvSpPr>
          <p:nvPr>
            <p:ph type="title"/>
          </p:nvPr>
        </p:nvSpPr>
        <p:spPr>
          <a:xfrm>
            <a:off x="738741" y="668245"/>
            <a:ext cx="9051211" cy="1478570"/>
          </a:xfrm>
        </p:spPr>
        <p:txBody>
          <a:bodyPr/>
          <a:lstStyle/>
          <a:p>
            <a:r>
              <a:rPr lang="de-DE" dirty="0"/>
              <a:t>Tabellen miteinander verknüpfen</a:t>
            </a:r>
          </a:p>
        </p:txBody>
      </p:sp>
      <p:sp>
        <p:nvSpPr>
          <p:cNvPr id="3" name="Inhaltsplatzhalter 2">
            <a:extLst>
              <a:ext uri="{FF2B5EF4-FFF2-40B4-BE49-F238E27FC236}">
                <a16:creationId xmlns:a16="http://schemas.microsoft.com/office/drawing/2014/main" id="{9B5E449A-B540-42C1-8E44-2624DF943799}"/>
              </a:ext>
            </a:extLst>
          </p:cNvPr>
          <p:cNvSpPr>
            <a:spLocks noGrp="1"/>
          </p:cNvSpPr>
          <p:nvPr>
            <p:ph idx="1"/>
          </p:nvPr>
        </p:nvSpPr>
        <p:spPr>
          <a:xfrm>
            <a:off x="797464" y="2249487"/>
            <a:ext cx="7239190" cy="3541714"/>
          </a:xfrm>
        </p:spPr>
        <p:txBody>
          <a:bodyPr/>
          <a:lstStyle/>
          <a:p>
            <a:r>
              <a:rPr lang="de-DE" dirty="0"/>
              <a:t>One To One – Relationship (Primär- und Fremdschlüssel)</a:t>
            </a:r>
          </a:p>
          <a:p>
            <a:pPr lvl="1"/>
            <a:r>
              <a:rPr lang="de-DE" dirty="0"/>
              <a:t>Communication und CommunicationDetail sind über einen Fremdschlüssel verknüpft, sodass die Annotationen @OneToOne und @JoinColumn verwendet werden können. Es wird die für die Kommunikation generierte ID der Spalte „communication_id“ der Tabelle „CommunicationDetail“ zugeordnet. @MapsId wird für dasselbe verwendet.</a:t>
            </a:r>
          </a:p>
        </p:txBody>
      </p:sp>
      <p:pic>
        <p:nvPicPr>
          <p:cNvPr id="4" name="Grafik 3">
            <a:extLst>
              <a:ext uri="{FF2B5EF4-FFF2-40B4-BE49-F238E27FC236}">
                <a16:creationId xmlns:a16="http://schemas.microsoft.com/office/drawing/2014/main" id="{AB6E4522-93BF-4C47-A8D0-6B0A180D95BE}"/>
              </a:ext>
            </a:extLst>
          </p:cNvPr>
          <p:cNvPicPr>
            <a:picLocks noChangeAspect="1"/>
          </p:cNvPicPr>
          <p:nvPr/>
        </p:nvPicPr>
        <p:blipFill>
          <a:blip r:embed="rId2"/>
          <a:stretch>
            <a:fillRect/>
          </a:stretch>
        </p:blipFill>
        <p:spPr>
          <a:xfrm>
            <a:off x="7882980" y="973055"/>
            <a:ext cx="4223861" cy="2347520"/>
          </a:xfrm>
          <a:prstGeom prst="rect">
            <a:avLst/>
          </a:prstGeom>
        </p:spPr>
      </p:pic>
      <p:pic>
        <p:nvPicPr>
          <p:cNvPr id="5" name="Grafik 4">
            <a:extLst>
              <a:ext uri="{FF2B5EF4-FFF2-40B4-BE49-F238E27FC236}">
                <a16:creationId xmlns:a16="http://schemas.microsoft.com/office/drawing/2014/main" id="{6CAD6878-A103-4545-8584-815F515854DE}"/>
              </a:ext>
            </a:extLst>
          </p:cNvPr>
          <p:cNvPicPr>
            <a:picLocks noChangeAspect="1"/>
          </p:cNvPicPr>
          <p:nvPr/>
        </p:nvPicPr>
        <p:blipFill>
          <a:blip r:embed="rId3"/>
          <a:stretch>
            <a:fillRect/>
          </a:stretch>
        </p:blipFill>
        <p:spPr>
          <a:xfrm>
            <a:off x="8380602" y="3429000"/>
            <a:ext cx="3228616" cy="2822784"/>
          </a:xfrm>
          <a:prstGeom prst="rect">
            <a:avLst/>
          </a:prstGeom>
        </p:spPr>
      </p:pic>
    </p:spTree>
    <p:extLst>
      <p:ext uri="{BB962C8B-B14F-4D97-AF65-F5344CB8AC3E}">
        <p14:creationId xmlns:p14="http://schemas.microsoft.com/office/powerpoint/2010/main" val="415674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17032B-37F5-4861-B07D-CB23FF362FA7}"/>
              </a:ext>
            </a:extLst>
          </p:cNvPr>
          <p:cNvSpPr>
            <a:spLocks noGrp="1"/>
          </p:cNvSpPr>
          <p:nvPr>
            <p:ph type="title"/>
          </p:nvPr>
        </p:nvSpPr>
        <p:spPr/>
        <p:txBody>
          <a:bodyPr/>
          <a:lstStyle/>
          <a:p>
            <a:r>
              <a:rPr lang="de-DE" dirty="0"/>
              <a:t>Tabellen miteinander verknüpfen</a:t>
            </a:r>
          </a:p>
        </p:txBody>
      </p:sp>
      <p:sp>
        <p:nvSpPr>
          <p:cNvPr id="3" name="Inhaltsplatzhalter 2">
            <a:extLst>
              <a:ext uri="{FF2B5EF4-FFF2-40B4-BE49-F238E27FC236}">
                <a16:creationId xmlns:a16="http://schemas.microsoft.com/office/drawing/2014/main" id="{A29C4F3A-180C-416B-93ED-80B2372360D8}"/>
              </a:ext>
            </a:extLst>
          </p:cNvPr>
          <p:cNvSpPr>
            <a:spLocks noGrp="1"/>
          </p:cNvSpPr>
          <p:nvPr>
            <p:ph idx="1"/>
          </p:nvPr>
        </p:nvSpPr>
        <p:spPr>
          <a:xfrm>
            <a:off x="1141412" y="2249487"/>
            <a:ext cx="7113355" cy="3541714"/>
          </a:xfrm>
        </p:spPr>
        <p:txBody>
          <a:bodyPr>
            <a:normAutofit fontScale="92500" lnSpcReduction="20000"/>
          </a:bodyPr>
          <a:lstStyle/>
          <a:p>
            <a:r>
              <a:rPr lang="de-DE" dirty="0"/>
              <a:t>One To Many &amp; Many To One – Relationship</a:t>
            </a:r>
          </a:p>
          <a:p>
            <a:pPr lvl="1"/>
            <a:r>
              <a:rPr lang="de-DE" dirty="0"/>
              <a:t>@OneToMany zeichnet Instanzvariablen aus, deren Typ eine Collection von Entities ist und deren Werte durch eine One to Many Assoziation gegeben sind.</a:t>
            </a:r>
          </a:p>
          <a:p>
            <a:pPr lvl="1"/>
            <a:endParaRPr lang="de-DE" dirty="0"/>
          </a:p>
          <a:p>
            <a:pPr lvl="1"/>
            <a:r>
              <a:rPr lang="de-DE" dirty="0"/>
              <a:t>Das Annotationselement mappedBy muss angegeben werden, wenn die Assoziation bidirektional ist. Bidirektional bedeutet in diesem Fall, dass das Entity auf der Many-Seite der Assoziation eine Instanzvariable mit einer Referenz auf ein Entity der </a:t>
            </a:r>
            <a:r>
              <a:rPr lang="de-DE" dirty="0" err="1"/>
              <a:t>One</a:t>
            </a:r>
            <a:r>
              <a:rPr lang="de-DE" dirty="0"/>
              <a:t>-Seite hat. Diese Instanzvariable ist mit der Annotation @ManyToOne versehen</a:t>
            </a:r>
          </a:p>
        </p:txBody>
      </p:sp>
      <p:pic>
        <p:nvPicPr>
          <p:cNvPr id="5" name="Grafik 4">
            <a:extLst>
              <a:ext uri="{FF2B5EF4-FFF2-40B4-BE49-F238E27FC236}">
                <a16:creationId xmlns:a16="http://schemas.microsoft.com/office/drawing/2014/main" id="{368FD6D7-B347-4377-89A1-823A5092B5CB}"/>
              </a:ext>
            </a:extLst>
          </p:cNvPr>
          <p:cNvPicPr>
            <a:picLocks noChangeAspect="1"/>
          </p:cNvPicPr>
          <p:nvPr/>
        </p:nvPicPr>
        <p:blipFill>
          <a:blip r:embed="rId2"/>
          <a:stretch>
            <a:fillRect/>
          </a:stretch>
        </p:blipFill>
        <p:spPr>
          <a:xfrm>
            <a:off x="8434340" y="4020344"/>
            <a:ext cx="3603353" cy="1262372"/>
          </a:xfrm>
          <a:prstGeom prst="rect">
            <a:avLst/>
          </a:prstGeom>
        </p:spPr>
      </p:pic>
      <p:pic>
        <p:nvPicPr>
          <p:cNvPr id="7" name="Grafik 6">
            <a:extLst>
              <a:ext uri="{FF2B5EF4-FFF2-40B4-BE49-F238E27FC236}">
                <a16:creationId xmlns:a16="http://schemas.microsoft.com/office/drawing/2014/main" id="{2DB7F3FB-5A77-4F54-ADAD-5A4CC7BD0A5E}"/>
              </a:ext>
            </a:extLst>
          </p:cNvPr>
          <p:cNvPicPr>
            <a:picLocks noChangeAspect="1"/>
          </p:cNvPicPr>
          <p:nvPr/>
        </p:nvPicPr>
        <p:blipFill>
          <a:blip r:embed="rId3"/>
          <a:stretch>
            <a:fillRect/>
          </a:stretch>
        </p:blipFill>
        <p:spPr>
          <a:xfrm>
            <a:off x="8434340" y="1392572"/>
            <a:ext cx="3607217" cy="2390665"/>
          </a:xfrm>
          <a:prstGeom prst="rect">
            <a:avLst/>
          </a:prstGeom>
        </p:spPr>
      </p:pic>
      <p:pic>
        <p:nvPicPr>
          <p:cNvPr id="8" name="Grafik 7">
            <a:extLst>
              <a:ext uri="{FF2B5EF4-FFF2-40B4-BE49-F238E27FC236}">
                <a16:creationId xmlns:a16="http://schemas.microsoft.com/office/drawing/2014/main" id="{34FDA01F-0351-4389-BAC4-C828ED04F08D}"/>
              </a:ext>
            </a:extLst>
          </p:cNvPr>
          <p:cNvPicPr>
            <a:picLocks noChangeAspect="1"/>
          </p:cNvPicPr>
          <p:nvPr/>
        </p:nvPicPr>
        <p:blipFill>
          <a:blip r:embed="rId4"/>
          <a:stretch>
            <a:fillRect/>
          </a:stretch>
        </p:blipFill>
        <p:spPr>
          <a:xfrm>
            <a:off x="7112581" y="5519823"/>
            <a:ext cx="4925112" cy="800212"/>
          </a:xfrm>
          <a:prstGeom prst="rect">
            <a:avLst/>
          </a:prstGeom>
        </p:spPr>
      </p:pic>
    </p:spTree>
    <p:extLst>
      <p:ext uri="{BB962C8B-B14F-4D97-AF65-F5344CB8AC3E}">
        <p14:creationId xmlns:p14="http://schemas.microsoft.com/office/powerpoint/2010/main" val="22674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1C811F-4363-4A23-8F1C-6EF5B3BC218F}"/>
              </a:ext>
            </a:extLst>
          </p:cNvPr>
          <p:cNvSpPr>
            <a:spLocks noGrp="1"/>
          </p:cNvSpPr>
          <p:nvPr>
            <p:ph type="title"/>
          </p:nvPr>
        </p:nvSpPr>
        <p:spPr>
          <a:xfrm>
            <a:off x="902130" y="646969"/>
            <a:ext cx="9905998" cy="1478570"/>
          </a:xfrm>
        </p:spPr>
        <p:txBody>
          <a:bodyPr/>
          <a:lstStyle/>
          <a:p>
            <a:r>
              <a:rPr lang="de-DE" dirty="0"/>
              <a:t>Tabellen miteinander verknüpfen</a:t>
            </a:r>
          </a:p>
        </p:txBody>
      </p:sp>
      <p:sp>
        <p:nvSpPr>
          <p:cNvPr id="3" name="Inhaltsplatzhalter 2">
            <a:extLst>
              <a:ext uri="{FF2B5EF4-FFF2-40B4-BE49-F238E27FC236}">
                <a16:creationId xmlns:a16="http://schemas.microsoft.com/office/drawing/2014/main" id="{6E2FA462-8C07-4A0A-92DB-335ABDEF1B14}"/>
              </a:ext>
            </a:extLst>
          </p:cNvPr>
          <p:cNvSpPr>
            <a:spLocks noGrp="1"/>
          </p:cNvSpPr>
          <p:nvPr>
            <p:ph idx="1"/>
          </p:nvPr>
        </p:nvSpPr>
        <p:spPr>
          <a:xfrm>
            <a:off x="1141412" y="2249487"/>
            <a:ext cx="7146911" cy="3541714"/>
          </a:xfrm>
        </p:spPr>
        <p:txBody>
          <a:bodyPr>
            <a:normAutofit fontScale="92500" lnSpcReduction="20000"/>
          </a:bodyPr>
          <a:lstStyle/>
          <a:p>
            <a:r>
              <a:rPr lang="de-DE" dirty="0"/>
              <a:t>Many To Many – Relationship</a:t>
            </a:r>
          </a:p>
          <a:p>
            <a:pPr lvl="1"/>
            <a:r>
              <a:rPr lang="de-DE" dirty="0"/>
              <a:t>@ManyToMany zeichnet Instanzvariablen aus, deren Typ eine Collection von Entities ist und deren Werte durch eine Many to Many Assoziation gegeben sind.</a:t>
            </a:r>
          </a:p>
          <a:p>
            <a:pPr lvl="1"/>
            <a:endParaRPr lang="de-DE" dirty="0"/>
          </a:p>
          <a:p>
            <a:pPr lvl="1"/>
            <a:r>
              <a:rPr lang="de-DE" dirty="0"/>
              <a:t>Das Annotationselement mappedBy muss bei einer der beteiligten Entitäten angegeben werden, wenn die Assoziation bidirektional ist. Bidirektional bedeutet in diesem Fall, dass Instanzen beider beteiligten Entitäten wechselseitig eine Menge von Referenzen auf Instanzen der jeweils anderen Entität besitzen</a:t>
            </a:r>
          </a:p>
          <a:p>
            <a:endParaRPr lang="de-DE" dirty="0"/>
          </a:p>
        </p:txBody>
      </p:sp>
      <p:pic>
        <p:nvPicPr>
          <p:cNvPr id="4" name="Grafik 3">
            <a:extLst>
              <a:ext uri="{FF2B5EF4-FFF2-40B4-BE49-F238E27FC236}">
                <a16:creationId xmlns:a16="http://schemas.microsoft.com/office/drawing/2014/main" id="{98B74B14-5219-4806-A0E9-227D4CEFAF14}"/>
              </a:ext>
            </a:extLst>
          </p:cNvPr>
          <p:cNvPicPr>
            <a:picLocks noChangeAspect="1"/>
          </p:cNvPicPr>
          <p:nvPr/>
        </p:nvPicPr>
        <p:blipFill>
          <a:blip r:embed="rId2"/>
          <a:stretch>
            <a:fillRect/>
          </a:stretch>
        </p:blipFill>
        <p:spPr>
          <a:xfrm>
            <a:off x="8221098" y="4020344"/>
            <a:ext cx="3827132" cy="2605997"/>
          </a:xfrm>
          <a:prstGeom prst="rect">
            <a:avLst/>
          </a:prstGeom>
        </p:spPr>
      </p:pic>
      <p:pic>
        <p:nvPicPr>
          <p:cNvPr id="5" name="Grafik 4">
            <a:extLst>
              <a:ext uri="{FF2B5EF4-FFF2-40B4-BE49-F238E27FC236}">
                <a16:creationId xmlns:a16="http://schemas.microsoft.com/office/drawing/2014/main" id="{EC15E0A5-81FD-4369-BAB3-05C69BFCD57C}"/>
              </a:ext>
            </a:extLst>
          </p:cNvPr>
          <p:cNvPicPr>
            <a:picLocks noChangeAspect="1"/>
          </p:cNvPicPr>
          <p:nvPr/>
        </p:nvPicPr>
        <p:blipFill>
          <a:blip r:embed="rId3"/>
          <a:stretch>
            <a:fillRect/>
          </a:stretch>
        </p:blipFill>
        <p:spPr>
          <a:xfrm>
            <a:off x="8215160" y="726526"/>
            <a:ext cx="3833070" cy="3045922"/>
          </a:xfrm>
          <a:prstGeom prst="rect">
            <a:avLst/>
          </a:prstGeom>
        </p:spPr>
      </p:pic>
    </p:spTree>
    <p:extLst>
      <p:ext uri="{BB962C8B-B14F-4D97-AF65-F5344CB8AC3E}">
        <p14:creationId xmlns:p14="http://schemas.microsoft.com/office/powerpoint/2010/main" val="137443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07565-6AB7-44EB-AADB-0760AC305062}"/>
              </a:ext>
            </a:extLst>
          </p:cNvPr>
          <p:cNvSpPr>
            <a:spLocks noGrp="1"/>
          </p:cNvSpPr>
          <p:nvPr>
            <p:ph type="title"/>
          </p:nvPr>
        </p:nvSpPr>
        <p:spPr/>
        <p:txBody>
          <a:bodyPr/>
          <a:lstStyle/>
          <a:p>
            <a:r>
              <a:rPr lang="de-DE" dirty="0"/>
              <a:t>Java Database Connectivity</a:t>
            </a:r>
          </a:p>
        </p:txBody>
      </p:sp>
      <p:sp>
        <p:nvSpPr>
          <p:cNvPr id="3" name="Inhaltsplatzhalter 2">
            <a:extLst>
              <a:ext uri="{FF2B5EF4-FFF2-40B4-BE49-F238E27FC236}">
                <a16:creationId xmlns:a16="http://schemas.microsoft.com/office/drawing/2014/main" id="{0D3516BF-6350-4FFF-A80B-ABF3EA9E97EF}"/>
              </a:ext>
            </a:extLst>
          </p:cNvPr>
          <p:cNvSpPr>
            <a:spLocks noGrp="1"/>
          </p:cNvSpPr>
          <p:nvPr>
            <p:ph idx="1"/>
          </p:nvPr>
        </p:nvSpPr>
        <p:spPr/>
        <p:txBody>
          <a:bodyPr>
            <a:normAutofit/>
          </a:bodyPr>
          <a:lstStyle/>
          <a:p>
            <a:r>
              <a:rPr lang="de-DE" dirty="0"/>
              <a:t>Die Java Database Connectivity (Abk. JDBC) ist eine Datenbankschnittstelle für die Java Plattform und ermöglicht den Zugriff auf relationale Datenbanken</a:t>
            </a:r>
          </a:p>
          <a:p>
            <a:r>
              <a:rPr lang="de-DE" dirty="0"/>
              <a:t>Die JDBC erzeugt Verbindungen zu bestehenden Datenbanken, hält diese und leitet Abfragen und Ergebnisse zwischen der Anwendung und der Datenbank weiter</a:t>
            </a:r>
          </a:p>
          <a:p>
            <a:r>
              <a:rPr lang="de-DE" dirty="0"/>
              <a:t>JDBC gehört seit JDK1.1 zur Java Standard Edition</a:t>
            </a:r>
          </a:p>
        </p:txBody>
      </p:sp>
    </p:spTree>
    <p:extLst>
      <p:ext uri="{BB962C8B-B14F-4D97-AF65-F5344CB8AC3E}">
        <p14:creationId xmlns:p14="http://schemas.microsoft.com/office/powerpoint/2010/main" val="35166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AEED8-DA69-43F1-A32A-1C47A07DC1BC}"/>
              </a:ext>
            </a:extLst>
          </p:cNvPr>
          <p:cNvSpPr>
            <a:spLocks noGrp="1"/>
          </p:cNvSpPr>
          <p:nvPr>
            <p:ph type="title"/>
          </p:nvPr>
        </p:nvSpPr>
        <p:spPr/>
        <p:txBody>
          <a:bodyPr/>
          <a:lstStyle/>
          <a:p>
            <a:r>
              <a:rPr lang="de-DE" dirty="0"/>
              <a:t>Java Persistence api</a:t>
            </a:r>
          </a:p>
        </p:txBody>
      </p:sp>
      <p:sp>
        <p:nvSpPr>
          <p:cNvPr id="3" name="Inhaltsplatzhalter 2">
            <a:extLst>
              <a:ext uri="{FF2B5EF4-FFF2-40B4-BE49-F238E27FC236}">
                <a16:creationId xmlns:a16="http://schemas.microsoft.com/office/drawing/2014/main" id="{15C315F7-4CAF-4B0C-BE7D-E3758E190118}"/>
              </a:ext>
            </a:extLst>
          </p:cNvPr>
          <p:cNvSpPr>
            <a:spLocks noGrp="1"/>
          </p:cNvSpPr>
          <p:nvPr>
            <p:ph idx="1"/>
          </p:nvPr>
        </p:nvSpPr>
        <p:spPr/>
        <p:txBody>
          <a:bodyPr/>
          <a:lstStyle/>
          <a:p>
            <a:r>
              <a:rPr lang="de-DE" dirty="0"/>
              <a:t>Die Java Persistence API (Abk. JPA) ist eine Schnittstelle für Java-Anwendungen, die die Zuordnung und die Übertragung von Objekten zu Datenbankeinträgen vereinfacht</a:t>
            </a:r>
          </a:p>
          <a:p>
            <a:r>
              <a:rPr lang="de-DE" dirty="0"/>
              <a:t>Die Idee von JPA ist es, ein ganz normales Java Objekt (POJO, Plain Old Java Object) als relationales Datenbankobjekt zu speichern</a:t>
            </a:r>
          </a:p>
        </p:txBody>
      </p:sp>
    </p:spTree>
    <p:extLst>
      <p:ext uri="{BB962C8B-B14F-4D97-AF65-F5344CB8AC3E}">
        <p14:creationId xmlns:p14="http://schemas.microsoft.com/office/powerpoint/2010/main" val="105443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2E54AB-1DBC-4C1D-BBEA-8D8B60D44961}"/>
              </a:ext>
            </a:extLst>
          </p:cNvPr>
          <p:cNvSpPr>
            <a:spLocks noGrp="1"/>
          </p:cNvSpPr>
          <p:nvPr>
            <p:ph type="title"/>
          </p:nvPr>
        </p:nvSpPr>
        <p:spPr/>
        <p:txBody>
          <a:bodyPr/>
          <a:lstStyle/>
          <a:p>
            <a:r>
              <a:rPr lang="de-DE" dirty="0"/>
              <a:t>Konzeption JPA	</a:t>
            </a:r>
          </a:p>
        </p:txBody>
      </p:sp>
      <p:sp>
        <p:nvSpPr>
          <p:cNvPr id="3" name="Inhaltsplatzhalter 2">
            <a:extLst>
              <a:ext uri="{FF2B5EF4-FFF2-40B4-BE49-F238E27FC236}">
                <a16:creationId xmlns:a16="http://schemas.microsoft.com/office/drawing/2014/main" id="{3F415CEC-501F-48C7-8E8F-8A933CA3068E}"/>
              </a:ext>
            </a:extLst>
          </p:cNvPr>
          <p:cNvSpPr>
            <a:spLocks noGrp="1"/>
          </p:cNvSpPr>
          <p:nvPr>
            <p:ph idx="1"/>
          </p:nvPr>
        </p:nvSpPr>
        <p:spPr/>
        <p:txBody>
          <a:bodyPr>
            <a:normAutofit fontScale="85000" lnSpcReduction="10000"/>
          </a:bodyPr>
          <a:lstStyle/>
          <a:p>
            <a:pPr marL="0" indent="0">
              <a:buNone/>
            </a:pPr>
            <a:r>
              <a:rPr lang="de-DE" dirty="0"/>
              <a:t>Neben der API, besteht die Jakarta Persistence aus folgenden Komponenten:</a:t>
            </a:r>
          </a:p>
          <a:p>
            <a:r>
              <a:rPr lang="de-DE" dirty="0"/>
              <a:t>Persistence Entity:</a:t>
            </a:r>
          </a:p>
          <a:p>
            <a:pPr lvl="1"/>
            <a:r>
              <a:rPr lang="de-DE" dirty="0"/>
              <a:t>Eine Persistence Entity ist ein Plain Old Java Object (POJO), das üblicherweise auf eine einzelne Tabelle in der relationalen Datenbank abgebildet wird. Instanzen dieser Klasse entsprechen hierbei den Zeilen der Tabelle. Persistence Entities können je nach Designvorgabe als einfache Datenhaltungs-Klassen realisiert werden oder als Business-Objekte inklusive Business-Logik. </a:t>
            </a:r>
          </a:p>
          <a:p>
            <a:r>
              <a:rPr lang="de-DE" dirty="0"/>
              <a:t>Objektrelationale Metadaten:</a:t>
            </a:r>
          </a:p>
          <a:p>
            <a:pPr lvl="1"/>
            <a:r>
              <a:rPr lang="de-DE" dirty="0"/>
              <a:t>Die Beziehungen zwischen den einzelnen Tabellen werden über objektrelationale Metadaten ausgedrückt. Diese sind entweder als Java-Annotationen angelegt und/oder in einer separaten XML-Datei abgelegt. </a:t>
            </a:r>
          </a:p>
        </p:txBody>
      </p:sp>
    </p:spTree>
    <p:extLst>
      <p:ext uri="{BB962C8B-B14F-4D97-AF65-F5344CB8AC3E}">
        <p14:creationId xmlns:p14="http://schemas.microsoft.com/office/powerpoint/2010/main" val="367248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86A805-CD80-46FA-A877-5E55829AB015}"/>
              </a:ext>
            </a:extLst>
          </p:cNvPr>
          <p:cNvSpPr>
            <a:spLocks noGrp="1"/>
          </p:cNvSpPr>
          <p:nvPr>
            <p:ph type="title"/>
          </p:nvPr>
        </p:nvSpPr>
        <p:spPr/>
        <p:txBody>
          <a:bodyPr/>
          <a:lstStyle/>
          <a:p>
            <a:r>
              <a:rPr lang="de-DE" dirty="0"/>
              <a:t>Objektrelationale abbildung (ORM)</a:t>
            </a:r>
          </a:p>
        </p:txBody>
      </p:sp>
      <p:sp>
        <p:nvSpPr>
          <p:cNvPr id="3" name="Inhaltsplatzhalter 2">
            <a:extLst>
              <a:ext uri="{FF2B5EF4-FFF2-40B4-BE49-F238E27FC236}">
                <a16:creationId xmlns:a16="http://schemas.microsoft.com/office/drawing/2014/main" id="{2BF9F808-AD96-4E66-BF94-595B27A6CE49}"/>
              </a:ext>
            </a:extLst>
          </p:cNvPr>
          <p:cNvSpPr>
            <a:spLocks noGrp="1"/>
          </p:cNvSpPr>
          <p:nvPr>
            <p:ph idx="1"/>
          </p:nvPr>
        </p:nvSpPr>
        <p:spPr/>
        <p:txBody>
          <a:bodyPr>
            <a:normAutofit/>
          </a:bodyPr>
          <a:lstStyle/>
          <a:p>
            <a:pPr marL="0" indent="0">
              <a:buNone/>
            </a:pPr>
            <a:r>
              <a:rPr lang="de-DE" dirty="0"/>
              <a:t>Objektrelationale Abbildung (</a:t>
            </a:r>
            <a:r>
              <a:rPr lang="de-DE" dirty="0" err="1"/>
              <a:t>object</a:t>
            </a:r>
            <a:r>
              <a:rPr lang="de-DE" dirty="0"/>
              <a:t>-relational mapping, ORM) ist eine Technik der Softwareentwicklung, mit der ein in einer objektorientierten Programmiersprache geschriebenes Anwendungsprogramm seine Objekte in einer relationalen Datenbank ablegen kann. Dem Programm erscheint die Datenbank dann als objektorientierte Datenbank, was die Programmierung erleichtert. </a:t>
            </a:r>
          </a:p>
        </p:txBody>
      </p:sp>
    </p:spTree>
    <p:extLst>
      <p:ext uri="{BB962C8B-B14F-4D97-AF65-F5344CB8AC3E}">
        <p14:creationId xmlns:p14="http://schemas.microsoft.com/office/powerpoint/2010/main" val="25062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B0CE1-71FF-4C1F-950D-37BFF9F6DAD7}"/>
              </a:ext>
            </a:extLst>
          </p:cNvPr>
          <p:cNvSpPr>
            <a:spLocks noGrp="1"/>
          </p:cNvSpPr>
          <p:nvPr>
            <p:ph type="title"/>
          </p:nvPr>
        </p:nvSpPr>
        <p:spPr/>
        <p:txBody>
          <a:bodyPr/>
          <a:lstStyle/>
          <a:p>
            <a:r>
              <a:rPr lang="de-DE" dirty="0"/>
              <a:t>Datenbank</a:t>
            </a:r>
          </a:p>
        </p:txBody>
      </p:sp>
      <p:sp>
        <p:nvSpPr>
          <p:cNvPr id="3" name="Inhaltsplatzhalter 2">
            <a:extLst>
              <a:ext uri="{FF2B5EF4-FFF2-40B4-BE49-F238E27FC236}">
                <a16:creationId xmlns:a16="http://schemas.microsoft.com/office/drawing/2014/main" id="{963C28F5-FE3B-436C-BF83-EACC43134D62}"/>
              </a:ext>
            </a:extLst>
          </p:cNvPr>
          <p:cNvSpPr>
            <a:spLocks noGrp="1"/>
          </p:cNvSpPr>
          <p:nvPr>
            <p:ph idx="1"/>
          </p:nvPr>
        </p:nvSpPr>
        <p:spPr/>
        <p:txBody>
          <a:bodyPr/>
          <a:lstStyle/>
          <a:p>
            <a:r>
              <a:rPr lang="de-DE" dirty="0"/>
              <a:t>H2 Database:</a:t>
            </a:r>
          </a:p>
          <a:p>
            <a:pPr lvl="1"/>
            <a:r>
              <a:rPr lang="de-DE" dirty="0"/>
              <a:t>Die H2 Database Engine, kurz H2, ist ein in der Programmiersprache Java geschriebenes relationales Datenbankmanagementsystem. Das System kann wahlweise als JAR direkt in Java-Anwendungen eingebettet oder als Server betrieben werden. </a:t>
            </a:r>
          </a:p>
          <a:p>
            <a:pPr lvl="1"/>
            <a:endParaRPr lang="de-DE" dirty="0"/>
          </a:p>
        </p:txBody>
      </p:sp>
      <p:pic>
        <p:nvPicPr>
          <p:cNvPr id="5" name="Grafik 4">
            <a:extLst>
              <a:ext uri="{FF2B5EF4-FFF2-40B4-BE49-F238E27FC236}">
                <a16:creationId xmlns:a16="http://schemas.microsoft.com/office/drawing/2014/main" id="{5C64F97D-1FFE-497B-8D3A-72C4D8E22AE6}"/>
              </a:ext>
            </a:extLst>
          </p:cNvPr>
          <p:cNvPicPr>
            <a:picLocks noChangeAspect="1"/>
          </p:cNvPicPr>
          <p:nvPr/>
        </p:nvPicPr>
        <p:blipFill>
          <a:blip r:embed="rId2"/>
          <a:stretch>
            <a:fillRect/>
          </a:stretch>
        </p:blipFill>
        <p:spPr>
          <a:xfrm>
            <a:off x="1858530" y="4314620"/>
            <a:ext cx="5668166" cy="1695687"/>
          </a:xfrm>
          <a:prstGeom prst="rect">
            <a:avLst/>
          </a:prstGeom>
        </p:spPr>
      </p:pic>
      <p:pic>
        <p:nvPicPr>
          <p:cNvPr id="6" name="Grafik 5">
            <a:extLst>
              <a:ext uri="{FF2B5EF4-FFF2-40B4-BE49-F238E27FC236}">
                <a16:creationId xmlns:a16="http://schemas.microsoft.com/office/drawing/2014/main" id="{A1396DFE-44D2-48A7-9C64-875B2E42D701}"/>
              </a:ext>
            </a:extLst>
          </p:cNvPr>
          <p:cNvPicPr>
            <a:picLocks noChangeAspect="1"/>
          </p:cNvPicPr>
          <p:nvPr/>
        </p:nvPicPr>
        <p:blipFill>
          <a:blip r:embed="rId3"/>
          <a:stretch>
            <a:fillRect/>
          </a:stretch>
        </p:blipFill>
        <p:spPr>
          <a:xfrm>
            <a:off x="8243813" y="4314620"/>
            <a:ext cx="2124371" cy="2324424"/>
          </a:xfrm>
          <a:prstGeom prst="rect">
            <a:avLst/>
          </a:prstGeom>
        </p:spPr>
      </p:pic>
    </p:spTree>
    <p:extLst>
      <p:ext uri="{BB962C8B-B14F-4D97-AF65-F5344CB8AC3E}">
        <p14:creationId xmlns:p14="http://schemas.microsoft.com/office/powerpoint/2010/main" val="391060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7BB24E-0D28-4B79-9931-4F4D6BD999EF}"/>
              </a:ext>
            </a:extLst>
          </p:cNvPr>
          <p:cNvSpPr>
            <a:spLocks noGrp="1"/>
          </p:cNvSpPr>
          <p:nvPr>
            <p:ph type="title"/>
          </p:nvPr>
        </p:nvSpPr>
        <p:spPr/>
        <p:txBody>
          <a:bodyPr/>
          <a:lstStyle/>
          <a:p>
            <a:r>
              <a:rPr lang="de-DE" dirty="0"/>
              <a:t>Entity-</a:t>
            </a:r>
            <a:r>
              <a:rPr lang="de-DE" dirty="0" err="1"/>
              <a:t>Relationship</a:t>
            </a:r>
            <a:r>
              <a:rPr lang="de-DE" dirty="0"/>
              <a:t>-modell</a:t>
            </a:r>
          </a:p>
        </p:txBody>
      </p:sp>
      <p:pic>
        <p:nvPicPr>
          <p:cNvPr id="5" name="Grafik 4">
            <a:extLst>
              <a:ext uri="{FF2B5EF4-FFF2-40B4-BE49-F238E27FC236}">
                <a16:creationId xmlns:a16="http://schemas.microsoft.com/office/drawing/2014/main" id="{C000A75A-AAF9-403E-9DA4-FA70084681A7}"/>
              </a:ext>
            </a:extLst>
          </p:cNvPr>
          <p:cNvPicPr>
            <a:picLocks noChangeAspect="1"/>
          </p:cNvPicPr>
          <p:nvPr/>
        </p:nvPicPr>
        <p:blipFill>
          <a:blip r:embed="rId2"/>
          <a:stretch>
            <a:fillRect/>
          </a:stretch>
        </p:blipFill>
        <p:spPr>
          <a:xfrm>
            <a:off x="1141413" y="2097088"/>
            <a:ext cx="8582025" cy="3543300"/>
          </a:xfrm>
          <a:prstGeom prst="rect">
            <a:avLst/>
          </a:prstGeom>
        </p:spPr>
      </p:pic>
    </p:spTree>
    <p:extLst>
      <p:ext uri="{BB962C8B-B14F-4D97-AF65-F5344CB8AC3E}">
        <p14:creationId xmlns:p14="http://schemas.microsoft.com/office/powerpoint/2010/main" val="355718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BB3B60-1C0E-47C3-B5A8-98363B95C7C6}"/>
              </a:ext>
            </a:extLst>
          </p:cNvPr>
          <p:cNvSpPr>
            <a:spLocks noGrp="1"/>
          </p:cNvSpPr>
          <p:nvPr>
            <p:ph type="title"/>
          </p:nvPr>
        </p:nvSpPr>
        <p:spPr/>
        <p:txBody>
          <a:bodyPr/>
          <a:lstStyle/>
          <a:p>
            <a:r>
              <a:rPr lang="de-DE" dirty="0"/>
              <a:t>Entitys in </a:t>
            </a:r>
            <a:r>
              <a:rPr lang="de-DE" dirty="0" err="1"/>
              <a:t>java</a:t>
            </a:r>
            <a:endParaRPr lang="de-DE" dirty="0"/>
          </a:p>
        </p:txBody>
      </p:sp>
      <p:sp>
        <p:nvSpPr>
          <p:cNvPr id="3" name="Inhaltsplatzhalter 2">
            <a:extLst>
              <a:ext uri="{FF2B5EF4-FFF2-40B4-BE49-F238E27FC236}">
                <a16:creationId xmlns:a16="http://schemas.microsoft.com/office/drawing/2014/main" id="{99A25AAC-06AC-4A8E-800B-F164B032C3E2}"/>
              </a:ext>
            </a:extLst>
          </p:cNvPr>
          <p:cNvSpPr>
            <a:spLocks noGrp="1"/>
          </p:cNvSpPr>
          <p:nvPr>
            <p:ph idx="1"/>
          </p:nvPr>
        </p:nvSpPr>
        <p:spPr>
          <a:xfrm>
            <a:off x="1141412" y="2249488"/>
            <a:ext cx="9905999" cy="2599349"/>
          </a:xfrm>
        </p:spPr>
        <p:txBody>
          <a:bodyPr>
            <a:normAutofit fontScale="85000" lnSpcReduction="20000"/>
          </a:bodyPr>
          <a:lstStyle/>
          <a:p>
            <a:r>
              <a:rPr lang="de-DE" dirty="0"/>
              <a:t>Um Objekte persistent mit JPA in die Datenbank speichern zu können, müssen wir eine Entitätsklasse definieren. Dafür brauchen wir die @Entity und @Id Annotation.</a:t>
            </a:r>
          </a:p>
          <a:p>
            <a:r>
              <a:rPr lang="de-DE" dirty="0"/>
              <a:t>Die @Entity Annotation macht kenntlich, dass diese Klasse (</a:t>
            </a:r>
            <a:r>
              <a:rPr lang="de-DE" dirty="0" err="1"/>
              <a:t>Bsp.Order</a:t>
            </a:r>
            <a:r>
              <a:rPr lang="de-DE" dirty="0"/>
              <a:t>) von JPA persistiert werden soll. Der Name der Klasse wird zum Tabellennamen der Datenbank.</a:t>
            </a:r>
          </a:p>
          <a:p>
            <a:r>
              <a:rPr lang="de-DE" dirty="0"/>
              <a:t>Die @Id kennzeichnet den Primärschlüssel und @GeneratedValue bedeutet, dass dieser automatisch generiert werden soll, die IDENTITY-Strategie generiert auch einen automatischen Wert für jedes neue Entitätsobjekt. </a:t>
            </a:r>
          </a:p>
          <a:p>
            <a:endParaRPr lang="de-DE" dirty="0"/>
          </a:p>
          <a:p>
            <a:endParaRPr lang="de-DE" dirty="0"/>
          </a:p>
        </p:txBody>
      </p:sp>
      <p:pic>
        <p:nvPicPr>
          <p:cNvPr id="4" name="Grafik 3">
            <a:extLst>
              <a:ext uri="{FF2B5EF4-FFF2-40B4-BE49-F238E27FC236}">
                <a16:creationId xmlns:a16="http://schemas.microsoft.com/office/drawing/2014/main" id="{F46C18CE-5DBD-487D-AE2D-FD22BEED44D7}"/>
              </a:ext>
            </a:extLst>
          </p:cNvPr>
          <p:cNvPicPr>
            <a:picLocks noChangeAspect="1"/>
          </p:cNvPicPr>
          <p:nvPr/>
        </p:nvPicPr>
        <p:blipFill>
          <a:blip r:embed="rId2"/>
          <a:stretch>
            <a:fillRect/>
          </a:stretch>
        </p:blipFill>
        <p:spPr>
          <a:xfrm>
            <a:off x="3903355" y="4848837"/>
            <a:ext cx="4382112" cy="1505160"/>
          </a:xfrm>
          <a:prstGeom prst="rect">
            <a:avLst/>
          </a:prstGeom>
        </p:spPr>
      </p:pic>
    </p:spTree>
    <p:extLst>
      <p:ext uri="{BB962C8B-B14F-4D97-AF65-F5344CB8AC3E}">
        <p14:creationId xmlns:p14="http://schemas.microsoft.com/office/powerpoint/2010/main" val="85472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04099-6A24-4ADD-8B49-71AF53452EC0}"/>
              </a:ext>
            </a:extLst>
          </p:cNvPr>
          <p:cNvSpPr>
            <a:spLocks noGrp="1"/>
          </p:cNvSpPr>
          <p:nvPr>
            <p:ph type="title"/>
          </p:nvPr>
        </p:nvSpPr>
        <p:spPr/>
        <p:txBody>
          <a:bodyPr/>
          <a:lstStyle/>
          <a:p>
            <a:r>
              <a:rPr lang="de-DE" dirty="0"/>
              <a:t>Annotationen</a:t>
            </a:r>
          </a:p>
        </p:txBody>
      </p:sp>
      <p:sp>
        <p:nvSpPr>
          <p:cNvPr id="3" name="Inhaltsplatzhalter 2">
            <a:extLst>
              <a:ext uri="{FF2B5EF4-FFF2-40B4-BE49-F238E27FC236}">
                <a16:creationId xmlns:a16="http://schemas.microsoft.com/office/drawing/2014/main" id="{F49BB707-4333-404E-A4F3-18386EA4C1A6}"/>
              </a:ext>
            </a:extLst>
          </p:cNvPr>
          <p:cNvSpPr>
            <a:spLocks noGrp="1"/>
          </p:cNvSpPr>
          <p:nvPr>
            <p:ph idx="1"/>
          </p:nvPr>
        </p:nvSpPr>
        <p:spPr>
          <a:xfrm>
            <a:off x="1141412" y="2097088"/>
            <a:ext cx="8279425" cy="4588937"/>
          </a:xfrm>
        </p:spPr>
        <p:txBody>
          <a:bodyPr>
            <a:normAutofit fontScale="85000" lnSpcReduction="10000"/>
          </a:bodyPr>
          <a:lstStyle/>
          <a:p>
            <a:r>
              <a:rPr lang="de-DE" dirty="0"/>
              <a:t>@Table gibt die Tabelle in der Datenbank an, der diese Entität zugeordnet ist. Das Namensattribut der @Table-Annotation wird verwendet um den Tabellennamen anzugeben.</a:t>
            </a:r>
          </a:p>
          <a:p>
            <a:r>
              <a:rPr lang="de-DE" dirty="0"/>
              <a:t>@Column gibt die Spaltenzuordnung an. Das Namensattribut der @Column-Annotation wird verwendet, um den Spaltennamen der Tabelle anzugeben.</a:t>
            </a:r>
          </a:p>
          <a:p>
            <a:endParaRPr lang="de-DE" dirty="0"/>
          </a:p>
          <a:p>
            <a:r>
              <a:rPr lang="de-DE" dirty="0"/>
              <a:t>@OrderBy sortiert die Daten. Im folgenden Beispiel werden  alle Adressen der Angestellten nach ihrer ID in aufsteigender Reihenfolge sortiert.</a:t>
            </a:r>
          </a:p>
          <a:p>
            <a:r>
              <a:rPr lang="de-DE" dirty="0"/>
              <a:t>Jede nicht statische und nicht transiente Eigenschaft einer Entität wird als persistent betrachtet, es sei denn man kennzeichnet sie mit @Transient</a:t>
            </a:r>
          </a:p>
        </p:txBody>
      </p:sp>
      <p:pic>
        <p:nvPicPr>
          <p:cNvPr id="6" name="Grafik 5">
            <a:extLst>
              <a:ext uri="{FF2B5EF4-FFF2-40B4-BE49-F238E27FC236}">
                <a16:creationId xmlns:a16="http://schemas.microsoft.com/office/drawing/2014/main" id="{C72CFDE2-060D-433A-8421-760F4E1A73D7}"/>
              </a:ext>
            </a:extLst>
          </p:cNvPr>
          <p:cNvPicPr>
            <a:picLocks noChangeAspect="1"/>
          </p:cNvPicPr>
          <p:nvPr/>
        </p:nvPicPr>
        <p:blipFill>
          <a:blip r:embed="rId2"/>
          <a:stretch>
            <a:fillRect/>
          </a:stretch>
        </p:blipFill>
        <p:spPr>
          <a:xfrm>
            <a:off x="9420837" y="2340045"/>
            <a:ext cx="1824108" cy="541049"/>
          </a:xfrm>
          <a:prstGeom prst="rect">
            <a:avLst/>
          </a:prstGeom>
        </p:spPr>
      </p:pic>
      <p:pic>
        <p:nvPicPr>
          <p:cNvPr id="7" name="Grafik 6">
            <a:extLst>
              <a:ext uri="{FF2B5EF4-FFF2-40B4-BE49-F238E27FC236}">
                <a16:creationId xmlns:a16="http://schemas.microsoft.com/office/drawing/2014/main" id="{34DC8670-C396-40C7-8A48-FD2D2E48096E}"/>
              </a:ext>
            </a:extLst>
          </p:cNvPr>
          <p:cNvPicPr>
            <a:picLocks noChangeAspect="1"/>
          </p:cNvPicPr>
          <p:nvPr/>
        </p:nvPicPr>
        <p:blipFill>
          <a:blip r:embed="rId3"/>
          <a:stretch>
            <a:fillRect/>
          </a:stretch>
        </p:blipFill>
        <p:spPr>
          <a:xfrm>
            <a:off x="9420837" y="3095606"/>
            <a:ext cx="2285510" cy="1182160"/>
          </a:xfrm>
          <a:prstGeom prst="rect">
            <a:avLst/>
          </a:prstGeom>
        </p:spPr>
      </p:pic>
      <p:pic>
        <p:nvPicPr>
          <p:cNvPr id="4" name="Grafik 3">
            <a:extLst>
              <a:ext uri="{FF2B5EF4-FFF2-40B4-BE49-F238E27FC236}">
                <a16:creationId xmlns:a16="http://schemas.microsoft.com/office/drawing/2014/main" id="{70C383CB-ED22-495A-98B6-F997BAA0E80F}"/>
              </a:ext>
            </a:extLst>
          </p:cNvPr>
          <p:cNvPicPr>
            <a:picLocks noChangeAspect="1"/>
          </p:cNvPicPr>
          <p:nvPr/>
        </p:nvPicPr>
        <p:blipFill>
          <a:blip r:embed="rId4"/>
          <a:stretch>
            <a:fillRect/>
          </a:stretch>
        </p:blipFill>
        <p:spPr>
          <a:xfrm>
            <a:off x="9420837" y="4672520"/>
            <a:ext cx="2492908" cy="407175"/>
          </a:xfrm>
          <a:prstGeom prst="rect">
            <a:avLst/>
          </a:prstGeom>
        </p:spPr>
      </p:pic>
      <p:pic>
        <p:nvPicPr>
          <p:cNvPr id="5" name="Grafik 4">
            <a:extLst>
              <a:ext uri="{FF2B5EF4-FFF2-40B4-BE49-F238E27FC236}">
                <a16:creationId xmlns:a16="http://schemas.microsoft.com/office/drawing/2014/main" id="{976AFB12-7C80-4495-827A-7EAFF28F2B93}"/>
              </a:ext>
            </a:extLst>
          </p:cNvPr>
          <p:cNvPicPr>
            <a:picLocks noChangeAspect="1"/>
          </p:cNvPicPr>
          <p:nvPr/>
        </p:nvPicPr>
        <p:blipFill>
          <a:blip r:embed="rId5"/>
          <a:stretch>
            <a:fillRect/>
          </a:stretch>
        </p:blipFill>
        <p:spPr>
          <a:xfrm>
            <a:off x="9420837" y="5474449"/>
            <a:ext cx="2137302" cy="462355"/>
          </a:xfrm>
          <a:prstGeom prst="rect">
            <a:avLst/>
          </a:prstGeom>
        </p:spPr>
      </p:pic>
    </p:spTree>
    <p:extLst>
      <p:ext uri="{BB962C8B-B14F-4D97-AF65-F5344CB8AC3E}">
        <p14:creationId xmlns:p14="http://schemas.microsoft.com/office/powerpoint/2010/main" val="489996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851</Words>
  <Application>Microsoft Office PowerPoint</Application>
  <PresentationFormat>Breitbild</PresentationFormat>
  <Paragraphs>53</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Trebuchet MS</vt:lpstr>
      <vt:lpstr>Tw Cen MT</vt:lpstr>
      <vt:lpstr>Schaltkreis</vt:lpstr>
      <vt:lpstr>Demo Entity</vt:lpstr>
      <vt:lpstr>Java Database Connectivity</vt:lpstr>
      <vt:lpstr>Java Persistence api</vt:lpstr>
      <vt:lpstr>Konzeption JPA </vt:lpstr>
      <vt:lpstr>Objektrelationale abbildung (ORM)</vt:lpstr>
      <vt:lpstr>Datenbank</vt:lpstr>
      <vt:lpstr>Entity-Relationship-modell</vt:lpstr>
      <vt:lpstr>Entitys in java</vt:lpstr>
      <vt:lpstr>Annotationen</vt:lpstr>
      <vt:lpstr>Annotationen</vt:lpstr>
      <vt:lpstr>Alle Annotationen</vt:lpstr>
      <vt:lpstr>Tabellen miteinander verknüpfen</vt:lpstr>
      <vt:lpstr>Tabellen miteinander verknüpfen</vt:lpstr>
      <vt:lpstr>Tabellen miteinander verknüpfen</vt:lpstr>
      <vt:lpstr>Tabellen miteinander verknüpfen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Entity</dc:title>
  <dc:creator>User</dc:creator>
  <cp:lastModifiedBy>User</cp:lastModifiedBy>
  <cp:revision>73</cp:revision>
  <dcterms:created xsi:type="dcterms:W3CDTF">2022-05-18T08:24:53Z</dcterms:created>
  <dcterms:modified xsi:type="dcterms:W3CDTF">2022-05-24T12:48:58Z</dcterms:modified>
</cp:coreProperties>
</file>