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</p:sldIdLst>
  <p:sldSz cx="21945600" cy="43891200"/>
  <p:notesSz cx="6858000" cy="9144000"/>
  <p:defaultTextStyle>
    <a:defPPr>
      <a:defRPr lang="en-US"/>
    </a:defPPr>
    <a:lvl1pPr marL="0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40" d="100"/>
          <a:sy n="40" d="100"/>
        </p:scale>
        <p:origin x="-660" y="-72"/>
      </p:cViewPr>
      <p:guideLst>
        <p:guide orient="horz" pos="13824"/>
        <p:guide pos="6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3634723"/>
            <a:ext cx="1865376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24871680"/>
            <a:ext cx="1536192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0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1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1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2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2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3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3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4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FE96-CC63-427F-BE52-F50D11A9C063}" type="datetimeFigureOut">
              <a:rPr lang="en-PH" smtClean="0"/>
              <a:t>6/5/2017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2A8F-74AA-4341-8155-18B5DAE3C9E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554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FE96-CC63-427F-BE52-F50D11A9C063}" type="datetimeFigureOut">
              <a:rPr lang="en-PH" smtClean="0"/>
              <a:t>6/5/2017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2A8F-74AA-4341-8155-18B5DAE3C9E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677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1757686"/>
            <a:ext cx="4937760" cy="37449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757686"/>
            <a:ext cx="14447520" cy="37449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FE96-CC63-427F-BE52-F50D11A9C063}" type="datetimeFigureOut">
              <a:rPr lang="en-PH" smtClean="0"/>
              <a:t>6/5/2017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2A8F-74AA-4341-8155-18B5DAE3C9E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240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FE96-CC63-427F-BE52-F50D11A9C063}" type="datetimeFigureOut">
              <a:rPr lang="en-PH" smtClean="0"/>
              <a:t>6/5/2017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2A8F-74AA-4341-8155-18B5DAE3C9E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687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8204163"/>
            <a:ext cx="18653760" cy="8717280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8602973"/>
            <a:ext cx="18653760" cy="9601197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0543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108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163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21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271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325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380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434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FE96-CC63-427F-BE52-F50D11A9C063}" type="datetimeFigureOut">
              <a:rPr lang="en-PH" smtClean="0"/>
              <a:t>6/5/2017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2A8F-74AA-4341-8155-18B5DAE3C9E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369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241290"/>
            <a:ext cx="9692640" cy="28966163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10241290"/>
            <a:ext cx="9692640" cy="28966163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FE96-CC63-427F-BE52-F50D11A9C063}" type="datetimeFigureOut">
              <a:rPr lang="en-PH" smtClean="0"/>
              <a:t>6/5/2017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2A8F-74AA-4341-8155-18B5DAE3C9E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75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9824723"/>
            <a:ext cx="9696451" cy="4094477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0543" indent="0">
              <a:buNone/>
              <a:defRPr sz="8200" b="1"/>
            </a:lvl2pPr>
            <a:lvl3pPr marL="3761086" indent="0">
              <a:buNone/>
              <a:defRPr sz="7400" b="1"/>
            </a:lvl3pPr>
            <a:lvl4pPr marL="5641630" indent="0">
              <a:buNone/>
              <a:defRPr sz="6600" b="1"/>
            </a:lvl4pPr>
            <a:lvl5pPr marL="7522173" indent="0">
              <a:buNone/>
              <a:defRPr sz="6600" b="1"/>
            </a:lvl5pPr>
            <a:lvl6pPr marL="9402716" indent="0">
              <a:buNone/>
              <a:defRPr sz="6600" b="1"/>
            </a:lvl6pPr>
            <a:lvl7pPr marL="11283259" indent="0">
              <a:buNone/>
              <a:defRPr sz="6600" b="1"/>
            </a:lvl7pPr>
            <a:lvl8pPr marL="13163803" indent="0">
              <a:buNone/>
              <a:defRPr sz="6600" b="1"/>
            </a:lvl8pPr>
            <a:lvl9pPr marL="15044346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3919200"/>
            <a:ext cx="9696451" cy="25288243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9824723"/>
            <a:ext cx="9700260" cy="4094477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0543" indent="0">
              <a:buNone/>
              <a:defRPr sz="8200" b="1"/>
            </a:lvl2pPr>
            <a:lvl3pPr marL="3761086" indent="0">
              <a:buNone/>
              <a:defRPr sz="7400" b="1"/>
            </a:lvl3pPr>
            <a:lvl4pPr marL="5641630" indent="0">
              <a:buNone/>
              <a:defRPr sz="6600" b="1"/>
            </a:lvl4pPr>
            <a:lvl5pPr marL="7522173" indent="0">
              <a:buNone/>
              <a:defRPr sz="6600" b="1"/>
            </a:lvl5pPr>
            <a:lvl6pPr marL="9402716" indent="0">
              <a:buNone/>
              <a:defRPr sz="6600" b="1"/>
            </a:lvl6pPr>
            <a:lvl7pPr marL="11283259" indent="0">
              <a:buNone/>
              <a:defRPr sz="6600" b="1"/>
            </a:lvl7pPr>
            <a:lvl8pPr marL="13163803" indent="0">
              <a:buNone/>
              <a:defRPr sz="6600" b="1"/>
            </a:lvl8pPr>
            <a:lvl9pPr marL="15044346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13919200"/>
            <a:ext cx="9700260" cy="25288243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FE96-CC63-427F-BE52-F50D11A9C063}" type="datetimeFigureOut">
              <a:rPr lang="en-PH" smtClean="0"/>
              <a:t>6/5/2017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2A8F-74AA-4341-8155-18B5DAE3C9E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284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FE96-CC63-427F-BE52-F50D11A9C063}" type="datetimeFigureOut">
              <a:rPr lang="en-PH" smtClean="0"/>
              <a:t>6/5/2017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2A8F-74AA-4341-8155-18B5DAE3C9E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5285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FE96-CC63-427F-BE52-F50D11A9C063}" type="datetimeFigureOut">
              <a:rPr lang="en-PH" smtClean="0"/>
              <a:t>6/5/2017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2A8F-74AA-4341-8155-18B5DAE3C9E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630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4" y="1747520"/>
            <a:ext cx="7219951" cy="743712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747530"/>
            <a:ext cx="12268200" cy="37459923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4" y="9184650"/>
            <a:ext cx="7219951" cy="30022803"/>
          </a:xfrm>
        </p:spPr>
        <p:txBody>
          <a:bodyPr/>
          <a:lstStyle>
            <a:lvl1pPr marL="0" indent="0">
              <a:buNone/>
              <a:defRPr sz="5800"/>
            </a:lvl1pPr>
            <a:lvl2pPr marL="1880543" indent="0">
              <a:buNone/>
              <a:defRPr sz="4900"/>
            </a:lvl2pPr>
            <a:lvl3pPr marL="3761086" indent="0">
              <a:buNone/>
              <a:defRPr sz="4100"/>
            </a:lvl3pPr>
            <a:lvl4pPr marL="5641630" indent="0">
              <a:buNone/>
              <a:defRPr sz="3700"/>
            </a:lvl4pPr>
            <a:lvl5pPr marL="7522173" indent="0">
              <a:buNone/>
              <a:defRPr sz="3700"/>
            </a:lvl5pPr>
            <a:lvl6pPr marL="9402716" indent="0">
              <a:buNone/>
              <a:defRPr sz="3700"/>
            </a:lvl6pPr>
            <a:lvl7pPr marL="11283259" indent="0">
              <a:buNone/>
              <a:defRPr sz="3700"/>
            </a:lvl7pPr>
            <a:lvl8pPr marL="13163803" indent="0">
              <a:buNone/>
              <a:defRPr sz="3700"/>
            </a:lvl8pPr>
            <a:lvl9pPr marL="15044346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FE96-CC63-427F-BE52-F50D11A9C063}" type="datetimeFigureOut">
              <a:rPr lang="en-PH" smtClean="0"/>
              <a:t>6/5/2017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2A8F-74AA-4341-8155-18B5DAE3C9E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287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30723840"/>
            <a:ext cx="13167360" cy="3627123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3921760"/>
            <a:ext cx="13167360" cy="26334720"/>
          </a:xfrm>
        </p:spPr>
        <p:txBody>
          <a:bodyPr/>
          <a:lstStyle>
            <a:lvl1pPr marL="0" indent="0">
              <a:buNone/>
              <a:defRPr sz="13200"/>
            </a:lvl1pPr>
            <a:lvl2pPr marL="1880543" indent="0">
              <a:buNone/>
              <a:defRPr sz="11500"/>
            </a:lvl2pPr>
            <a:lvl3pPr marL="3761086" indent="0">
              <a:buNone/>
              <a:defRPr sz="9900"/>
            </a:lvl3pPr>
            <a:lvl4pPr marL="5641630" indent="0">
              <a:buNone/>
              <a:defRPr sz="8200"/>
            </a:lvl4pPr>
            <a:lvl5pPr marL="7522173" indent="0">
              <a:buNone/>
              <a:defRPr sz="8200"/>
            </a:lvl5pPr>
            <a:lvl6pPr marL="9402716" indent="0">
              <a:buNone/>
              <a:defRPr sz="8200"/>
            </a:lvl6pPr>
            <a:lvl7pPr marL="11283259" indent="0">
              <a:buNone/>
              <a:defRPr sz="8200"/>
            </a:lvl7pPr>
            <a:lvl8pPr marL="13163803" indent="0">
              <a:buNone/>
              <a:defRPr sz="8200"/>
            </a:lvl8pPr>
            <a:lvl9pPr marL="15044346" indent="0">
              <a:buNone/>
              <a:defRPr sz="82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34350963"/>
            <a:ext cx="13167360" cy="5151117"/>
          </a:xfrm>
        </p:spPr>
        <p:txBody>
          <a:bodyPr/>
          <a:lstStyle>
            <a:lvl1pPr marL="0" indent="0">
              <a:buNone/>
              <a:defRPr sz="5800"/>
            </a:lvl1pPr>
            <a:lvl2pPr marL="1880543" indent="0">
              <a:buNone/>
              <a:defRPr sz="4900"/>
            </a:lvl2pPr>
            <a:lvl3pPr marL="3761086" indent="0">
              <a:buNone/>
              <a:defRPr sz="4100"/>
            </a:lvl3pPr>
            <a:lvl4pPr marL="5641630" indent="0">
              <a:buNone/>
              <a:defRPr sz="3700"/>
            </a:lvl4pPr>
            <a:lvl5pPr marL="7522173" indent="0">
              <a:buNone/>
              <a:defRPr sz="3700"/>
            </a:lvl5pPr>
            <a:lvl6pPr marL="9402716" indent="0">
              <a:buNone/>
              <a:defRPr sz="3700"/>
            </a:lvl6pPr>
            <a:lvl7pPr marL="11283259" indent="0">
              <a:buNone/>
              <a:defRPr sz="3700"/>
            </a:lvl7pPr>
            <a:lvl8pPr marL="13163803" indent="0">
              <a:buNone/>
              <a:defRPr sz="3700"/>
            </a:lvl8pPr>
            <a:lvl9pPr marL="15044346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FE96-CC63-427F-BE52-F50D11A9C063}" type="datetimeFigureOut">
              <a:rPr lang="en-PH" smtClean="0"/>
              <a:t>6/5/2017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2A8F-74AA-4341-8155-18B5DAE3C9E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067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757683"/>
            <a:ext cx="19751040" cy="7315200"/>
          </a:xfrm>
          <a:prstGeom prst="rect">
            <a:avLst/>
          </a:prstGeom>
        </p:spPr>
        <p:txBody>
          <a:bodyPr vert="horz" lIns="376108" tIns="188056" rIns="376108" bIns="1880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241290"/>
            <a:ext cx="19751040" cy="28966163"/>
          </a:xfrm>
          <a:prstGeom prst="rect">
            <a:avLst/>
          </a:prstGeom>
        </p:spPr>
        <p:txBody>
          <a:bodyPr vert="horz" lIns="376108" tIns="188056" rIns="376108" bIns="1880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40680643"/>
            <a:ext cx="5120640" cy="2336800"/>
          </a:xfrm>
          <a:prstGeom prst="rect">
            <a:avLst/>
          </a:prstGeom>
        </p:spPr>
        <p:txBody>
          <a:bodyPr vert="horz" lIns="376108" tIns="188056" rIns="376108" bIns="188056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FE96-CC63-427F-BE52-F50D11A9C063}" type="datetimeFigureOut">
              <a:rPr lang="en-PH" smtClean="0"/>
              <a:t>6/5/2017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40680643"/>
            <a:ext cx="6949440" cy="2336800"/>
          </a:xfrm>
          <a:prstGeom prst="rect">
            <a:avLst/>
          </a:prstGeom>
        </p:spPr>
        <p:txBody>
          <a:bodyPr vert="horz" lIns="376108" tIns="188056" rIns="376108" bIns="188056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40680643"/>
            <a:ext cx="5120640" cy="2336800"/>
          </a:xfrm>
          <a:prstGeom prst="rect">
            <a:avLst/>
          </a:prstGeom>
        </p:spPr>
        <p:txBody>
          <a:bodyPr vert="horz" lIns="376108" tIns="188056" rIns="376108" bIns="188056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02A8F-74AA-4341-8155-18B5DAE3C9E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511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3761086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405" indent="-1410405" algn="l" defTabSz="3761086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5884" indent="-1175341" algn="l" defTabSz="3761086" rtl="0" eaLnBrk="1" latinLnBrk="0" hangingPunct="1">
        <a:spcBef>
          <a:spcPct val="20000"/>
        </a:spcBef>
        <a:buFont typeface="Arial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1358" indent="-940272" algn="l" defTabSz="3761086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1901" indent="-940272" algn="l" defTabSz="3761086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2444" indent="-940272" algn="l" defTabSz="3761086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2988" indent="-940272" algn="l" defTabSz="376108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3531" indent="-940272" algn="l" defTabSz="376108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4074" indent="-940272" algn="l" defTabSz="376108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4617" indent="-940272" algn="l" defTabSz="376108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0543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1086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1630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2173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2716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3259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3803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4346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gif"/><Relationship Id="rId18" Type="http://schemas.openxmlformats.org/officeDocument/2006/relationships/image" Target="../media/image17.gif"/><Relationship Id="rId26" Type="http://schemas.openxmlformats.org/officeDocument/2006/relationships/image" Target="../media/image25.gif"/><Relationship Id="rId3" Type="http://schemas.openxmlformats.org/officeDocument/2006/relationships/image" Target="../media/image2.png"/><Relationship Id="rId21" Type="http://schemas.openxmlformats.org/officeDocument/2006/relationships/image" Target="../media/image20.gi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gif"/><Relationship Id="rId25" Type="http://schemas.openxmlformats.org/officeDocument/2006/relationships/image" Target="../media/image24.gif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gif"/><Relationship Id="rId24" Type="http://schemas.openxmlformats.org/officeDocument/2006/relationships/image" Target="../media/image23.gif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gif"/><Relationship Id="rId10" Type="http://schemas.openxmlformats.org/officeDocument/2006/relationships/image" Target="../media/image9.gif"/><Relationship Id="rId19" Type="http://schemas.openxmlformats.org/officeDocument/2006/relationships/image" Target="../media/image18.gi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gif"/><Relationship Id="rId22" Type="http://schemas.openxmlformats.org/officeDocument/2006/relationships/image" Target="../media/image2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Picture 24" descr="C:\Users\Anton Cruz\Desktop\poster\sim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138" y="26838360"/>
            <a:ext cx="9966960" cy="474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nton Cruz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0751" y="993019"/>
            <a:ext cx="311617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E:\Research\upd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0" y="46377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:\Research\Ipl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368" y="4637701"/>
            <a:ext cx="327200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E:\Research\cs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5377" y="4637700"/>
            <a:ext cx="124648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42210" y="4193418"/>
            <a:ext cx="127747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>
                <a:latin typeface="Crimson Text" pitchFamily="2" charset="0"/>
              </a:rPr>
              <a:t>Complexity Science Group, Instrumentation Physics Laboratory, National </a:t>
            </a:r>
            <a:r>
              <a:rPr lang="en-PH" sz="2800" dirty="0" smtClean="0">
                <a:latin typeface="Crimson Text" pitchFamily="2" charset="0"/>
              </a:rPr>
              <a:t>Institute of Physics, University of the Philippines </a:t>
            </a:r>
            <a:r>
              <a:rPr lang="en-PH" sz="2800" dirty="0" err="1" smtClean="0">
                <a:latin typeface="Crimson Text" pitchFamily="2" charset="0"/>
              </a:rPr>
              <a:t>Diliman</a:t>
            </a:r>
            <a:r>
              <a:rPr lang="en-PH" sz="2800" dirty="0" smtClean="0">
                <a:latin typeface="Crimson Text" pitchFamily="2" charset="0"/>
              </a:rPr>
              <a:t>, Quezon City, Philippines</a:t>
            </a:r>
          </a:p>
          <a:p>
            <a:r>
              <a:rPr lang="en-PH" sz="2800" dirty="0" smtClean="0">
                <a:latin typeface="Crimson Text" pitchFamily="2" charset="0"/>
              </a:rPr>
              <a:t>*acruz@nip.upd.edu.ph</a:t>
            </a:r>
            <a:endParaRPr lang="en-PH" sz="2800" dirty="0">
              <a:latin typeface="Crimson Text" pitchFamily="2" charset="0"/>
            </a:endParaRPr>
          </a:p>
        </p:txBody>
      </p:sp>
      <p:pic>
        <p:nvPicPr>
          <p:cNvPr id="1026" name="Picture 2" descr="C:\Users\Anton Cruz\Desktop\National_Institute_of_Physic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9684" y="46377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nton Cruz\Desktop\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2652" y="993019"/>
            <a:ext cx="275234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17408" y="6248400"/>
            <a:ext cx="20106733" cy="50056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PH" sz="3200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rimson Text" pitchFamily="2" charset="0"/>
              </a:rPr>
              <a:t>We propose a compartmental model for the dynamics of audience applause consisting of agents that are either silent (S) or clapping (C). The model includes two mechanisms. The first is a feedback mechanism that is parameterized by </a:t>
            </a:r>
            <a:r>
              <a:rPr lang="el-GR" sz="3200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rimson Text" pitchFamily="2" charset="0"/>
              </a:rPr>
              <a:t>α</a:t>
            </a:r>
            <a:r>
              <a:rPr lang="en-PH" sz="3200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rimson Text" pitchFamily="2" charset="0"/>
              </a:rPr>
              <a:t> which enhances the probability a that agents in state C influence those in state S to transition to C. Parameters </a:t>
            </a:r>
            <a:r>
              <a:rPr lang="el-GR" sz="3200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rimson Text" pitchFamily="2" charset="0"/>
              </a:rPr>
              <a:t>α </a:t>
            </a:r>
            <a:r>
              <a:rPr lang="en-PH" sz="3200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rimson Text" pitchFamily="2" charset="0"/>
              </a:rPr>
              <a:t>and a are simplified to  </a:t>
            </a:r>
            <a:r>
              <a:rPr lang="el-GR" sz="3200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rimson Text" pitchFamily="2" charset="0"/>
              </a:rPr>
              <a:t>ᾱ </a:t>
            </a:r>
            <a:r>
              <a:rPr lang="en-PH" sz="3200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rimson Text" pitchFamily="2" charset="0"/>
              </a:rPr>
              <a:t>where  </a:t>
            </a:r>
            <a:r>
              <a:rPr lang="el-GR" sz="3200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rimson Text" pitchFamily="2" charset="0"/>
              </a:rPr>
              <a:t>ᾱ</a:t>
            </a:r>
            <a:r>
              <a:rPr lang="en-PH" sz="3200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rimson Text" pitchFamily="2" charset="0"/>
              </a:rPr>
              <a:t> = a</a:t>
            </a:r>
            <a:r>
              <a:rPr lang="el-GR" sz="3200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rimson Text" pitchFamily="2" charset="0"/>
              </a:rPr>
              <a:t>α</a:t>
            </a:r>
            <a:r>
              <a:rPr lang="en-PH" sz="3200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rimson Text" pitchFamily="2" charset="0"/>
              </a:rPr>
              <a:t>. The second is a modulating mechanism that is parameterized by </a:t>
            </a:r>
            <a:r>
              <a:rPr lang="el-GR" sz="3200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rimson Text" pitchFamily="2" charset="0"/>
              </a:rPr>
              <a:t>β</a:t>
            </a:r>
            <a:r>
              <a:rPr lang="en-PH" sz="3200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rimson Text" pitchFamily="2" charset="0"/>
              </a:rPr>
              <a:t> which limits the probability </a:t>
            </a:r>
            <a:r>
              <a:rPr lang="en-PH" sz="3200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rimson Text" pitchFamily="2" charset="0"/>
              </a:rPr>
              <a:t>b </a:t>
            </a:r>
            <a:r>
              <a:rPr lang="en-PH" sz="3200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rimson Text" pitchFamily="2" charset="0"/>
              </a:rPr>
              <a:t>that those in state C transition to S. The steady-state dynamics of the resulting equations show that three possible solutions can exist, which includes a trivial case when all agents rest at S. Since negative steady-state values are extraneous solutions, only two of these solutions exist for </a:t>
            </a:r>
            <a:r>
              <a:rPr lang="el-GR" sz="3200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rimson Text" pitchFamily="2" charset="0"/>
              </a:rPr>
              <a:t>ᾱ </a:t>
            </a:r>
            <a:r>
              <a:rPr lang="en-PH" sz="3200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rimson Text" pitchFamily="2" charset="0"/>
              </a:rPr>
              <a:t>greater than a critical parameter value </a:t>
            </a:r>
            <a:r>
              <a:rPr lang="el-GR" sz="3200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rimson Text" pitchFamily="2" charset="0"/>
              </a:rPr>
              <a:t>ᾱ</a:t>
            </a:r>
            <a:r>
              <a:rPr lang="en-PH" sz="3200" i="1" baseline="-25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rimson Text" pitchFamily="2" charset="0"/>
              </a:rPr>
              <a:t>1</a:t>
            </a:r>
            <a:r>
              <a:rPr lang="el-GR" sz="3200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rimson Text" pitchFamily="2" charset="0"/>
              </a:rPr>
              <a:t> </a:t>
            </a:r>
            <a:r>
              <a:rPr lang="en-PH" sz="3200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rimson Text" pitchFamily="2" charset="0"/>
              </a:rPr>
              <a:t>For </a:t>
            </a:r>
            <a:r>
              <a:rPr lang="el-GR" sz="3200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rimson Text" pitchFamily="2" charset="0"/>
              </a:rPr>
              <a:t>β </a:t>
            </a:r>
            <a:r>
              <a:rPr lang="en-PH" sz="3200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rimson Text" pitchFamily="2" charset="0"/>
              </a:rPr>
              <a:t>&gt; 1, we find a second critical parameter value </a:t>
            </a:r>
            <a:r>
              <a:rPr lang="el-GR" sz="3200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rimson Text" pitchFamily="2" charset="0"/>
              </a:rPr>
              <a:t>ᾱ</a:t>
            </a:r>
            <a:r>
              <a:rPr lang="en-PH" sz="3200" i="1" baseline="-25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rimson Text" pitchFamily="2" charset="0"/>
              </a:rPr>
              <a:t>2</a:t>
            </a:r>
            <a:r>
              <a:rPr lang="el-GR" sz="3200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rimson Text" pitchFamily="2" charset="0"/>
              </a:rPr>
              <a:t> </a:t>
            </a:r>
            <a:r>
              <a:rPr lang="en-PH" sz="3200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rimson Text" pitchFamily="2" charset="0"/>
              </a:rPr>
              <a:t>such that a second non-trivial non-extraneous but unstable solution exists. We confirm our results by agent-based Monte Carlo simulations.</a:t>
            </a:r>
            <a:endParaRPr lang="en-PH" sz="3200" i="1" dirty="0">
              <a:solidFill>
                <a:schemeClr val="accent2">
                  <a:lumMod val="20000"/>
                  <a:lumOff val="80000"/>
                </a:schemeClr>
              </a:solidFill>
              <a:latin typeface="Crimson Text" pitchFamily="2" charset="0"/>
            </a:endParaRPr>
          </a:p>
        </p:txBody>
      </p:sp>
      <p:pic>
        <p:nvPicPr>
          <p:cNvPr id="1029" name="Picture 5" descr="C:\Users\Anton Cruz\Desktop\poster\model.jpe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541" y="16007773"/>
            <a:ext cx="5743818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93595" y="13145451"/>
            <a:ext cx="9886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H" sz="3000" dirty="0">
                <a:latin typeface="Crimson Text" pitchFamily="2" charset="0"/>
              </a:rPr>
              <a:t>W</a:t>
            </a:r>
            <a:r>
              <a:rPr lang="en-PH" sz="3000" dirty="0" smtClean="0">
                <a:latin typeface="Crimson Text" pitchFamily="2" charset="0"/>
              </a:rPr>
              <a:t>e propose an SCS model based on the standard SIS model[1] where each agent in the system is either in state S </a:t>
            </a:r>
            <a:r>
              <a:rPr lang="en-PH" sz="3000" dirty="0" smtClean="0">
                <a:latin typeface="Crimson Text" pitchFamily="2" charset="0"/>
              </a:rPr>
              <a:t>(“silent”) </a:t>
            </a:r>
            <a:r>
              <a:rPr lang="en-PH" sz="3000" dirty="0" smtClean="0">
                <a:latin typeface="Crimson Text" pitchFamily="2" charset="0"/>
              </a:rPr>
              <a:t>or in state C </a:t>
            </a:r>
            <a:r>
              <a:rPr lang="en-PH" sz="3000" dirty="0" smtClean="0">
                <a:latin typeface="Crimson Text" pitchFamily="2" charset="0"/>
              </a:rPr>
              <a:t>(“clapping”). </a:t>
            </a:r>
            <a:r>
              <a:rPr lang="en-PH" sz="3000" dirty="0" smtClean="0">
                <a:latin typeface="Crimson Text" pitchFamily="2" charset="0"/>
              </a:rPr>
              <a:t>The state of the system is given by the number of agents in each corresponding state, </a:t>
            </a:r>
            <a:r>
              <a:rPr lang="en-PH" sz="3000" b="1" dirty="0" smtClean="0">
                <a:latin typeface="Crimson Text" pitchFamily="2" charset="0"/>
              </a:rPr>
              <a:t>n</a:t>
            </a:r>
            <a:r>
              <a:rPr lang="en-PH" sz="3000" dirty="0" smtClean="0">
                <a:latin typeface="Crimson Text" pitchFamily="2" charset="0"/>
              </a:rPr>
              <a:t> = (</a:t>
            </a:r>
            <a:r>
              <a:rPr lang="en-PH" sz="3000" dirty="0" err="1" smtClean="0">
                <a:latin typeface="Crimson Text" pitchFamily="2" charset="0"/>
              </a:rPr>
              <a:t>n</a:t>
            </a:r>
            <a:r>
              <a:rPr lang="en-PH" sz="3000" baseline="-25000" dirty="0" err="1" smtClean="0">
                <a:latin typeface="Crimson Text" pitchFamily="2" charset="0"/>
              </a:rPr>
              <a:t>c</a:t>
            </a:r>
            <a:r>
              <a:rPr lang="en-PH" sz="3000" dirty="0" err="1" smtClean="0">
                <a:latin typeface="Crimson Text" pitchFamily="2" charset="0"/>
              </a:rPr>
              <a:t>,n</a:t>
            </a:r>
            <a:r>
              <a:rPr lang="en-PH" sz="3000" baseline="-25000" dirty="0" err="1" smtClean="0">
                <a:latin typeface="Crimson Text" pitchFamily="2" charset="0"/>
              </a:rPr>
              <a:t>s</a:t>
            </a:r>
            <a:r>
              <a:rPr lang="en-PH" sz="3000" dirty="0" smtClean="0">
                <a:latin typeface="Crimson Text" pitchFamily="2" charset="0"/>
              </a:rPr>
              <a:t>). </a:t>
            </a:r>
            <a:r>
              <a:rPr lang="en-PH" sz="3000" b="1" dirty="0" smtClean="0">
                <a:latin typeface="Crimson Text" pitchFamily="2" charset="0"/>
              </a:rPr>
              <a:t>n</a:t>
            </a:r>
            <a:r>
              <a:rPr lang="en-PH" sz="3000" dirty="0" smtClean="0">
                <a:latin typeface="Crimson Text" pitchFamily="2" charset="0"/>
              </a:rPr>
              <a:t> will be fully specified by </a:t>
            </a:r>
            <a:r>
              <a:rPr lang="en-PH" sz="3000" dirty="0" err="1" smtClean="0">
                <a:latin typeface="Crimson Text" pitchFamily="2" charset="0"/>
              </a:rPr>
              <a:t>n</a:t>
            </a:r>
            <a:r>
              <a:rPr lang="en-PH" sz="3000" baseline="-25000" dirty="0" err="1" smtClean="0">
                <a:latin typeface="Crimson Text" pitchFamily="2" charset="0"/>
              </a:rPr>
              <a:t>c</a:t>
            </a:r>
            <a:r>
              <a:rPr lang="en-PH" sz="3000" dirty="0" smtClean="0">
                <a:latin typeface="Crimson Text" pitchFamily="2" charset="0"/>
              </a:rPr>
              <a:t> alone.</a:t>
            </a:r>
            <a:endParaRPr lang="en-PH" sz="3000" dirty="0">
              <a:latin typeface="Crimson Text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4401" y="20856708"/>
            <a:ext cx="98658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H" sz="3200" dirty="0" smtClean="0">
                <a:latin typeface="Crimson Text" pitchFamily="2" charset="0"/>
              </a:rPr>
              <a:t>Parameters </a:t>
            </a:r>
            <a:r>
              <a:rPr lang="en-PH" sz="3200" i="1" dirty="0" smtClean="0">
                <a:latin typeface="Crimson Text" pitchFamily="2" charset="0"/>
              </a:rPr>
              <a:t>a</a:t>
            </a:r>
            <a:r>
              <a:rPr lang="en-PH" sz="3200" dirty="0" smtClean="0">
                <a:latin typeface="Crimson Text" pitchFamily="2" charset="0"/>
              </a:rPr>
              <a:t> and </a:t>
            </a:r>
            <a:r>
              <a:rPr lang="en-PH" sz="3200" i="1" dirty="0" smtClean="0">
                <a:latin typeface="Crimson Text" pitchFamily="2" charset="0"/>
              </a:rPr>
              <a:t>b</a:t>
            </a:r>
            <a:r>
              <a:rPr lang="en-PH" sz="3200" dirty="0" smtClean="0">
                <a:latin typeface="Crimson Text" pitchFamily="2" charset="0"/>
              </a:rPr>
              <a:t> are transitional probabilities from S to C and from C to S respectively. f is a forcing function that allows transition. f’(</a:t>
            </a:r>
            <a:r>
              <a:rPr lang="el-GR" sz="3200" i="1" dirty="0" smtClean="0">
                <a:latin typeface="Crimson Text" pitchFamily="2" charset="0"/>
              </a:rPr>
              <a:t>α</a:t>
            </a:r>
            <a:r>
              <a:rPr lang="en-PH" sz="3200" dirty="0" smtClean="0">
                <a:latin typeface="Crimson Text" pitchFamily="2" charset="0"/>
              </a:rPr>
              <a:t>) and g’(</a:t>
            </a:r>
            <a:r>
              <a:rPr lang="el-GR" sz="3200" i="1" dirty="0" smtClean="0">
                <a:latin typeface="Crimson Text" pitchFamily="2" charset="0"/>
              </a:rPr>
              <a:t>β</a:t>
            </a:r>
            <a:r>
              <a:rPr lang="en-PH" sz="3200" dirty="0" smtClean="0">
                <a:latin typeface="Crimson Text" pitchFamily="2" charset="0"/>
              </a:rPr>
              <a:t>) are the feedback and modulation </a:t>
            </a:r>
            <a:r>
              <a:rPr lang="en-PH" sz="3200" dirty="0" smtClean="0">
                <a:latin typeface="Crimson Text" pitchFamily="2" charset="0"/>
              </a:rPr>
              <a:t>functions parameterized by </a:t>
            </a:r>
            <a:r>
              <a:rPr lang="el-GR" sz="3200" i="1" dirty="0" smtClean="0">
                <a:latin typeface="Crimson Text" pitchFamily="2" charset="0"/>
              </a:rPr>
              <a:t>α</a:t>
            </a:r>
            <a:r>
              <a:rPr lang="en-PH" sz="3200" i="1" dirty="0" smtClean="0">
                <a:latin typeface="Crimson Text" pitchFamily="2" charset="0"/>
              </a:rPr>
              <a:t> </a:t>
            </a:r>
            <a:r>
              <a:rPr lang="en-PH" sz="3200" dirty="0" smtClean="0">
                <a:latin typeface="Crimson Text" pitchFamily="2" charset="0"/>
              </a:rPr>
              <a:t>and </a:t>
            </a:r>
            <a:r>
              <a:rPr lang="el-GR" sz="3200" i="1" dirty="0" smtClean="0">
                <a:latin typeface="Crimson Text" pitchFamily="2" charset="0"/>
              </a:rPr>
              <a:t>β</a:t>
            </a:r>
            <a:r>
              <a:rPr lang="en-PH" sz="3200" dirty="0" smtClean="0">
                <a:latin typeface="Crimson Text" pitchFamily="2" charset="0"/>
              </a:rPr>
              <a:t> respectively.</a:t>
            </a:r>
            <a:r>
              <a:rPr lang="en-PH" sz="3200" dirty="0" smtClean="0">
                <a:latin typeface="Crimson Text" pitchFamily="2" charset="0"/>
              </a:rPr>
              <a:t> </a:t>
            </a:r>
            <a:endParaRPr lang="en-PH" sz="3200" dirty="0">
              <a:latin typeface="Crimson Text" pitchFamily="2" charset="0"/>
            </a:endParaRPr>
          </a:p>
        </p:txBody>
      </p:sp>
      <p:pic>
        <p:nvPicPr>
          <p:cNvPr id="1036" name="Picture 12" descr="C:\Users\Anton Cruz\Desktop\poster\f'.jpe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33" y="23609279"/>
            <a:ext cx="305783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Anton Cruz\Desktop\poster\g'.jpe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916" y="24733187"/>
            <a:ext cx="354621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893595" y="26276968"/>
            <a:ext cx="98867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H" sz="3200" dirty="0" smtClean="0">
                <a:latin typeface="Crimson Text" pitchFamily="2" charset="0"/>
              </a:rPr>
              <a:t>(1) </a:t>
            </a:r>
            <a:r>
              <a:rPr lang="en-PH" sz="3200" dirty="0" smtClean="0">
                <a:latin typeface="Crimson Text" pitchFamily="2" charset="0"/>
              </a:rPr>
              <a:t>models spontaneous transition based on the number of people already clapping while </a:t>
            </a:r>
            <a:r>
              <a:rPr lang="en-PH" sz="3200" dirty="0" smtClean="0">
                <a:latin typeface="Crimson Text" pitchFamily="2" charset="0"/>
              </a:rPr>
              <a:t>(2) </a:t>
            </a:r>
            <a:r>
              <a:rPr lang="en-PH" sz="3200" dirty="0" smtClean="0">
                <a:latin typeface="Crimson Text" pitchFamily="2" charset="0"/>
              </a:rPr>
              <a:t>is taken from the </a:t>
            </a:r>
            <a:r>
              <a:rPr lang="en-PH" sz="3200" dirty="0" err="1" smtClean="0">
                <a:latin typeface="Crimson Text" pitchFamily="2" charset="0"/>
              </a:rPr>
              <a:t>Michaelis-Menten</a:t>
            </a:r>
            <a:r>
              <a:rPr lang="en-PH" sz="3200" dirty="0" smtClean="0">
                <a:latin typeface="Crimson Text" pitchFamily="2" charset="0"/>
              </a:rPr>
              <a:t> equation, which aims to model enzyme kinetics [2].  The differential equations below describe the reactions of the system.</a:t>
            </a:r>
            <a:endParaRPr lang="en-PH" sz="3200" i="1" dirty="0">
              <a:latin typeface="Crimson Text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9674" y="31926813"/>
            <a:ext cx="99380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 smtClean="0">
                <a:latin typeface="Crimson Text" pitchFamily="2" charset="0"/>
              </a:rPr>
              <a:t>Steady-state occurs when the state </a:t>
            </a:r>
            <a:r>
              <a:rPr lang="en-PH" sz="3200" b="1" dirty="0" smtClean="0">
                <a:latin typeface="Crimson Text" pitchFamily="2" charset="0"/>
              </a:rPr>
              <a:t>n</a:t>
            </a:r>
            <a:r>
              <a:rPr lang="en-PH" sz="3200" dirty="0" smtClean="0">
                <a:latin typeface="Crimson Text" pitchFamily="2" charset="0"/>
              </a:rPr>
              <a:t> is fixed and when the forcing function expires. </a:t>
            </a:r>
            <a:r>
              <a:rPr lang="en-PH" sz="3200" dirty="0" smtClean="0">
                <a:latin typeface="Crimson Text" pitchFamily="2" charset="0"/>
              </a:rPr>
              <a:t>(3) and (4)  are simplified </a:t>
            </a:r>
            <a:r>
              <a:rPr lang="en-PH" sz="3200" dirty="0" smtClean="0">
                <a:latin typeface="Crimson Text" pitchFamily="2" charset="0"/>
              </a:rPr>
              <a:t>to the steady-state equation for </a:t>
            </a:r>
            <a:r>
              <a:rPr lang="en-PH" sz="3200" dirty="0" err="1" smtClean="0">
                <a:latin typeface="Crimson Text" pitchFamily="2" charset="0"/>
              </a:rPr>
              <a:t>n</a:t>
            </a:r>
            <a:r>
              <a:rPr lang="en-PH" sz="3200" baseline="-25000" dirty="0" err="1" smtClean="0">
                <a:latin typeface="Crimson Text" pitchFamily="2" charset="0"/>
              </a:rPr>
              <a:t>c</a:t>
            </a:r>
            <a:r>
              <a:rPr lang="en-PH" sz="3200" baseline="-25000" dirty="0" smtClean="0">
                <a:latin typeface="Crimson Text" pitchFamily="2" charset="0"/>
              </a:rPr>
              <a:t>.</a:t>
            </a:r>
            <a:r>
              <a:rPr lang="en-PH" sz="3200" dirty="0">
                <a:latin typeface="Crimson Text" pitchFamily="2" charset="0"/>
              </a:rPr>
              <a:t> </a:t>
            </a:r>
            <a:r>
              <a:rPr lang="en-PH" sz="3200" dirty="0" smtClean="0">
                <a:latin typeface="Crimson Text" pitchFamily="2" charset="0"/>
              </a:rPr>
              <a:t>:</a:t>
            </a:r>
            <a:endParaRPr lang="en-PH" sz="3200" baseline="-25000" dirty="0">
              <a:latin typeface="Crimson Text" pitchFamily="2" charset="0"/>
            </a:endParaRPr>
          </a:p>
        </p:txBody>
      </p:sp>
      <p:pic>
        <p:nvPicPr>
          <p:cNvPr id="1043" name="Picture 19" descr="C:\Users\Anton Cruz\Desktop\poster\steadystate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48" y="35124719"/>
            <a:ext cx="10058400" cy="478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914400" y="993019"/>
            <a:ext cx="128016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8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Steady-state dynamics of an audience applause model</a:t>
            </a:r>
            <a:endParaRPr lang="en-PH" sz="68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9836" y="3294923"/>
            <a:ext cx="1280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dirty="0" smtClean="0">
                <a:latin typeface="Crimson Text" pitchFamily="2" charset="0"/>
              </a:rPr>
              <a:t>Antonio Miguel V. Cruz* and </a:t>
            </a:r>
            <a:r>
              <a:rPr lang="en-PH" sz="4400" dirty="0" err="1" smtClean="0">
                <a:latin typeface="Crimson Text" pitchFamily="2" charset="0"/>
              </a:rPr>
              <a:t>Johnrob</a:t>
            </a:r>
            <a:r>
              <a:rPr lang="en-PH" sz="4400" dirty="0" smtClean="0">
                <a:latin typeface="Crimson Text" pitchFamily="2" charset="0"/>
              </a:rPr>
              <a:t> Y. </a:t>
            </a:r>
            <a:r>
              <a:rPr lang="en-PH" sz="4400" dirty="0" err="1" smtClean="0">
                <a:latin typeface="Crimson Text" pitchFamily="2" charset="0"/>
              </a:rPr>
              <a:t>Bantang</a:t>
            </a:r>
            <a:endParaRPr lang="en-PH" sz="4400" dirty="0">
              <a:latin typeface="Crimson Text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4400" y="34222460"/>
            <a:ext cx="98904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H" sz="3200" dirty="0" smtClean="0">
                <a:latin typeface="Crimson Text" pitchFamily="2" charset="0"/>
              </a:rPr>
              <a:t>where</a:t>
            </a:r>
            <a:r>
              <a:rPr lang="en-PH" sz="3200" i="1" dirty="0" smtClean="0">
                <a:latin typeface="Crimson Text" pitchFamily="2" charset="0"/>
              </a:rPr>
              <a:t> </a:t>
            </a:r>
            <a:r>
              <a:rPr lang="el-GR" sz="3200" i="1" dirty="0" smtClean="0">
                <a:latin typeface="Crimson Text" pitchFamily="2" charset="0"/>
              </a:rPr>
              <a:t>ᾱ</a:t>
            </a:r>
            <a:r>
              <a:rPr lang="en-PH" sz="3200" i="1" dirty="0" smtClean="0">
                <a:latin typeface="Crimson Text" pitchFamily="2" charset="0"/>
              </a:rPr>
              <a:t> = a</a:t>
            </a:r>
            <a:r>
              <a:rPr lang="el-GR" sz="3200" i="1" dirty="0" smtClean="0">
                <a:latin typeface="Crimson Text" pitchFamily="2" charset="0"/>
              </a:rPr>
              <a:t>α</a:t>
            </a:r>
            <a:r>
              <a:rPr lang="en-PH" sz="3200" i="1" dirty="0" smtClean="0">
                <a:latin typeface="Crimson Text" pitchFamily="2" charset="0"/>
              </a:rPr>
              <a:t>. </a:t>
            </a:r>
            <a:r>
              <a:rPr lang="en-PH" sz="3200" dirty="0" smtClean="0">
                <a:latin typeface="Crimson Text" pitchFamily="2" charset="0"/>
              </a:rPr>
              <a:t>The parametric plot of </a:t>
            </a:r>
            <a:r>
              <a:rPr lang="en-PH" sz="3200" dirty="0" smtClean="0">
                <a:latin typeface="Crimson Text" pitchFamily="2" charset="0"/>
              </a:rPr>
              <a:t>(5) is </a:t>
            </a:r>
            <a:r>
              <a:rPr lang="en-PH" sz="3200" dirty="0" smtClean="0">
                <a:latin typeface="Crimson Text" pitchFamily="2" charset="0"/>
              </a:rPr>
              <a:t>shown below for </a:t>
            </a:r>
            <a:r>
              <a:rPr lang="en-PH" sz="3200" i="1" dirty="0" smtClean="0">
                <a:latin typeface="Crimson Text" pitchFamily="2" charset="0"/>
              </a:rPr>
              <a:t>b = 0.5</a:t>
            </a:r>
            <a:r>
              <a:rPr lang="en-PH" sz="3200" dirty="0" smtClean="0">
                <a:latin typeface="Crimson Text" pitchFamily="2" charset="0"/>
              </a:rPr>
              <a:t>. </a:t>
            </a:r>
            <a:endParaRPr lang="en-PH" sz="3200" dirty="0">
              <a:latin typeface="Crimson Text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3595" y="40865101"/>
            <a:ext cx="1005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H" sz="3200" dirty="0" smtClean="0">
                <a:latin typeface="Crimson Text" pitchFamily="2" charset="0"/>
              </a:rPr>
              <a:t>All </a:t>
            </a:r>
            <a:r>
              <a:rPr lang="en-PH" sz="3200" dirty="0" smtClean="0">
                <a:latin typeface="Crimson Text" pitchFamily="2" charset="0"/>
              </a:rPr>
              <a:t>curves intersect at around </a:t>
            </a:r>
            <a:r>
              <a:rPr lang="el-GR" sz="3200" i="1" dirty="0" smtClean="0">
                <a:latin typeface="Crimson Text" pitchFamily="2" charset="0"/>
              </a:rPr>
              <a:t>ᾱ</a:t>
            </a:r>
            <a:r>
              <a:rPr lang="en-PH" sz="3200" i="1" dirty="0" smtClean="0">
                <a:latin typeface="Crimson Text" pitchFamily="2" charset="0"/>
              </a:rPr>
              <a:t> = b. </a:t>
            </a:r>
            <a:r>
              <a:rPr lang="en-PH" sz="3200" dirty="0" smtClean="0">
                <a:latin typeface="Crimson Text" pitchFamily="2" charset="0"/>
              </a:rPr>
              <a:t>Setting </a:t>
            </a:r>
            <a:r>
              <a:rPr lang="en-PH" sz="3200" dirty="0" err="1" smtClean="0">
                <a:latin typeface="Crimson Text" pitchFamily="2" charset="0"/>
              </a:rPr>
              <a:t>n</a:t>
            </a:r>
            <a:r>
              <a:rPr lang="en-PH" sz="3200" baseline="-25000" dirty="0" err="1" smtClean="0">
                <a:latin typeface="Crimson Text" pitchFamily="2" charset="0"/>
              </a:rPr>
              <a:t>c</a:t>
            </a:r>
            <a:r>
              <a:rPr lang="en-PH" sz="3200" dirty="0" smtClean="0">
                <a:latin typeface="Crimson Text" pitchFamily="2" charset="0"/>
              </a:rPr>
              <a:t> to 0 gives us the equation for the critical point, </a:t>
            </a:r>
            <a:r>
              <a:rPr lang="el-GR" sz="3200" i="1" dirty="0" smtClean="0">
                <a:latin typeface="Crimson Text" pitchFamily="2" charset="0"/>
              </a:rPr>
              <a:t>ᾱ</a:t>
            </a:r>
            <a:r>
              <a:rPr lang="en-PH" sz="3200" i="1" baseline="-25000" dirty="0" smtClean="0">
                <a:latin typeface="Crimson Text" pitchFamily="2" charset="0"/>
              </a:rPr>
              <a:t>1</a:t>
            </a:r>
            <a:endParaRPr lang="en-PH" sz="3200" dirty="0">
              <a:latin typeface="Crimson Text" pitchFamily="2" charset="0"/>
            </a:endParaRPr>
          </a:p>
        </p:txBody>
      </p:sp>
      <p:pic>
        <p:nvPicPr>
          <p:cNvPr id="1044" name="Picture 20" descr="C:\Users\Anton Cruz\Desktop\poster\critical.jpe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840" y="41942319"/>
            <a:ext cx="255444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1018038" y="11673067"/>
            <a:ext cx="9943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 smtClean="0">
                <a:latin typeface="Crimson Text" pitchFamily="2" charset="0"/>
              </a:rPr>
              <a:t>For curves with </a:t>
            </a:r>
            <a:r>
              <a:rPr lang="el-GR" sz="3200" i="1" dirty="0" smtClean="0">
                <a:latin typeface="Crimson Text" pitchFamily="2" charset="0"/>
              </a:rPr>
              <a:t>β </a:t>
            </a:r>
            <a:r>
              <a:rPr lang="en-PH" sz="3200" i="1" dirty="0" smtClean="0">
                <a:latin typeface="Crimson Text" pitchFamily="2" charset="0"/>
              </a:rPr>
              <a:t>&gt; 1</a:t>
            </a:r>
            <a:r>
              <a:rPr lang="en-PH" sz="3200" dirty="0" smtClean="0">
                <a:latin typeface="Crimson Text" pitchFamily="2" charset="0"/>
              </a:rPr>
              <a:t>, two </a:t>
            </a:r>
            <a:r>
              <a:rPr lang="en-PH" sz="3200" dirty="0" err="1" smtClean="0">
                <a:latin typeface="Crimson Text" pitchFamily="2" charset="0"/>
              </a:rPr>
              <a:t>n</a:t>
            </a:r>
            <a:r>
              <a:rPr lang="en-PH" sz="3200" baseline="-25000" dirty="0" err="1" smtClean="0">
                <a:latin typeface="Crimson Text" pitchFamily="2" charset="0"/>
              </a:rPr>
              <a:t>c</a:t>
            </a:r>
            <a:r>
              <a:rPr lang="en-PH" sz="3200" dirty="0" smtClean="0">
                <a:latin typeface="Crimson Text" pitchFamily="2" charset="0"/>
              </a:rPr>
              <a:t> solutions exist for </a:t>
            </a:r>
            <a:r>
              <a:rPr lang="el-GR" sz="3200" i="1" dirty="0" smtClean="0">
                <a:latin typeface="Crimson Text" pitchFamily="2" charset="0"/>
              </a:rPr>
              <a:t>ᾱ</a:t>
            </a:r>
            <a:r>
              <a:rPr lang="en-PH" sz="3200" i="1" dirty="0" smtClean="0">
                <a:latin typeface="Crimson Text" pitchFamily="2" charset="0"/>
              </a:rPr>
              <a:t> </a:t>
            </a:r>
            <a:r>
              <a:rPr lang="en-PH" sz="3200" dirty="0" smtClean="0">
                <a:latin typeface="Crimson Text" pitchFamily="2" charset="0"/>
              </a:rPr>
              <a:t>between a new critical point, </a:t>
            </a:r>
            <a:r>
              <a:rPr lang="el-GR" sz="3200" i="1" dirty="0" smtClean="0">
                <a:latin typeface="Crimson Text" pitchFamily="2" charset="0"/>
              </a:rPr>
              <a:t>ᾱ</a:t>
            </a:r>
            <a:r>
              <a:rPr lang="en-PH" sz="3200" i="1" baseline="-25000" dirty="0">
                <a:latin typeface="Crimson Text" pitchFamily="2" charset="0"/>
              </a:rPr>
              <a:t>2</a:t>
            </a:r>
            <a:r>
              <a:rPr lang="en-PH" sz="3200" dirty="0" smtClean="0">
                <a:latin typeface="Crimson Text" pitchFamily="2" charset="0"/>
              </a:rPr>
              <a:t> and </a:t>
            </a:r>
            <a:r>
              <a:rPr lang="el-GR" sz="3200" i="1" dirty="0" smtClean="0">
                <a:latin typeface="Crimson Text" pitchFamily="2" charset="0"/>
              </a:rPr>
              <a:t>ᾱ</a:t>
            </a:r>
            <a:r>
              <a:rPr lang="en-PH" sz="3200" i="1" baseline="-25000" dirty="0" smtClean="0">
                <a:latin typeface="Crimson Text" pitchFamily="2" charset="0"/>
              </a:rPr>
              <a:t>1</a:t>
            </a:r>
            <a:r>
              <a:rPr lang="en-PH" sz="3200" dirty="0" smtClean="0">
                <a:latin typeface="Crimson Text" pitchFamily="2" charset="0"/>
              </a:rPr>
              <a:t>. </a:t>
            </a:r>
            <a:r>
              <a:rPr lang="en-PH" sz="3200" dirty="0" smtClean="0">
                <a:latin typeface="Crimson Text" pitchFamily="2" charset="0"/>
              </a:rPr>
              <a:t>    </a:t>
            </a:r>
            <a:endParaRPr lang="en-PH" sz="3200" dirty="0">
              <a:latin typeface="Crimson Text" pitchFamily="2" charset="0"/>
            </a:endParaRPr>
          </a:p>
        </p:txBody>
      </p:sp>
      <p:pic>
        <p:nvPicPr>
          <p:cNvPr id="1045" name="Picture 21" descr="C:\Users\Anton Cruz\Desktop\poster\2nd crit.jpe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3168" y="12899230"/>
            <a:ext cx="5916799" cy="12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0994937" y="14490021"/>
            <a:ext cx="99669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H" sz="3200" dirty="0">
                <a:latin typeface="Crimson Text" pitchFamily="2" charset="0"/>
              </a:rPr>
              <a:t>w</a:t>
            </a:r>
            <a:r>
              <a:rPr lang="en-PH" sz="3200" dirty="0" smtClean="0">
                <a:latin typeface="Crimson Text" pitchFamily="2" charset="0"/>
              </a:rPr>
              <a:t>here </a:t>
            </a:r>
            <a:r>
              <a:rPr lang="pt-BR" sz="3200" i="1" dirty="0" smtClean="0">
                <a:latin typeface="Crimson Text" pitchFamily="2" charset="0"/>
              </a:rPr>
              <a:t>n</a:t>
            </a:r>
            <a:r>
              <a:rPr lang="pt-BR" sz="3200" i="1" baseline="30000" dirty="0" smtClean="0">
                <a:latin typeface="Crimson Text" pitchFamily="2" charset="0"/>
              </a:rPr>
              <a:t>*</a:t>
            </a:r>
            <a:r>
              <a:rPr lang="pt-BR" sz="3200" i="1" baseline="-25000" dirty="0" smtClean="0">
                <a:latin typeface="Crimson Text" pitchFamily="2" charset="0"/>
              </a:rPr>
              <a:t>c</a:t>
            </a:r>
            <a:r>
              <a:rPr lang="pt-BR" sz="3200" i="1" dirty="0" smtClean="0">
                <a:latin typeface="Crimson Text" pitchFamily="2" charset="0"/>
              </a:rPr>
              <a:t> = [1+(</a:t>
            </a:r>
            <a:r>
              <a:rPr lang="el-GR" sz="3200" i="1" dirty="0" smtClean="0">
                <a:latin typeface="Crimson Text" pitchFamily="2" charset="0"/>
              </a:rPr>
              <a:t>β </a:t>
            </a:r>
            <a:r>
              <a:rPr lang="pt-BR" sz="3200" i="1" dirty="0" smtClean="0">
                <a:latin typeface="Crimson Text" pitchFamily="2" charset="0"/>
              </a:rPr>
              <a:t>-1)N]/2</a:t>
            </a:r>
            <a:r>
              <a:rPr lang="el-GR" sz="3200" i="1" dirty="0" smtClean="0">
                <a:latin typeface="Crimson Text" pitchFamily="2" charset="0"/>
              </a:rPr>
              <a:t>β</a:t>
            </a:r>
            <a:r>
              <a:rPr lang="en-PH" sz="3200" i="1" dirty="0" smtClean="0">
                <a:latin typeface="Crimson Text" pitchFamily="2" charset="0"/>
              </a:rPr>
              <a:t>. </a:t>
            </a:r>
            <a:r>
              <a:rPr lang="en-PH" sz="3200" dirty="0" smtClean="0">
                <a:latin typeface="Crimson Text" pitchFamily="2" charset="0"/>
              </a:rPr>
              <a:t>The lower </a:t>
            </a:r>
            <a:r>
              <a:rPr lang="en-PH" sz="3200" dirty="0" smtClean="0">
                <a:latin typeface="Crimson Text" pitchFamily="2" charset="0"/>
              </a:rPr>
              <a:t>branch is an unstable steady state.</a:t>
            </a:r>
            <a:endParaRPr lang="en-PH" sz="3200" i="1" dirty="0">
              <a:latin typeface="Crimson Text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71835" y="16394716"/>
            <a:ext cx="99438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H" sz="3200" dirty="0" smtClean="0">
                <a:latin typeface="Crimson Text" pitchFamily="2" charset="0"/>
              </a:rPr>
              <a:t>We confirm our analytical results by simulating the model using an agent-based Monte Carlo method. Below are sample simulations with trivial(left) and non-trivial(right) steady-states, each with its own unique parameters.</a:t>
            </a:r>
            <a:endParaRPr lang="en-PH" sz="3200" dirty="0">
              <a:latin typeface="Crimson Text" pitchFamily="2" charset="0"/>
            </a:endParaRPr>
          </a:p>
        </p:txBody>
      </p:sp>
      <p:pic>
        <p:nvPicPr>
          <p:cNvPr id="1046" name="Picture 22" descr="C:\Users\Anton Cruz\Desktop\poster\1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3495" y="18961293"/>
            <a:ext cx="50292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C:\Users\Anton Cruz\Desktop\poster\2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2695" y="18969072"/>
            <a:ext cx="5029200" cy="335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1041140" y="23895493"/>
            <a:ext cx="99438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H" sz="3200" dirty="0" smtClean="0">
                <a:latin typeface="Crimson Text" pitchFamily="2" charset="0"/>
              </a:rPr>
              <a:t>Since the simulations settle to a certain </a:t>
            </a:r>
            <a:r>
              <a:rPr lang="en-PH" sz="3200" i="1" dirty="0" err="1" smtClean="0">
                <a:latin typeface="Crimson Text" pitchFamily="2" charset="0"/>
              </a:rPr>
              <a:t>n</a:t>
            </a:r>
            <a:r>
              <a:rPr lang="en-PH" sz="3200" i="1" baseline="-25000" dirty="0" err="1" smtClean="0">
                <a:latin typeface="Crimson Text" pitchFamily="2" charset="0"/>
              </a:rPr>
              <a:t>c</a:t>
            </a:r>
            <a:r>
              <a:rPr lang="en-PH" sz="3200" dirty="0" smtClean="0">
                <a:latin typeface="Crimson Text" pitchFamily="2" charset="0"/>
              </a:rPr>
              <a:t> at </a:t>
            </a:r>
            <a:r>
              <a:rPr lang="en-PH" sz="3200" i="1" dirty="0" smtClean="0">
                <a:latin typeface="Crimson Text" pitchFamily="2" charset="0"/>
              </a:rPr>
              <a:t>t &gt; 50</a:t>
            </a:r>
            <a:r>
              <a:rPr lang="en-PH" sz="3200" dirty="0" smtClean="0">
                <a:latin typeface="Crimson Text" pitchFamily="2" charset="0"/>
              </a:rPr>
              <a:t>, we assume that the value of </a:t>
            </a:r>
            <a:r>
              <a:rPr lang="en-PH" sz="3200" i="1" dirty="0" err="1" smtClean="0">
                <a:latin typeface="Crimson Text" pitchFamily="2" charset="0"/>
              </a:rPr>
              <a:t>n</a:t>
            </a:r>
            <a:r>
              <a:rPr lang="en-PH" sz="3200" i="1" baseline="-25000" dirty="0" err="1" smtClean="0">
                <a:latin typeface="Crimson Text" pitchFamily="2" charset="0"/>
              </a:rPr>
              <a:t>c</a:t>
            </a:r>
            <a:r>
              <a:rPr lang="en-PH" sz="3200" i="1" dirty="0" smtClean="0">
                <a:latin typeface="Crimson Text" pitchFamily="2" charset="0"/>
              </a:rPr>
              <a:t> </a:t>
            </a:r>
            <a:r>
              <a:rPr lang="en-PH" sz="3200" dirty="0" smtClean="0">
                <a:latin typeface="Crimson Text" pitchFamily="2" charset="0"/>
              </a:rPr>
              <a:t>at </a:t>
            </a:r>
            <a:r>
              <a:rPr lang="en-PH" sz="3200" i="1" dirty="0" smtClean="0">
                <a:latin typeface="Crimson Text" pitchFamily="2" charset="0"/>
              </a:rPr>
              <a:t>t = 100</a:t>
            </a:r>
            <a:r>
              <a:rPr lang="en-PH" sz="3200" dirty="0" smtClean="0">
                <a:latin typeface="Crimson Text" pitchFamily="2" charset="0"/>
              </a:rPr>
              <a:t> is the same as the value of </a:t>
            </a:r>
            <a:r>
              <a:rPr lang="en-PH" sz="3200" i="1" dirty="0" err="1" smtClean="0">
                <a:latin typeface="Crimson Text" pitchFamily="2" charset="0"/>
              </a:rPr>
              <a:t>n</a:t>
            </a:r>
            <a:r>
              <a:rPr lang="en-PH" sz="3200" i="1" baseline="-25000" dirty="0" err="1" smtClean="0">
                <a:latin typeface="Crimson Text" pitchFamily="2" charset="0"/>
              </a:rPr>
              <a:t>c</a:t>
            </a:r>
            <a:r>
              <a:rPr lang="en-PH" sz="3200" dirty="0" smtClean="0">
                <a:latin typeface="Crimson Text" pitchFamily="2" charset="0"/>
              </a:rPr>
              <a:t> as t approaches infinity. The </a:t>
            </a:r>
            <a:r>
              <a:rPr lang="en-PH" sz="3200" dirty="0" smtClean="0">
                <a:latin typeface="Crimson Text" pitchFamily="2" charset="0"/>
              </a:rPr>
              <a:t>mean of the final </a:t>
            </a:r>
            <a:r>
              <a:rPr lang="en-PH" sz="3200" i="1" dirty="0" err="1" smtClean="0">
                <a:latin typeface="Crimson Text" pitchFamily="2" charset="0"/>
              </a:rPr>
              <a:t>n</a:t>
            </a:r>
            <a:r>
              <a:rPr lang="en-PH" sz="3200" i="1" baseline="-25000" dirty="0" err="1" smtClean="0">
                <a:latin typeface="Crimson Text" pitchFamily="2" charset="0"/>
              </a:rPr>
              <a:t>c</a:t>
            </a:r>
            <a:r>
              <a:rPr lang="en-PH" sz="3200" dirty="0" smtClean="0">
                <a:latin typeface="Crimson Text" pitchFamily="2" charset="0"/>
              </a:rPr>
              <a:t> of ten simulations </a:t>
            </a:r>
            <a:r>
              <a:rPr lang="en-PH" sz="3200" dirty="0" smtClean="0">
                <a:latin typeface="Crimson Text" pitchFamily="2" charset="0"/>
              </a:rPr>
              <a:t>was </a:t>
            </a:r>
            <a:r>
              <a:rPr lang="en-PH" sz="3200" dirty="0" smtClean="0">
                <a:latin typeface="Crimson Text" pitchFamily="2" charset="0"/>
              </a:rPr>
              <a:t>plotted against the parametric plot of the steady-state equation of the same parameters.</a:t>
            </a:r>
            <a:endParaRPr lang="en-PH" sz="3200" i="1" dirty="0">
              <a:latin typeface="Crimson Text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041139" y="32570174"/>
            <a:ext cx="99669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H" sz="3200" dirty="0" smtClean="0">
                <a:latin typeface="Crimson Text" pitchFamily="2" charset="0"/>
              </a:rPr>
              <a:t>Simulations with </a:t>
            </a:r>
            <a:r>
              <a:rPr lang="el-GR" sz="3200" i="1" dirty="0" smtClean="0">
                <a:latin typeface="Crimson Text" pitchFamily="2" charset="0"/>
              </a:rPr>
              <a:t>β</a:t>
            </a:r>
            <a:r>
              <a:rPr lang="en-PH" sz="3200" i="1" dirty="0" smtClean="0">
                <a:latin typeface="Crimson Text" pitchFamily="2" charset="0"/>
              </a:rPr>
              <a:t> &lt; 1</a:t>
            </a:r>
            <a:r>
              <a:rPr lang="en-PH" sz="3200" dirty="0" smtClean="0">
                <a:latin typeface="Crimson Text" pitchFamily="2" charset="0"/>
              </a:rPr>
              <a:t> are trivial until </a:t>
            </a:r>
            <a:r>
              <a:rPr lang="el-GR" sz="3200" i="1" dirty="0" smtClean="0">
                <a:latin typeface="Crimson Text" pitchFamily="2" charset="0"/>
              </a:rPr>
              <a:t>ᾱ</a:t>
            </a:r>
            <a:r>
              <a:rPr lang="en-PH" sz="3200" dirty="0">
                <a:latin typeface="Crimson Text" pitchFamily="2" charset="0"/>
              </a:rPr>
              <a:t> </a:t>
            </a:r>
            <a:r>
              <a:rPr lang="en-PH" sz="3200" dirty="0" smtClean="0">
                <a:latin typeface="Crimson Text" pitchFamily="2" charset="0"/>
              </a:rPr>
              <a:t>= </a:t>
            </a:r>
            <a:r>
              <a:rPr lang="el-GR" sz="3200" i="1" dirty="0" smtClean="0">
                <a:latin typeface="Crimson Text" pitchFamily="2" charset="0"/>
              </a:rPr>
              <a:t>ᾱ</a:t>
            </a:r>
            <a:r>
              <a:rPr lang="en-PH" sz="3200" i="1" baseline="-25000" dirty="0" smtClean="0">
                <a:latin typeface="Crimson Text" pitchFamily="2" charset="0"/>
              </a:rPr>
              <a:t>1</a:t>
            </a:r>
            <a:r>
              <a:rPr lang="en-PH" sz="3200" dirty="0" smtClean="0">
                <a:latin typeface="Crimson Text" pitchFamily="2" charset="0"/>
              </a:rPr>
              <a:t>, in which they bifurcate to the non-trivial curve. However, simulations with </a:t>
            </a:r>
            <a:r>
              <a:rPr lang="el-GR" sz="3200" i="1" dirty="0" smtClean="0">
                <a:latin typeface="Crimson Text" pitchFamily="2" charset="0"/>
              </a:rPr>
              <a:t>β</a:t>
            </a:r>
            <a:r>
              <a:rPr lang="en-PH" sz="3200" i="1" dirty="0" smtClean="0">
                <a:latin typeface="Crimson Text" pitchFamily="2" charset="0"/>
              </a:rPr>
              <a:t> &gt; 1</a:t>
            </a:r>
            <a:r>
              <a:rPr lang="en-PH" sz="3200" dirty="0" smtClean="0">
                <a:latin typeface="Crimson Text" pitchFamily="2" charset="0"/>
              </a:rPr>
              <a:t> bifurcate to the </a:t>
            </a:r>
            <a:r>
              <a:rPr lang="en-PH" sz="3200" dirty="0" smtClean="0">
                <a:latin typeface="Crimson Text" pitchFamily="2" charset="0"/>
              </a:rPr>
              <a:t>non-trivial, upper branch of the </a:t>
            </a:r>
            <a:r>
              <a:rPr lang="en-PH" sz="3200" dirty="0" smtClean="0">
                <a:latin typeface="Crimson Text" pitchFamily="2" charset="0"/>
              </a:rPr>
              <a:t>curve </a:t>
            </a:r>
            <a:r>
              <a:rPr lang="en-PH" sz="3200" dirty="0" smtClean="0">
                <a:latin typeface="Crimson Text" pitchFamily="2" charset="0"/>
              </a:rPr>
              <a:t>for</a:t>
            </a:r>
            <a:r>
              <a:rPr lang="en-PH" sz="3200" dirty="0" smtClean="0">
                <a:latin typeface="Crimson Text" pitchFamily="2" charset="0"/>
              </a:rPr>
              <a:t> </a:t>
            </a:r>
            <a:r>
              <a:rPr lang="en-PH" sz="3200" dirty="0" smtClean="0">
                <a:latin typeface="Crimson Text" pitchFamily="2" charset="0"/>
              </a:rPr>
              <a:t>some </a:t>
            </a:r>
            <a:r>
              <a:rPr lang="el-GR" sz="3200" i="1" dirty="0" smtClean="0">
                <a:latin typeface="Crimson Text" pitchFamily="2" charset="0"/>
              </a:rPr>
              <a:t>ᾱ</a:t>
            </a:r>
            <a:r>
              <a:rPr lang="en-PH" sz="3200" dirty="0" smtClean="0">
                <a:latin typeface="Crimson Text" pitchFamily="2" charset="0"/>
              </a:rPr>
              <a:t> &lt; </a:t>
            </a:r>
            <a:r>
              <a:rPr lang="el-GR" sz="3200" i="1" dirty="0" smtClean="0">
                <a:latin typeface="Crimson Text" pitchFamily="2" charset="0"/>
              </a:rPr>
              <a:t>ᾱ</a:t>
            </a:r>
            <a:r>
              <a:rPr lang="en-PH" sz="3200" i="1" baseline="-25000" dirty="0" smtClean="0">
                <a:latin typeface="Crimson Text" pitchFamily="2" charset="0"/>
              </a:rPr>
              <a:t>2</a:t>
            </a:r>
            <a:r>
              <a:rPr lang="en-PH" sz="3200" dirty="0" smtClean="0">
                <a:latin typeface="Crimson Text" pitchFamily="2" charset="0"/>
              </a:rPr>
              <a:t>.</a:t>
            </a:r>
            <a:endParaRPr lang="en-PH" sz="3200" dirty="0" smtClean="0">
              <a:latin typeface="Crimson Text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102098" y="35457900"/>
            <a:ext cx="990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PH" sz="3200" dirty="0" smtClean="0">
                <a:latin typeface="Crimson Text" pitchFamily="2" charset="0"/>
              </a:rPr>
              <a:t>Simulations successfully emulate the compartmental model in accordance to the differential equation for the steady-state of the given system.</a:t>
            </a:r>
            <a:r>
              <a:rPr lang="en-PH" sz="3200" dirty="0">
                <a:latin typeface="Crimson Text" pitchFamily="2" charset="0"/>
              </a:rPr>
              <a:t> </a:t>
            </a:r>
            <a:r>
              <a:rPr lang="en-PH" sz="3200" dirty="0" smtClean="0">
                <a:latin typeface="Crimson Text" pitchFamily="2" charset="0"/>
              </a:rPr>
              <a:t>The feedback mechanism parameter </a:t>
            </a:r>
            <a:r>
              <a:rPr lang="el-GR" sz="3200" i="1" dirty="0" smtClean="0">
                <a:latin typeface="Crimson Text" pitchFamily="2" charset="0"/>
              </a:rPr>
              <a:t>β </a:t>
            </a:r>
            <a:r>
              <a:rPr lang="en-PH" sz="3200" dirty="0" smtClean="0">
                <a:latin typeface="Crimson Text" pitchFamily="2" charset="0"/>
              </a:rPr>
              <a:t>is an agent character related to how they are affected by already-applauding audience. Agents with higher </a:t>
            </a:r>
            <a:r>
              <a:rPr lang="el-GR" sz="3200" i="1" dirty="0" smtClean="0">
                <a:latin typeface="Crimson Text" pitchFamily="2" charset="0"/>
              </a:rPr>
              <a:t>β </a:t>
            </a:r>
            <a:r>
              <a:rPr lang="en-PH" sz="3200" dirty="0" smtClean="0">
                <a:latin typeface="Crimson Text" pitchFamily="2" charset="0"/>
              </a:rPr>
              <a:t>values tend to generate very high steady-state values and create a critical number required to approach this steady-state value.</a:t>
            </a:r>
            <a:endParaRPr lang="en-PH" sz="3200" dirty="0">
              <a:latin typeface="Crimson Text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125199" y="40848172"/>
            <a:ext cx="98989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 smtClean="0">
                <a:latin typeface="Crimson Text" pitchFamily="2" charset="0"/>
              </a:rPr>
              <a:t>[1] P. </a:t>
            </a:r>
            <a:r>
              <a:rPr lang="en-PH" sz="2400" dirty="0" err="1" smtClean="0">
                <a:latin typeface="Crimson Text" pitchFamily="2" charset="0"/>
              </a:rPr>
              <a:t>Dodds</a:t>
            </a:r>
            <a:r>
              <a:rPr lang="en-PH" sz="2400" dirty="0" smtClean="0">
                <a:latin typeface="Crimson Text" pitchFamily="2" charset="0"/>
              </a:rPr>
              <a:t> </a:t>
            </a:r>
            <a:r>
              <a:rPr lang="en-PH" sz="2400" dirty="0" smtClean="0">
                <a:latin typeface="Crimson Text" pitchFamily="2" charset="0"/>
              </a:rPr>
              <a:t>and D. Watts, A generalized model of social and biological contagion, </a:t>
            </a:r>
            <a:r>
              <a:rPr lang="en-PH" sz="2400" i="1" dirty="0" smtClean="0">
                <a:latin typeface="Crimson Text" pitchFamily="2" charset="0"/>
              </a:rPr>
              <a:t>J. </a:t>
            </a:r>
            <a:r>
              <a:rPr lang="en-PH" sz="2400" i="1" dirty="0" err="1" smtClean="0">
                <a:latin typeface="Crimson Text" pitchFamily="2" charset="0"/>
              </a:rPr>
              <a:t>Theoret</a:t>
            </a:r>
            <a:r>
              <a:rPr lang="en-PH" sz="2400" i="1" dirty="0" smtClean="0">
                <a:latin typeface="Crimson Text" pitchFamily="2" charset="0"/>
              </a:rPr>
              <a:t>. Biol. </a:t>
            </a:r>
            <a:r>
              <a:rPr lang="en-PH" sz="2400" b="1" dirty="0" smtClean="0">
                <a:latin typeface="Crimson Text" pitchFamily="2" charset="0"/>
              </a:rPr>
              <a:t>232</a:t>
            </a:r>
            <a:r>
              <a:rPr lang="en-PH" sz="2400" dirty="0" smtClean="0">
                <a:latin typeface="Crimson Text" pitchFamily="2" charset="0"/>
              </a:rPr>
              <a:t>, 587 (2005).</a:t>
            </a:r>
          </a:p>
          <a:p>
            <a:r>
              <a:rPr lang="en-PH" sz="2400" dirty="0" smtClean="0">
                <a:latin typeface="Crimson Text" pitchFamily="2" charset="0"/>
              </a:rPr>
              <a:t>[2] L. Johnson and R. Goody, The original </a:t>
            </a:r>
            <a:r>
              <a:rPr lang="en-PH" sz="2400" dirty="0" err="1" smtClean="0">
                <a:latin typeface="Crimson Text" pitchFamily="2" charset="0"/>
              </a:rPr>
              <a:t>michaelis</a:t>
            </a:r>
            <a:r>
              <a:rPr lang="en-PH" sz="2400" dirty="0" smtClean="0">
                <a:latin typeface="Crimson Text" pitchFamily="2" charset="0"/>
              </a:rPr>
              <a:t> constant: Translation of the 1913 </a:t>
            </a:r>
            <a:r>
              <a:rPr lang="en-PH" sz="2400" dirty="0" err="1" smtClean="0">
                <a:latin typeface="Crimson Text" pitchFamily="2" charset="0"/>
              </a:rPr>
              <a:t>michaelismenten</a:t>
            </a:r>
            <a:r>
              <a:rPr lang="en-PH" sz="2400" dirty="0" smtClean="0">
                <a:latin typeface="Crimson Text" pitchFamily="2" charset="0"/>
              </a:rPr>
              <a:t> paper, </a:t>
            </a:r>
            <a:r>
              <a:rPr lang="en-PH" sz="2400" i="1" dirty="0" smtClean="0">
                <a:latin typeface="Crimson Text" pitchFamily="2" charset="0"/>
              </a:rPr>
              <a:t>Biochemistry</a:t>
            </a:r>
            <a:r>
              <a:rPr lang="en-PH" sz="2400" dirty="0" smtClean="0">
                <a:latin typeface="Crimson Text" pitchFamily="2" charset="0"/>
              </a:rPr>
              <a:t> </a:t>
            </a:r>
            <a:r>
              <a:rPr lang="en-PH" sz="2400" b="1" dirty="0" smtClean="0">
                <a:latin typeface="Crimson Text" pitchFamily="2" charset="0"/>
              </a:rPr>
              <a:t>50</a:t>
            </a:r>
            <a:r>
              <a:rPr lang="en-PH" sz="2400" dirty="0" smtClean="0">
                <a:latin typeface="Crimson Text" pitchFamily="2" charset="0"/>
              </a:rPr>
              <a:t>, 8264 (2011).</a:t>
            </a:r>
            <a:endParaRPr lang="en-PH" sz="2400" dirty="0">
              <a:latin typeface="Crimson Text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17407" y="11673067"/>
            <a:ext cx="9862887" cy="132343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PH" sz="40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Compartmental Model of Audience Applause</a:t>
            </a:r>
            <a:endParaRPr lang="en-PH" sz="40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37300" y="31218927"/>
            <a:ext cx="9890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Steady-state </a:t>
            </a:r>
            <a:r>
              <a:rPr lang="en-PH" sz="40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solutions</a:t>
            </a:r>
            <a:endParaRPr lang="en-PH" sz="40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971835" y="15686830"/>
            <a:ext cx="9966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Simulation Experiments</a:t>
            </a:r>
            <a:endParaRPr lang="en-PH" sz="40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102098" y="34730157"/>
            <a:ext cx="9922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Conclusion</a:t>
            </a:r>
            <a:endParaRPr lang="en-PH" sz="40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041139" y="40174068"/>
            <a:ext cx="9966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References</a:t>
            </a:r>
            <a:endParaRPr lang="en-PH" sz="40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7748" y="19732996"/>
            <a:ext cx="9862547" cy="112371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PH" sz="2000" dirty="0" smtClean="0">
                <a:solidFill>
                  <a:schemeClr val="bg1"/>
                </a:solidFill>
                <a:latin typeface="Crimson Text" pitchFamily="2" charset="0"/>
              </a:rPr>
              <a:t>Figure 1. Proposed SCS model of audience applause. It contains a fixed number of agents transitioning between two states. The </a:t>
            </a:r>
            <a:r>
              <a:rPr lang="en-PH" sz="2000" dirty="0" err="1" smtClean="0">
                <a:solidFill>
                  <a:schemeClr val="bg1"/>
                </a:solidFill>
                <a:latin typeface="Crimson Text" pitchFamily="2" charset="0"/>
              </a:rPr>
              <a:t>behavior</a:t>
            </a:r>
            <a:r>
              <a:rPr lang="en-PH" sz="2000" dirty="0" smtClean="0">
                <a:solidFill>
                  <a:schemeClr val="bg1"/>
                </a:solidFill>
                <a:latin typeface="Crimson Text" pitchFamily="2" charset="0"/>
              </a:rPr>
              <a:t> of the model by the parameters a,</a:t>
            </a:r>
            <a:r>
              <a:rPr lang="en-PH" sz="2000" i="1" dirty="0" smtClean="0">
                <a:solidFill>
                  <a:schemeClr val="bg1"/>
                </a:solidFill>
                <a:latin typeface="Crimson Text" pitchFamily="2" charset="0"/>
              </a:rPr>
              <a:t> b</a:t>
            </a:r>
            <a:r>
              <a:rPr lang="en-PH" sz="2000" dirty="0" smtClean="0">
                <a:solidFill>
                  <a:schemeClr val="bg1"/>
                </a:solidFill>
                <a:latin typeface="Crimson Text" pitchFamily="2" charset="0"/>
              </a:rPr>
              <a:t>,</a:t>
            </a:r>
            <a:r>
              <a:rPr lang="en-PH" sz="2000" i="1" dirty="0" smtClean="0">
                <a:solidFill>
                  <a:schemeClr val="bg1"/>
                </a:solidFill>
                <a:latin typeface="Crimson Text" pitchFamily="2" charset="0"/>
              </a:rPr>
              <a:t> </a:t>
            </a:r>
            <a:r>
              <a:rPr lang="el-GR" sz="2000" i="1" dirty="0">
                <a:solidFill>
                  <a:schemeClr val="bg1"/>
                </a:solidFill>
                <a:latin typeface="Crimson Text" pitchFamily="2" charset="0"/>
              </a:rPr>
              <a:t>α</a:t>
            </a:r>
            <a:r>
              <a:rPr lang="en-PH" sz="2000" i="1" dirty="0" smtClean="0">
                <a:solidFill>
                  <a:schemeClr val="bg1"/>
                </a:solidFill>
                <a:latin typeface="Crimson Text" pitchFamily="2" charset="0"/>
              </a:rPr>
              <a:t>,</a:t>
            </a:r>
            <a:r>
              <a:rPr lang="en-PH" sz="2000" dirty="0" smtClean="0">
                <a:solidFill>
                  <a:schemeClr val="bg1"/>
                </a:solidFill>
                <a:latin typeface="Crimson Text" pitchFamily="2" charset="0"/>
              </a:rPr>
              <a:t> and </a:t>
            </a:r>
            <a:r>
              <a:rPr lang="el-GR" sz="2000" i="1" dirty="0">
                <a:solidFill>
                  <a:schemeClr val="bg1"/>
                </a:solidFill>
                <a:latin typeface="Crimson Text" pitchFamily="2" charset="0"/>
              </a:rPr>
              <a:t>β</a:t>
            </a:r>
            <a:r>
              <a:rPr lang="en-PH" sz="2000" dirty="0" smtClean="0">
                <a:solidFill>
                  <a:schemeClr val="bg1"/>
                </a:solidFill>
                <a:latin typeface="Crimson Text" pitchFamily="2" charset="0"/>
              </a:rPr>
              <a:t>.</a:t>
            </a:r>
            <a:endParaRPr lang="en-PH" sz="2000" dirty="0">
              <a:solidFill>
                <a:schemeClr val="bg1"/>
              </a:solidFill>
              <a:latin typeface="Crimson Text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2550" y="39955718"/>
            <a:ext cx="9989971" cy="7831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PH" sz="2000" dirty="0" smtClean="0">
                <a:solidFill>
                  <a:schemeClr val="bg1"/>
                </a:solidFill>
                <a:latin typeface="Crimson Text" pitchFamily="2" charset="0"/>
              </a:rPr>
              <a:t>Figure 2. The analytical steady-state solutions for a fixed </a:t>
            </a:r>
            <a:r>
              <a:rPr lang="en-PH" sz="2000" i="1" dirty="0" smtClean="0">
                <a:solidFill>
                  <a:schemeClr val="bg1"/>
                </a:solidFill>
                <a:latin typeface="Crimson Text" pitchFamily="2" charset="0"/>
              </a:rPr>
              <a:t>b = 0.5</a:t>
            </a:r>
            <a:r>
              <a:rPr lang="en-PH" sz="2000" dirty="0" smtClean="0">
                <a:solidFill>
                  <a:schemeClr val="bg1"/>
                </a:solidFill>
                <a:latin typeface="Crimson Text" pitchFamily="2" charset="0"/>
              </a:rPr>
              <a:t> and varying </a:t>
            </a:r>
            <a:r>
              <a:rPr lang="el-GR" sz="2000" i="1" dirty="0" smtClean="0">
                <a:solidFill>
                  <a:schemeClr val="bg1"/>
                </a:solidFill>
                <a:latin typeface="Crimson Text" pitchFamily="2" charset="0"/>
              </a:rPr>
              <a:t>β</a:t>
            </a:r>
            <a:r>
              <a:rPr lang="en-PH" sz="2000" i="1" dirty="0" smtClean="0">
                <a:solidFill>
                  <a:schemeClr val="bg1"/>
                </a:solidFill>
                <a:latin typeface="Crimson Text" pitchFamily="2" charset="0"/>
              </a:rPr>
              <a:t>. </a:t>
            </a:r>
            <a:r>
              <a:rPr lang="en-PH" sz="2000" dirty="0" smtClean="0">
                <a:solidFill>
                  <a:schemeClr val="bg1"/>
                </a:solidFill>
                <a:latin typeface="Crimson Text" pitchFamily="2" charset="0"/>
              </a:rPr>
              <a:t>Included is the trivial steady-state </a:t>
            </a:r>
            <a:r>
              <a:rPr lang="en-PH" sz="2000" i="1" dirty="0" err="1">
                <a:solidFill>
                  <a:schemeClr val="bg1"/>
                </a:solidFill>
                <a:latin typeface="Crimson Text" pitchFamily="2" charset="0"/>
              </a:rPr>
              <a:t>n</a:t>
            </a:r>
            <a:r>
              <a:rPr lang="en-PH" sz="2000" i="1" baseline="-25000" dirty="0" err="1">
                <a:solidFill>
                  <a:schemeClr val="bg1"/>
                </a:solidFill>
                <a:latin typeface="Crimson Text" pitchFamily="2" charset="0"/>
              </a:rPr>
              <a:t>c</a:t>
            </a:r>
            <a:r>
              <a:rPr lang="en-PH" sz="2000" dirty="0" smtClean="0">
                <a:solidFill>
                  <a:schemeClr val="bg1"/>
                </a:solidFill>
                <a:latin typeface="Crimson Text" pitchFamily="2" charset="0"/>
              </a:rPr>
              <a:t> </a:t>
            </a:r>
            <a:r>
              <a:rPr lang="en-PH" sz="2000" i="1" dirty="0" smtClean="0">
                <a:solidFill>
                  <a:schemeClr val="bg1"/>
                </a:solidFill>
                <a:latin typeface="Crimson Text" pitchFamily="2" charset="0"/>
              </a:rPr>
              <a:t>= 0</a:t>
            </a:r>
            <a:r>
              <a:rPr lang="en-PH" sz="2000" dirty="0" smtClean="0">
                <a:solidFill>
                  <a:schemeClr val="bg1"/>
                </a:solidFill>
                <a:latin typeface="Crimson Text" pitchFamily="2" charset="0"/>
              </a:rPr>
              <a:t>.  Values below 0 are extraneous.</a:t>
            </a:r>
            <a:endParaRPr lang="en-PH" sz="2000" dirty="0">
              <a:solidFill>
                <a:schemeClr val="bg1"/>
              </a:solidFill>
              <a:latin typeface="Crimson Text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18038" y="22382465"/>
            <a:ext cx="9943856" cy="146423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PH" sz="2000" dirty="0" smtClean="0">
                <a:solidFill>
                  <a:schemeClr val="bg1"/>
                </a:solidFill>
                <a:latin typeface="Crimson Text" pitchFamily="2" charset="0"/>
              </a:rPr>
              <a:t>Figure 3. Sample simulations  given a population of 100 agents with 100 iterations.(Left) Simulation with parameters </a:t>
            </a:r>
            <a:r>
              <a:rPr lang="en-PH" sz="2000" i="1" dirty="0" smtClean="0">
                <a:solidFill>
                  <a:schemeClr val="bg1"/>
                </a:solidFill>
                <a:latin typeface="Crimson Text" pitchFamily="2" charset="0"/>
              </a:rPr>
              <a:t>a = 1, b = 0.9, </a:t>
            </a:r>
            <a:r>
              <a:rPr lang="el-GR" sz="2000" i="1" dirty="0">
                <a:solidFill>
                  <a:schemeClr val="bg1"/>
                </a:solidFill>
                <a:latin typeface="Crimson Text" pitchFamily="2" charset="0"/>
              </a:rPr>
              <a:t>α</a:t>
            </a:r>
            <a:r>
              <a:rPr lang="en-PH" sz="2000" i="1" dirty="0" smtClean="0">
                <a:solidFill>
                  <a:schemeClr val="bg1"/>
                </a:solidFill>
                <a:latin typeface="Crimson Text" pitchFamily="2" charset="0"/>
              </a:rPr>
              <a:t> = 0.6, </a:t>
            </a:r>
            <a:r>
              <a:rPr lang="el-GR" sz="2000" i="1" dirty="0">
                <a:solidFill>
                  <a:schemeClr val="bg1"/>
                </a:solidFill>
                <a:latin typeface="Crimson Text" pitchFamily="2" charset="0"/>
              </a:rPr>
              <a:t>β</a:t>
            </a:r>
            <a:r>
              <a:rPr lang="en-PH" sz="2000" i="1" dirty="0" smtClean="0">
                <a:solidFill>
                  <a:schemeClr val="bg1"/>
                </a:solidFill>
                <a:latin typeface="Crimson Text" pitchFamily="2" charset="0"/>
              </a:rPr>
              <a:t> = 3, showing </a:t>
            </a:r>
            <a:r>
              <a:rPr lang="en-PH" sz="2000" dirty="0" smtClean="0">
                <a:solidFill>
                  <a:schemeClr val="bg1"/>
                </a:solidFill>
                <a:latin typeface="Crimson Text" pitchFamily="2" charset="0"/>
              </a:rPr>
              <a:t>a trivial steady-state of 0. (Right) Simulation with parameters </a:t>
            </a:r>
            <a:r>
              <a:rPr lang="en-PH" sz="2000" i="1" dirty="0">
                <a:solidFill>
                  <a:schemeClr val="bg1"/>
                </a:solidFill>
                <a:latin typeface="Crimson Text" pitchFamily="2" charset="0"/>
              </a:rPr>
              <a:t>a </a:t>
            </a:r>
            <a:r>
              <a:rPr lang="en-PH" sz="2000" i="1" dirty="0" smtClean="0">
                <a:solidFill>
                  <a:schemeClr val="bg1"/>
                </a:solidFill>
                <a:latin typeface="Crimson Text" pitchFamily="2" charset="0"/>
              </a:rPr>
              <a:t>=0.9, </a:t>
            </a:r>
            <a:r>
              <a:rPr lang="en-PH" sz="2000" i="1" dirty="0">
                <a:solidFill>
                  <a:schemeClr val="bg1"/>
                </a:solidFill>
                <a:latin typeface="Crimson Text" pitchFamily="2" charset="0"/>
              </a:rPr>
              <a:t>b = </a:t>
            </a:r>
            <a:r>
              <a:rPr lang="en-PH" sz="2000" i="1" dirty="0" smtClean="0">
                <a:solidFill>
                  <a:schemeClr val="bg1"/>
                </a:solidFill>
                <a:latin typeface="Crimson Text" pitchFamily="2" charset="0"/>
              </a:rPr>
              <a:t>0.7, </a:t>
            </a:r>
            <a:r>
              <a:rPr lang="el-GR" sz="2000" i="1" dirty="0">
                <a:solidFill>
                  <a:schemeClr val="bg1"/>
                </a:solidFill>
                <a:latin typeface="Crimson Text" pitchFamily="2" charset="0"/>
              </a:rPr>
              <a:t>α</a:t>
            </a:r>
            <a:r>
              <a:rPr lang="en-PH" sz="2000" i="1" dirty="0">
                <a:solidFill>
                  <a:schemeClr val="bg1"/>
                </a:solidFill>
                <a:latin typeface="Crimson Text" pitchFamily="2" charset="0"/>
              </a:rPr>
              <a:t> = </a:t>
            </a:r>
            <a:r>
              <a:rPr lang="en-PH" sz="2000" i="1" dirty="0" smtClean="0">
                <a:solidFill>
                  <a:schemeClr val="bg1"/>
                </a:solidFill>
                <a:latin typeface="Crimson Text" pitchFamily="2" charset="0"/>
              </a:rPr>
              <a:t>0.4, </a:t>
            </a:r>
            <a:r>
              <a:rPr lang="el-GR" sz="2000" i="1" dirty="0">
                <a:solidFill>
                  <a:schemeClr val="bg1"/>
                </a:solidFill>
                <a:latin typeface="Crimson Text" pitchFamily="2" charset="0"/>
              </a:rPr>
              <a:t>β</a:t>
            </a:r>
            <a:r>
              <a:rPr lang="en-PH" sz="2000" i="1" dirty="0">
                <a:solidFill>
                  <a:schemeClr val="bg1"/>
                </a:solidFill>
                <a:latin typeface="Crimson Text" pitchFamily="2" charset="0"/>
              </a:rPr>
              <a:t> = </a:t>
            </a:r>
            <a:r>
              <a:rPr lang="en-PH" sz="2000" i="1" dirty="0" smtClean="0">
                <a:solidFill>
                  <a:schemeClr val="bg1"/>
                </a:solidFill>
                <a:latin typeface="Crimson Text" pitchFamily="2" charset="0"/>
              </a:rPr>
              <a:t>14, </a:t>
            </a:r>
            <a:r>
              <a:rPr lang="en-PH" sz="2000" dirty="0" smtClean="0">
                <a:solidFill>
                  <a:schemeClr val="bg1"/>
                </a:solidFill>
                <a:latin typeface="Crimson Text" pitchFamily="2" charset="0"/>
              </a:rPr>
              <a:t>showing a steady-state of 85.</a:t>
            </a:r>
            <a:endParaRPr lang="en-PH" sz="2000" dirty="0">
              <a:solidFill>
                <a:schemeClr val="bg1"/>
              </a:solidFill>
              <a:latin typeface="Crimson Text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41139" y="31685178"/>
            <a:ext cx="9994072" cy="7831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PH" sz="2000" dirty="0" smtClean="0">
                <a:solidFill>
                  <a:schemeClr val="bg1"/>
                </a:solidFill>
                <a:latin typeface="Crimson Text" pitchFamily="2" charset="0"/>
              </a:rPr>
              <a:t>Figure 4. The simulated steady-states values (red, with error bars) plotted against the analytical steady-state values  for </a:t>
            </a:r>
            <a:r>
              <a:rPr lang="en-PH" sz="2000" i="1" dirty="0" smtClean="0">
                <a:solidFill>
                  <a:schemeClr val="bg1"/>
                </a:solidFill>
                <a:latin typeface="Crimson Text" pitchFamily="2" charset="0"/>
              </a:rPr>
              <a:t>b = 0.5</a:t>
            </a:r>
            <a:r>
              <a:rPr lang="en-PH" sz="2000" dirty="0" smtClean="0">
                <a:solidFill>
                  <a:schemeClr val="bg1"/>
                </a:solidFill>
                <a:latin typeface="Crimson Text" pitchFamily="2" charset="0"/>
              </a:rPr>
              <a:t>. </a:t>
            </a:r>
            <a:r>
              <a:rPr lang="el-GR" sz="2000" i="1" dirty="0">
                <a:solidFill>
                  <a:schemeClr val="bg1"/>
                </a:solidFill>
                <a:latin typeface="Crimson Text" pitchFamily="2" charset="0"/>
              </a:rPr>
              <a:t>ᾱ</a:t>
            </a:r>
            <a:r>
              <a:rPr lang="en-PH" sz="2000" i="1" baseline="-25000" dirty="0">
                <a:solidFill>
                  <a:schemeClr val="bg1"/>
                </a:solidFill>
                <a:latin typeface="Crimson Text" pitchFamily="2" charset="0"/>
              </a:rPr>
              <a:t>2</a:t>
            </a:r>
            <a:r>
              <a:rPr lang="en-PH" sz="2000" dirty="0" smtClean="0">
                <a:solidFill>
                  <a:schemeClr val="bg1"/>
                </a:solidFill>
                <a:latin typeface="Crimson Text" pitchFamily="2" charset="0"/>
              </a:rPr>
              <a:t> is denoted by the vertex(cross).</a:t>
            </a:r>
            <a:endParaRPr lang="en-PH" sz="2000" dirty="0">
              <a:solidFill>
                <a:schemeClr val="bg1"/>
              </a:solidFill>
              <a:latin typeface="Crimson Text" pitchFamily="2" charset="0"/>
            </a:endParaRPr>
          </a:p>
        </p:txBody>
      </p:sp>
      <p:pic>
        <p:nvPicPr>
          <p:cNvPr id="9" name="Picture 2" descr="C:\Users\Anton Cruz\Desktop\poster\dtc.jpe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355" y="28843545"/>
            <a:ext cx="603333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Anton Cruz\Desktop\poster\dts.jpe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601" y="30029104"/>
            <a:ext cx="600769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Anton Cruz\Desktop\poster\pateq.jpe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02" y="33573126"/>
            <a:ext cx="6741689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Anton Cruz\Desktop\poster\one.jp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382" y="23837879"/>
            <a:ext cx="452804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nton Cruz\Desktop\poster\two.jp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382" y="25190387"/>
            <a:ext cx="452804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nton Cruz\Desktop\poster\three.jp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382" y="29072145"/>
            <a:ext cx="452804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nton Cruz\Desktop\poster\four.jp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382" y="30257704"/>
            <a:ext cx="452804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Anton Cruz\Desktop\poster\five.jp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186" y="33633492"/>
            <a:ext cx="452804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Anton Cruz\Desktop\poster\six.jp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382" y="42170919"/>
            <a:ext cx="452804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Anton Cruz\Desktop\poster\seven.jp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0512" y="13287850"/>
            <a:ext cx="452804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71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</TotalTime>
  <Words>966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Cruz</dc:creator>
  <cp:lastModifiedBy>Anton Cruz</cp:lastModifiedBy>
  <cp:revision>43</cp:revision>
  <dcterms:created xsi:type="dcterms:W3CDTF">2017-06-02T04:48:28Z</dcterms:created>
  <dcterms:modified xsi:type="dcterms:W3CDTF">2017-06-05T07:03:52Z</dcterms:modified>
</cp:coreProperties>
</file>