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516" y="-72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250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5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82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48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11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3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44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321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546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7576-041D-4717-A96F-2BA33BFA765D}" type="datetimeFigureOut">
              <a:rPr lang="en-PH" smtClean="0"/>
              <a:t>4/30/2018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434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23" Type="http://schemas.openxmlformats.org/officeDocument/2006/relationships/image" Target="../media/image22.png"/><Relationship Id="rId10" Type="http://schemas.openxmlformats.org/officeDocument/2006/relationships/image" Target="../media/image9.gi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gif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3" descr="C:\Users\Anton Cruz\Desktop\poster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96" y="26101662"/>
            <a:ext cx="5029200" cy="335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14251258" y="14889790"/>
            <a:ext cx="12845779" cy="20574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 34"/>
          <p:cNvSpPr/>
          <p:nvPr/>
        </p:nvSpPr>
        <p:spPr>
          <a:xfrm>
            <a:off x="942426" y="15460505"/>
            <a:ext cx="12057611" cy="1447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/>
          <p:cNvSpPr/>
          <p:nvPr/>
        </p:nvSpPr>
        <p:spPr>
          <a:xfrm>
            <a:off x="19193234" y="7417679"/>
            <a:ext cx="10287000" cy="3581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503237" y="442119"/>
            <a:ext cx="2910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2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Dynamics of </a:t>
            </a:r>
            <a:r>
              <a:rPr lang="en-PH" sz="72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an </a:t>
            </a:r>
            <a:r>
              <a:rPr lang="en-PH" sz="72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SIS-like audience </a:t>
            </a:r>
            <a:r>
              <a:rPr lang="en-PH" sz="72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applause model</a:t>
            </a:r>
            <a:endParaRPr lang="en-PH" sz="72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95" y="1642448"/>
            <a:ext cx="2910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Antonio Miguel V. </a:t>
            </a:r>
            <a:r>
              <a:rPr lang="en-PH" sz="4800" dirty="0" smtClean="0">
                <a:latin typeface="Crimson Text" pitchFamily="2" charset="0"/>
              </a:rPr>
              <a:t>Cruz</a:t>
            </a:r>
          </a:p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Instrumentation Physics Laboratory</a:t>
            </a:r>
          </a:p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Adviser: </a:t>
            </a:r>
            <a:r>
              <a:rPr lang="en-PH" sz="4800" dirty="0" err="1" smtClean="0">
                <a:latin typeface="Crimson Text" pitchFamily="2" charset="0"/>
              </a:rPr>
              <a:t>Dr.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Johnrob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Bantang</a:t>
            </a:r>
            <a:endParaRPr lang="en-PH" sz="4800" dirty="0">
              <a:latin typeface="Crimson Text" pitchFamily="2" charset="0"/>
            </a:endParaRPr>
          </a:p>
        </p:txBody>
      </p:sp>
      <p:pic>
        <p:nvPicPr>
          <p:cNvPr id="9" name="Picture 8" descr="E:\Research\upd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4" y="217734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E:\Research\Ip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50" y="5001361"/>
            <a:ext cx="436267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E:\Research\cs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929" y="5001361"/>
            <a:ext cx="166198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ton Cruz\Desktop\National_Institute_of_Physic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74" y="211457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42426" y="6242010"/>
            <a:ext cx="6114011" cy="7659707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Clr>
                <a:schemeClr val="accent2">
                  <a:lumMod val="50000"/>
                </a:schemeClr>
              </a:buClr>
              <a:buSzPct val="100000"/>
            </a:pPr>
            <a:endParaRPr lang="en-PH" sz="38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  <a:p>
            <a:pPr marL="457200" indent="-457200" algn="just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Create a model that simulates an audience applause</a:t>
            </a:r>
          </a:p>
          <a:p>
            <a:pPr marL="457200" indent="-457200" algn="just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Study the underlying dynamics of the system</a:t>
            </a:r>
          </a:p>
          <a:p>
            <a:pPr marL="457200" indent="-457200" algn="just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Find a correlation between the applause duration and audience size</a:t>
            </a:r>
            <a:endParaRPr lang="en-PH" sz="3800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8567" y="5672623"/>
            <a:ext cx="4881727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8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Objectives</a:t>
            </a:r>
            <a:endParaRPr lang="en-PH" sz="68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5" name="Picture 5" descr="C:\Users\Anton Cruz\Desktop\poster\model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7390719"/>
            <a:ext cx="9525000" cy="60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382034" y="5611067"/>
            <a:ext cx="1591237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72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Proposed Compartmental Model*</a:t>
            </a:r>
            <a:endParaRPr lang="en-PH" sz="72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24" name="Picture 2" descr="C:\Users\Anton Cruz\Desktop\poster\dtc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8363" y="7668749"/>
            <a:ext cx="904999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nton Cruz\Desktop\poster\dts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820" y="9345149"/>
            <a:ext cx="90115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1382037" y="10716749"/>
            <a:ext cx="856647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Differential equations of the system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29" name="Picture 12" descr="C:\Users\Anton Cruz\Desktop\poster\f'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662" y="11595179"/>
            <a:ext cx="4586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3" descr="C:\Users\Anton Cruz\Desktop\poster\g'.jpe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548" y="11595179"/>
            <a:ext cx="4728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586999" y="13486532"/>
            <a:ext cx="186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Crimson Text" pitchFamily="2" charset="0"/>
              </a:rPr>
              <a:t>*based on the standard SIS-model [1]. </a:t>
            </a:r>
            <a:r>
              <a:rPr lang="en-PH" sz="2400" i="1" dirty="0" smtClean="0">
                <a:latin typeface="Crimson Text" pitchFamily="2" charset="0"/>
              </a:rPr>
              <a:t>g’</a:t>
            </a:r>
            <a:r>
              <a:rPr lang="en-PH" sz="2400" dirty="0" smtClean="0">
                <a:latin typeface="Crimson Text" pitchFamily="2" charset="0"/>
              </a:rPr>
              <a:t> is taken from the </a:t>
            </a:r>
            <a:r>
              <a:rPr lang="en-PH" sz="2400" dirty="0" err="1" smtClean="0">
                <a:latin typeface="Crimson Text" pitchFamily="2" charset="0"/>
              </a:rPr>
              <a:t>Michaelis-Menten</a:t>
            </a:r>
            <a:r>
              <a:rPr lang="en-PH" sz="2400" dirty="0" smtClean="0">
                <a:latin typeface="Crimson Text" pitchFamily="2" charset="0"/>
              </a:rPr>
              <a:t> equation[2].</a:t>
            </a:r>
            <a:endParaRPr lang="en-PH" sz="2400" i="1" dirty="0">
              <a:latin typeface="Crimson Text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587" y="14183687"/>
            <a:ext cx="12854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solutions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33" name="Picture 19" descr="C:\Users\Anton Cruz\Desktop\poster\steadystat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37" y="17366628"/>
            <a:ext cx="10656926" cy="50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Anton Cruz\Desktop\poster\pateq.jpe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74" y="15701086"/>
            <a:ext cx="11174770" cy="90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818437" y="16610491"/>
            <a:ext cx="57105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equation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71565" y="23394219"/>
            <a:ext cx="12667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The phase space plot of the steady-state equation for a set </a:t>
            </a:r>
            <a:r>
              <a:rPr lang="en-PH" sz="4000" i="1" dirty="0" smtClean="0">
                <a:solidFill>
                  <a:schemeClr val="bg1"/>
                </a:solidFill>
                <a:latin typeface="Montserrat" pitchFamily="2" charset="0"/>
              </a:rPr>
              <a:t>b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 and various </a:t>
            </a:r>
            <a:r>
              <a:rPr lang="el-GR" sz="4000" dirty="0" smtClean="0">
                <a:solidFill>
                  <a:schemeClr val="bg1"/>
                </a:solidFill>
                <a:latin typeface="Calibri"/>
              </a:rPr>
              <a:t>β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values.</a:t>
            </a:r>
            <a:endParaRPr lang="en-PH" sz="4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917943" y="17533462"/>
            <a:ext cx="9724235" cy="50056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PH" sz="4800" dirty="0">
                <a:solidFill>
                  <a:schemeClr val="bg1"/>
                </a:solidFill>
                <a:latin typeface="Montserrat" pitchFamily="2" charset="0"/>
              </a:rPr>
              <a:t>T</a:t>
            </a:r>
            <a:r>
              <a:rPr lang="en-PH" sz="4800" dirty="0" smtClean="0">
                <a:solidFill>
                  <a:schemeClr val="bg1"/>
                </a:solidFill>
                <a:latin typeface="Montserrat" pitchFamily="2" charset="0"/>
              </a:rPr>
              <a:t>he phase space plot of the steady-state solutions </a:t>
            </a:r>
            <a:r>
              <a:rPr lang="en-PH" sz="4800" dirty="0" smtClean="0">
                <a:solidFill>
                  <a:schemeClr val="bg1"/>
                </a:solidFill>
                <a:latin typeface="Montserrat" pitchFamily="2" charset="0"/>
              </a:rPr>
              <a:t>with a set </a:t>
            </a:r>
            <a:r>
              <a:rPr lang="en-PH" sz="4800" i="1" dirty="0" smtClean="0">
                <a:solidFill>
                  <a:schemeClr val="bg1"/>
                </a:solidFill>
                <a:latin typeface="Montserrat" pitchFamily="2" charset="0"/>
              </a:rPr>
              <a:t>b </a:t>
            </a:r>
            <a:r>
              <a:rPr lang="en-PH" sz="4800" i="1" dirty="0" smtClean="0">
                <a:solidFill>
                  <a:schemeClr val="bg1"/>
                </a:solidFill>
                <a:latin typeface="Montserrat" pitchFamily="2" charset="0"/>
              </a:rPr>
              <a:t>= 0.5</a:t>
            </a:r>
            <a:r>
              <a:rPr lang="en-PH" sz="4800" dirty="0" smtClean="0">
                <a:solidFill>
                  <a:schemeClr val="bg1"/>
                </a:solidFill>
                <a:latin typeface="Montserrat" pitchFamily="2" charset="0"/>
              </a:rPr>
              <a:t> and varying </a:t>
            </a:r>
            <a:r>
              <a:rPr lang="el-GR" sz="4800" i="1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4800" i="1" dirty="0" smtClean="0">
                <a:solidFill>
                  <a:schemeClr val="bg1"/>
                </a:solidFill>
                <a:latin typeface="Montserrat" pitchFamily="2" charset="0"/>
              </a:rPr>
              <a:t>. </a:t>
            </a:r>
            <a:r>
              <a:rPr lang="en-PH" sz="4800" dirty="0" smtClean="0">
                <a:solidFill>
                  <a:schemeClr val="bg1"/>
                </a:solidFill>
                <a:latin typeface="Montserrat" pitchFamily="2" charset="0"/>
              </a:rPr>
              <a:t>Included is the trivial steady-state </a:t>
            </a:r>
            <a:r>
              <a:rPr lang="en-PH" sz="4800" i="1" dirty="0" err="1">
                <a:solidFill>
                  <a:schemeClr val="bg1"/>
                </a:solidFill>
                <a:latin typeface="Montserrat" pitchFamily="2" charset="0"/>
              </a:rPr>
              <a:t>n</a:t>
            </a:r>
            <a:r>
              <a:rPr lang="en-PH" sz="4800" i="1" baseline="-25000" dirty="0" err="1">
                <a:solidFill>
                  <a:schemeClr val="bg1"/>
                </a:solidFill>
                <a:latin typeface="Montserrat" pitchFamily="2" charset="0"/>
              </a:rPr>
              <a:t>c</a:t>
            </a:r>
            <a:r>
              <a:rPr lang="en-PH" sz="4800" dirty="0" smtClean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PH" sz="4800" i="1" dirty="0" smtClean="0">
                <a:solidFill>
                  <a:schemeClr val="bg1"/>
                </a:solidFill>
                <a:latin typeface="Montserrat" pitchFamily="2" charset="0"/>
              </a:rPr>
              <a:t>= 0</a:t>
            </a:r>
            <a:r>
              <a:rPr lang="en-PH" sz="4800" dirty="0" smtClean="0">
                <a:solidFill>
                  <a:schemeClr val="bg1"/>
                </a:solidFill>
                <a:latin typeface="Montserrat" pitchFamily="2" charset="0"/>
              </a:rPr>
              <a:t>.  Values below 0 are extraneous.</a:t>
            </a:r>
            <a:endParaRPr lang="en-PH" sz="48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4189" y="17352806"/>
            <a:ext cx="79872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→ audience size</a:t>
            </a:r>
          </a:p>
          <a:p>
            <a:r>
              <a:rPr lang="en-PH" sz="66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en-PH" sz="6600" baseline="-250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→ number of agents in state C</a:t>
            </a:r>
          </a:p>
          <a:p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ā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</a:t>
            </a:r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a</a:t>
            </a:r>
            <a:r>
              <a:rPr lang="el-G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α</a:t>
            </a:r>
            <a:endParaRPr lang="en-PH" sz="6600" dirty="0" smtClean="0">
              <a:solidFill>
                <a:schemeClr val="accent2">
                  <a:lumMod val="50000"/>
                </a:schemeClr>
              </a:solidFill>
              <a:latin typeface="Crimson Text" pitchFamily="2" charset="0"/>
            </a:endParaRPr>
          </a:p>
          <a:p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pt-BR" sz="6600" baseline="30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*</a:t>
            </a:r>
            <a:r>
              <a:rPr lang="pt-BR" sz="6600" baseline="-25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pt-B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 [1+(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-1)N]/2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</a:t>
            </a:r>
            <a:endParaRPr lang="en-PH" sz="6600" dirty="0">
              <a:solidFill>
                <a:schemeClr val="accent2">
                  <a:lumMod val="50000"/>
                </a:schemeClr>
              </a:solidFill>
              <a:latin typeface="Crimson Text" pitchFamily="2" charset="0"/>
            </a:endParaRPr>
          </a:p>
        </p:txBody>
      </p:sp>
      <p:pic>
        <p:nvPicPr>
          <p:cNvPr id="42" name="Picture 20" descr="C:\Users\Anton Cruz\Desktop\poster\critical.jpe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237" y="15189044"/>
            <a:ext cx="383167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1" descr="C:\Users\Anton Cruz\Desktop\poster\2nd crit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3234" y="15074744"/>
            <a:ext cx="76699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3744237" y="16731034"/>
            <a:ext cx="365759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Critical Points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46" name="Picture 24" descr="C:\Users\Anton Cruz\Desktop\poster\sims.jpe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28" y="22539088"/>
            <a:ext cx="14516573" cy="690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/>
          <p:cNvCxnSpPr/>
          <p:nvPr/>
        </p:nvCxnSpPr>
        <p:spPr>
          <a:xfrm flipH="1">
            <a:off x="14302998" y="16155788"/>
            <a:ext cx="297240" cy="37463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1095037" y="16184405"/>
            <a:ext cx="8098198" cy="2926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2161837" y="16184405"/>
            <a:ext cx="7031398" cy="2926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4587" y="22921118"/>
            <a:ext cx="9277450" cy="31668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Analytical solutions are confirmed using an agent based Monte-Carlo method. Shown below are sample simulations with a trivial (left) and non-trivial (right) steady-state.</a:t>
            </a:r>
            <a:endParaRPr lang="en-PH" sz="3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62" name="Picture 22" descr="C:\Users\Anton Cruz\Desktop\poster\1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5" y="26093882"/>
            <a:ext cx="5029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4645905" y="22921118"/>
            <a:ext cx="5121694" cy="61225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Bifurcation from the trivial to non-trivial solution occurs before the critical point </a:t>
            </a:r>
            <a:r>
              <a:rPr lang="en-PH" sz="3600" i="1" dirty="0" smtClean="0">
                <a:solidFill>
                  <a:schemeClr val="bg1"/>
                </a:solidFill>
                <a:latin typeface="Montserrat" pitchFamily="2" charset="0"/>
              </a:rPr>
              <a:t>ā</a:t>
            </a:r>
            <a:r>
              <a:rPr lang="en-PH" sz="3600" i="1" baseline="-25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r>
              <a:rPr lang="en-PH" sz="3600" i="1" dirty="0" smtClean="0">
                <a:solidFill>
                  <a:schemeClr val="bg1"/>
                </a:solidFill>
                <a:latin typeface="Montserrat" pitchFamily="2" charset="0"/>
              </a:rPr>
              <a:t>,</a:t>
            </a:r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 for </a:t>
            </a:r>
            <a:r>
              <a:rPr lang="el-GR" sz="36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6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&gt; 1, and at </a:t>
            </a:r>
            <a:r>
              <a:rPr lang="en-PH" sz="3600" i="1" dirty="0" smtClean="0">
                <a:solidFill>
                  <a:schemeClr val="bg1"/>
                </a:solidFill>
                <a:latin typeface="Montserrat" pitchFamily="2" charset="0"/>
              </a:rPr>
              <a:t>ā</a:t>
            </a:r>
            <a:r>
              <a:rPr lang="en-PH" sz="3600" i="1" baseline="-25000" dirty="0" smtClean="0">
                <a:solidFill>
                  <a:schemeClr val="bg1"/>
                </a:solidFill>
                <a:latin typeface="Montserrat" pitchFamily="2" charset="0"/>
              </a:rPr>
              <a:t>1</a:t>
            </a:r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, for </a:t>
            </a:r>
            <a:r>
              <a:rPr lang="el-GR" sz="36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6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&lt; 1.</a:t>
            </a:r>
            <a:r>
              <a:rPr lang="en-PH" sz="3600" i="1" dirty="0" smtClean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Steady-state does not occur at lower branches of </a:t>
            </a:r>
            <a:r>
              <a:rPr lang="el-GR" sz="36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600" dirty="0" smtClean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&gt; 1 solutions</a:t>
            </a:r>
            <a:endParaRPr lang="en-PH" sz="36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16048037" y="27374865"/>
            <a:ext cx="8732024" cy="403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 rot="1153815">
            <a:off x="12831249" y="27141610"/>
            <a:ext cx="4452377" cy="1273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/>
          <p:cNvSpPr/>
          <p:nvPr/>
        </p:nvSpPr>
        <p:spPr>
          <a:xfrm rot="17227082">
            <a:off x="11704636" y="26794118"/>
            <a:ext cx="2209800" cy="1008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3" name="Straight Arrow Connector 72"/>
          <p:cNvCxnSpPr>
            <a:endCxn id="71" idx="5"/>
          </p:cNvCxnSpPr>
          <p:nvPr/>
        </p:nvCxnSpPr>
        <p:spPr>
          <a:xfrm flipH="1">
            <a:off x="13380156" y="25207119"/>
            <a:ext cx="13483003" cy="1449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7452414" y="26443906"/>
            <a:ext cx="9949421" cy="2058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nton Cruz\Desktop\ipl-research\images\vectorPoints\b = 0.8 beta = 10 21x21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4" y="29711214"/>
            <a:ext cx="130111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74587" y="35902464"/>
            <a:ext cx="12705569" cy="33711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PH" sz="3200" dirty="0" smtClean="0">
                <a:solidFill>
                  <a:schemeClr val="bg1"/>
                </a:solidFill>
                <a:latin typeface="Montserrat" pitchFamily="2" charset="0"/>
              </a:rPr>
              <a:t>Removing the forcing function allows the system to act freely. The vectors point to the steady-state of the coordinate point (</a:t>
            </a:r>
            <a:r>
              <a:rPr lang="en-PH" sz="3200" i="1" dirty="0" smtClean="0">
                <a:solidFill>
                  <a:schemeClr val="bg1"/>
                </a:solidFill>
                <a:latin typeface="Montserrat" pitchFamily="2" charset="0"/>
              </a:rPr>
              <a:t>ā, </a:t>
            </a:r>
            <a:r>
              <a:rPr lang="en-PH" sz="3200" i="1" dirty="0" err="1" smtClean="0">
                <a:solidFill>
                  <a:schemeClr val="bg1"/>
                </a:solidFill>
                <a:latin typeface="Montserrat" pitchFamily="2" charset="0"/>
              </a:rPr>
              <a:t>n</a:t>
            </a:r>
            <a:r>
              <a:rPr lang="en-PH" sz="3200" i="1" baseline="-25000" dirty="0" err="1" smtClean="0">
                <a:solidFill>
                  <a:schemeClr val="bg1"/>
                </a:solidFill>
                <a:latin typeface="Montserrat" pitchFamily="2" charset="0"/>
              </a:rPr>
              <a:t>c</a:t>
            </a:r>
            <a:r>
              <a:rPr lang="en-PH" sz="3200" dirty="0" smtClean="0">
                <a:solidFill>
                  <a:schemeClr val="bg1"/>
                </a:solidFill>
                <a:latin typeface="Montserrat" pitchFamily="2" charset="0"/>
              </a:rPr>
              <a:t>). The heat map represents the probability, 1 being 100% and 0 being 50%. Coordinate points on the lower branch are unstable and may settle to either trivial or non-trivial steady-states.</a:t>
            </a:r>
            <a:endParaRPr lang="en-PH" sz="32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0099" y="40562882"/>
            <a:ext cx="12815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Crimson Text" pitchFamily="2" charset="0"/>
              </a:rPr>
              <a:t>[1] P. </a:t>
            </a:r>
            <a:r>
              <a:rPr lang="en-PH" sz="2400" dirty="0" err="1" smtClean="0">
                <a:latin typeface="Crimson Text" pitchFamily="2" charset="0"/>
              </a:rPr>
              <a:t>Dodds</a:t>
            </a:r>
            <a:r>
              <a:rPr lang="en-PH" sz="2400" dirty="0" smtClean="0">
                <a:latin typeface="Crimson Text" pitchFamily="2" charset="0"/>
              </a:rPr>
              <a:t> and D. Watts, A generalized model of social and biological contagion, </a:t>
            </a:r>
            <a:r>
              <a:rPr lang="en-PH" sz="2400" i="1" dirty="0" smtClean="0">
                <a:latin typeface="Crimson Text" pitchFamily="2" charset="0"/>
              </a:rPr>
              <a:t>J. </a:t>
            </a:r>
            <a:r>
              <a:rPr lang="en-PH" sz="2400" i="1" dirty="0" err="1" smtClean="0">
                <a:latin typeface="Crimson Text" pitchFamily="2" charset="0"/>
              </a:rPr>
              <a:t>Theoret</a:t>
            </a:r>
            <a:r>
              <a:rPr lang="en-PH" sz="2400" i="1" dirty="0" smtClean="0">
                <a:latin typeface="Crimson Text" pitchFamily="2" charset="0"/>
              </a:rPr>
              <a:t>. Biol. </a:t>
            </a:r>
            <a:r>
              <a:rPr lang="en-PH" sz="2400" b="1" dirty="0" smtClean="0">
                <a:latin typeface="Crimson Text" pitchFamily="2" charset="0"/>
              </a:rPr>
              <a:t>232</a:t>
            </a:r>
            <a:r>
              <a:rPr lang="en-PH" sz="2400" dirty="0" smtClean="0">
                <a:latin typeface="Crimson Text" pitchFamily="2" charset="0"/>
              </a:rPr>
              <a:t>, 587 (2005).</a:t>
            </a:r>
          </a:p>
          <a:p>
            <a:r>
              <a:rPr lang="en-PH" sz="2400" dirty="0" smtClean="0">
                <a:latin typeface="Crimson Text" pitchFamily="2" charset="0"/>
              </a:rPr>
              <a:t>[2] L. Johnson and R. Goody, The original </a:t>
            </a:r>
            <a:r>
              <a:rPr lang="en-PH" sz="2400" dirty="0" err="1" smtClean="0">
                <a:latin typeface="Crimson Text" pitchFamily="2" charset="0"/>
              </a:rPr>
              <a:t>michaelis</a:t>
            </a:r>
            <a:r>
              <a:rPr lang="en-PH" sz="2400" dirty="0" smtClean="0">
                <a:latin typeface="Crimson Text" pitchFamily="2" charset="0"/>
              </a:rPr>
              <a:t> constant: Translation of the 1913 </a:t>
            </a:r>
            <a:r>
              <a:rPr lang="en-PH" sz="2400" dirty="0" err="1" smtClean="0">
                <a:latin typeface="Crimson Text" pitchFamily="2" charset="0"/>
              </a:rPr>
              <a:t>michaelismenten</a:t>
            </a:r>
            <a:r>
              <a:rPr lang="en-PH" sz="2400" dirty="0" smtClean="0">
                <a:latin typeface="Crimson Text" pitchFamily="2" charset="0"/>
              </a:rPr>
              <a:t> paper, </a:t>
            </a:r>
            <a:r>
              <a:rPr lang="en-PH" sz="2400" i="1" dirty="0" smtClean="0">
                <a:latin typeface="Crimson Text" pitchFamily="2" charset="0"/>
              </a:rPr>
              <a:t>Biochemistry</a:t>
            </a:r>
            <a:r>
              <a:rPr lang="en-PH" sz="2400" dirty="0" smtClean="0">
                <a:latin typeface="Crimson Text" pitchFamily="2" charset="0"/>
              </a:rPr>
              <a:t> </a:t>
            </a:r>
            <a:r>
              <a:rPr lang="en-PH" sz="2400" b="1" dirty="0" smtClean="0">
                <a:latin typeface="Crimson Text" pitchFamily="2" charset="0"/>
              </a:rPr>
              <a:t>50</a:t>
            </a:r>
            <a:r>
              <a:rPr lang="en-PH" sz="2400" dirty="0" smtClean="0">
                <a:latin typeface="Crimson Text" pitchFamily="2" charset="0"/>
              </a:rPr>
              <a:t>, 8264 (2011).</a:t>
            </a:r>
            <a:endParaRPr lang="en-PH" sz="2400" dirty="0">
              <a:latin typeface="Crimson Text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1366" y="39560628"/>
            <a:ext cx="9966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References</a:t>
            </a:r>
            <a:endParaRPr lang="en-PH" sz="48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81" name="Picture 3" descr="C:\Users\Anton Cruz\Desktop\1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50" y="1715386"/>
            <a:ext cx="31161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C:\Users\Anton Cruz\Desktop\2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151" y="1715386"/>
            <a:ext cx="275234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13380156" y="29711214"/>
            <a:ext cx="12854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Incorporating Spatial Effects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027" name="Picture 3" descr="C:\Users\Anton Cruz\Desktop\ipl-research\Thesis\LaTeX NIP thesis CRUZ\images\chapter4\180degD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834" y="30726877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ton Cruz\Desktop\ipl-research\Thesis\LaTeX NIP thesis CRUZ\images\chapter4\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009" y="35902464"/>
            <a:ext cx="822840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ton Cruz\Desktop\ipl-research\Thesis\LaTeX NIP thesis CRUZ\images\chapter4\confirmA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134" y="35902464"/>
            <a:ext cx="822840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3616516" y="31124422"/>
            <a:ext cx="10546074" cy="418838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Limiting the agents that can influence the reference agent allows simulations to have a finite applause time. This configuration was used to find parameter sets the best emulated that of real-life applause.</a:t>
            </a:r>
            <a:endParaRPr lang="en-PH" sz="40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387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Cruz</dc:creator>
  <cp:lastModifiedBy>Anton Cruz</cp:lastModifiedBy>
  <cp:revision>16</cp:revision>
  <dcterms:created xsi:type="dcterms:W3CDTF">2018-04-30T14:05:34Z</dcterms:created>
  <dcterms:modified xsi:type="dcterms:W3CDTF">2018-04-30T18:01:06Z</dcterms:modified>
</cp:coreProperties>
</file>