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894" y="2250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250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6209" y="10698560"/>
            <a:ext cx="22542814" cy="227839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7766" y="10698560"/>
            <a:ext cx="67123988" cy="227839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65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82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48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7764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620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11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63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44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321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546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434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42426" y="16229491"/>
            <a:ext cx="12057611" cy="1447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/>
          <p:cNvSpPr/>
          <p:nvPr/>
        </p:nvSpPr>
        <p:spPr>
          <a:xfrm>
            <a:off x="18889553" y="8281163"/>
            <a:ext cx="10287000" cy="3581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503237" y="442119"/>
            <a:ext cx="2910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2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Dynamics of an SIS-like audience applause model</a:t>
            </a:r>
            <a:endParaRPr lang="en-PH" sz="72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095" y="1642448"/>
            <a:ext cx="2910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Antonio Miguel V. Cruz</a:t>
            </a:r>
          </a:p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Instrumentation Physics Laboratory</a:t>
            </a:r>
          </a:p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Adviser: </a:t>
            </a:r>
            <a:r>
              <a:rPr lang="en-PH" sz="4800" dirty="0" err="1" smtClean="0">
                <a:latin typeface="Crimson Text" pitchFamily="2" charset="0"/>
              </a:rPr>
              <a:t>Dr.</a:t>
            </a:r>
            <a:r>
              <a:rPr lang="en-PH" sz="4800" dirty="0" smtClean="0">
                <a:latin typeface="Crimson Text" pitchFamily="2" charset="0"/>
              </a:rPr>
              <a:t> </a:t>
            </a:r>
            <a:r>
              <a:rPr lang="en-PH" sz="4800" dirty="0" err="1" smtClean="0">
                <a:latin typeface="Crimson Text" pitchFamily="2" charset="0"/>
              </a:rPr>
              <a:t>Johnrob</a:t>
            </a:r>
            <a:r>
              <a:rPr lang="en-PH" sz="4800" dirty="0" smtClean="0">
                <a:latin typeface="Crimson Text" pitchFamily="2" charset="0"/>
              </a:rPr>
              <a:t> </a:t>
            </a:r>
            <a:r>
              <a:rPr lang="en-PH" sz="4800" dirty="0" err="1" smtClean="0">
                <a:latin typeface="Crimson Text" pitchFamily="2" charset="0"/>
              </a:rPr>
              <a:t>Bantang</a:t>
            </a:r>
            <a:endParaRPr lang="en-PH" sz="4800" dirty="0">
              <a:latin typeface="Crimson Text" pitchFamily="2" charset="0"/>
            </a:endParaRPr>
          </a:p>
        </p:txBody>
      </p:sp>
      <p:pic>
        <p:nvPicPr>
          <p:cNvPr id="9" name="Picture 8" descr="E:\Research\upd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4" y="217734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E:\Research\Ip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250" y="5001361"/>
            <a:ext cx="436267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E:\Research\cs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929" y="5001361"/>
            <a:ext cx="166198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nton Cruz\Desktop\National_Institute_of_Physic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74" y="211457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42426" y="6242010"/>
            <a:ext cx="6114011" cy="7659707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</a:pPr>
            <a:endParaRPr lang="en-PH" sz="38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Create a model that simulates an audience applause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Study the underlying dynamics of the system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Find a correlation between the applause duration and audience size</a:t>
            </a:r>
            <a:endParaRPr lang="en-PH" sz="3800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8567" y="5672623"/>
            <a:ext cx="4881727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8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Objectives</a:t>
            </a:r>
            <a:endParaRPr lang="en-PH" sz="68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15" name="Picture 5" descr="C:\Users\Anton Cruz\Desktop\poster\model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7" y="7175924"/>
            <a:ext cx="9525000" cy="60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382034" y="5611067"/>
            <a:ext cx="1591237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72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Proposed Compartmental Model*</a:t>
            </a:r>
            <a:endParaRPr lang="en-PH" sz="72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24" name="Picture 2" descr="C:\Users\Anton Cruz\Desktop\poster\dtc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682" y="8532233"/>
            <a:ext cx="904999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nton Cruz\Desktop\poster\dts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139" y="10208633"/>
            <a:ext cx="90115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1078356" y="11580233"/>
            <a:ext cx="8566471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Differential equations of the system</a:t>
            </a:r>
            <a:endParaRPr lang="en-PH" sz="36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86999" y="13769905"/>
            <a:ext cx="1867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Crimson Text" pitchFamily="2" charset="0"/>
              </a:rPr>
              <a:t>*based on the standard SIS-model [1]. </a:t>
            </a:r>
            <a:r>
              <a:rPr lang="en-PH" sz="2400" i="1" dirty="0" smtClean="0">
                <a:latin typeface="Crimson Text" pitchFamily="2" charset="0"/>
              </a:rPr>
              <a:t>g’</a:t>
            </a:r>
            <a:r>
              <a:rPr lang="en-PH" sz="2400" dirty="0" smtClean="0">
                <a:latin typeface="Crimson Text" pitchFamily="2" charset="0"/>
              </a:rPr>
              <a:t> is taken from the </a:t>
            </a:r>
            <a:r>
              <a:rPr lang="en-PH" sz="2400" dirty="0" err="1" smtClean="0">
                <a:latin typeface="Crimson Text" pitchFamily="2" charset="0"/>
              </a:rPr>
              <a:t>Michaelis-Menten</a:t>
            </a:r>
            <a:r>
              <a:rPr lang="en-PH" sz="2400" dirty="0" smtClean="0">
                <a:latin typeface="Crimson Text" pitchFamily="2" charset="0"/>
              </a:rPr>
              <a:t> equation[2].</a:t>
            </a:r>
            <a:endParaRPr lang="en-PH" sz="2400" i="1" dirty="0">
              <a:latin typeface="Crimson Text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587" y="14952673"/>
            <a:ext cx="12854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solutions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34" name="Picture 4" descr="C:\Users\Anton Cruz\Desktop\poster\pateq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74" y="16470072"/>
            <a:ext cx="11174770" cy="90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818437" y="17379477"/>
            <a:ext cx="5710505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equation</a:t>
            </a:r>
            <a:endParaRPr lang="en-PH" sz="36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71565" y="24163205"/>
            <a:ext cx="12667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The phase space plot of the steady-state equation for a set </a:t>
            </a:r>
            <a:r>
              <a:rPr lang="en-PH" sz="4000" i="1" dirty="0" smtClean="0">
                <a:solidFill>
                  <a:schemeClr val="bg1"/>
                </a:solidFill>
                <a:latin typeface="Montserrat" pitchFamily="2" charset="0"/>
              </a:rPr>
              <a:t>b</a:t>
            </a:r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 value and various </a:t>
            </a:r>
            <a:r>
              <a:rPr lang="el-GR" sz="4000" dirty="0" smtClean="0">
                <a:solidFill>
                  <a:schemeClr val="bg1"/>
                </a:solidFill>
                <a:latin typeface="Calibri"/>
              </a:rPr>
              <a:t>β</a:t>
            </a:r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 values.</a:t>
            </a:r>
            <a:endParaRPr lang="en-PH" sz="4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72645" y="15270690"/>
            <a:ext cx="15538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→ audience size</a:t>
            </a:r>
          </a:p>
          <a:p>
            <a:r>
              <a:rPr lang="en-PH" sz="6600" dirty="0" err="1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</a:t>
            </a:r>
            <a:r>
              <a:rPr lang="en-PH" sz="6600" baseline="-25000" dirty="0" err="1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c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→ number of agents in state C</a:t>
            </a:r>
          </a:p>
          <a:p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where </a:t>
            </a:r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ā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=</a:t>
            </a:r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a</a:t>
            </a:r>
            <a:r>
              <a:rPr lang="el-GR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α</a:t>
            </a:r>
            <a:r>
              <a:rPr lang="en-PH" sz="6600" i="1" dirty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and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</a:t>
            </a:r>
            <a:r>
              <a:rPr lang="pt-BR" sz="6600" baseline="300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*</a:t>
            </a:r>
            <a:r>
              <a:rPr lang="pt-BR" sz="6600" baseline="-250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c</a:t>
            </a:r>
            <a:r>
              <a:rPr lang="pt-BR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= [1+(</a:t>
            </a:r>
            <a:r>
              <a:rPr lang="el-G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β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-1)N]/2</a:t>
            </a:r>
            <a:r>
              <a:rPr lang="el-G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β</a:t>
            </a:r>
            <a:endParaRPr lang="en-PH" sz="6600" dirty="0">
              <a:solidFill>
                <a:schemeClr val="accent2">
                  <a:lumMod val="50000"/>
                </a:schemeClr>
              </a:solidFill>
              <a:latin typeface="Crimson Text" pitchFamily="2" charset="0"/>
            </a:endParaRPr>
          </a:p>
        </p:txBody>
      </p:sp>
      <p:pic>
        <p:nvPicPr>
          <p:cNvPr id="46" name="Picture 24" descr="C:\Users\Anton Cruz\Desktop\poster\sims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6" y="18524311"/>
            <a:ext cx="144123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1353921" y="25645831"/>
            <a:ext cx="13539809" cy="333708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800" dirty="0">
                <a:solidFill>
                  <a:schemeClr val="bg1"/>
                </a:solidFill>
                <a:latin typeface="Montserrat" pitchFamily="2" charset="0"/>
              </a:rPr>
              <a:t>Analytical solutions are confirmed using an agent based Monte-Carlo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method.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Bifurcation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from the trivial to non-trivial solution occurs before the critical point 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ā</a:t>
            </a:r>
            <a:r>
              <a:rPr lang="en-PH" sz="3800" i="1" baseline="-25000" dirty="0" smtClean="0">
                <a:solidFill>
                  <a:schemeClr val="bg1"/>
                </a:solidFill>
                <a:latin typeface="Montserrat" pitchFamily="2" charset="0"/>
              </a:rPr>
              <a:t>2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,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 for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&gt; 1, and at 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ā</a:t>
            </a:r>
            <a:r>
              <a:rPr lang="en-PH" sz="3800" i="1" baseline="-25000" dirty="0" smtClean="0">
                <a:solidFill>
                  <a:schemeClr val="bg1"/>
                </a:solidFill>
                <a:latin typeface="Montserrat" pitchFamily="2" charset="0"/>
              </a:rPr>
              <a:t>1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, for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&lt; 1.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Steady-state does not occur at lower branches of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 smtClean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&gt; 1 solutions</a:t>
            </a:r>
            <a:endParaRPr lang="en-PH" sz="3800" i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26" name="Picture 2" descr="C:\Users\Anton Cruz\Desktop\ipl-research\images\vectorPoints\b = 0.8 beta = 10 21x2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4613" y="18410011"/>
            <a:ext cx="14892762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08856" y="25645831"/>
            <a:ext cx="13120065" cy="463105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Removing the forcing function allows the system to act freely. The vectors point to the steady-state of the coordinate (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ā, </a:t>
            </a:r>
            <a:r>
              <a:rPr lang="en-PH" sz="3800" i="1" dirty="0" err="1" smtClean="0">
                <a:solidFill>
                  <a:schemeClr val="bg1"/>
                </a:solidFill>
                <a:latin typeface="Montserrat" pitchFamily="2" charset="0"/>
              </a:rPr>
              <a:t>n</a:t>
            </a:r>
            <a:r>
              <a:rPr lang="en-PH" sz="3800" i="1" baseline="-25000" dirty="0" err="1" smtClean="0">
                <a:solidFill>
                  <a:schemeClr val="bg1"/>
                </a:solidFill>
                <a:latin typeface="Montserrat" pitchFamily="2" charset="0"/>
              </a:rPr>
              <a:t>c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). The heat map represents the probability, 1 being 100% and 0 being 50%. Coordinate points on the lower branch are unstable and may settle to either trivial or non-trivial steady-states.</a:t>
            </a:r>
            <a:endParaRPr lang="en-PH" sz="3800" i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94237" y="39925999"/>
            <a:ext cx="138359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Crimson Text" pitchFamily="2" charset="0"/>
              </a:rPr>
              <a:t>[1] P. </a:t>
            </a:r>
            <a:r>
              <a:rPr lang="en-PH" sz="3200" dirty="0" err="1" smtClean="0">
                <a:latin typeface="Crimson Text" pitchFamily="2" charset="0"/>
              </a:rPr>
              <a:t>Dodds</a:t>
            </a:r>
            <a:r>
              <a:rPr lang="en-PH" sz="3200" dirty="0" smtClean="0">
                <a:latin typeface="Crimson Text" pitchFamily="2" charset="0"/>
              </a:rPr>
              <a:t> and D. Watts, A generalized model of social and biological contagion, </a:t>
            </a:r>
            <a:r>
              <a:rPr lang="en-PH" sz="3200" i="1" dirty="0" smtClean="0">
                <a:latin typeface="Crimson Text" pitchFamily="2" charset="0"/>
              </a:rPr>
              <a:t>J. </a:t>
            </a:r>
            <a:r>
              <a:rPr lang="en-PH" sz="3200" i="1" dirty="0" err="1" smtClean="0">
                <a:latin typeface="Crimson Text" pitchFamily="2" charset="0"/>
              </a:rPr>
              <a:t>Theoret</a:t>
            </a:r>
            <a:r>
              <a:rPr lang="en-PH" sz="3200" i="1" dirty="0" smtClean="0">
                <a:latin typeface="Crimson Text" pitchFamily="2" charset="0"/>
              </a:rPr>
              <a:t>. Biol. </a:t>
            </a:r>
            <a:r>
              <a:rPr lang="en-PH" sz="3200" b="1" dirty="0" smtClean="0">
                <a:latin typeface="Crimson Text" pitchFamily="2" charset="0"/>
              </a:rPr>
              <a:t>232</a:t>
            </a:r>
            <a:r>
              <a:rPr lang="en-PH" sz="3200" dirty="0" smtClean="0">
                <a:latin typeface="Crimson Text" pitchFamily="2" charset="0"/>
              </a:rPr>
              <a:t>, 587 (2005).</a:t>
            </a:r>
          </a:p>
          <a:p>
            <a:r>
              <a:rPr lang="en-PH" sz="3200" dirty="0" smtClean="0">
                <a:latin typeface="Crimson Text" pitchFamily="2" charset="0"/>
              </a:rPr>
              <a:t>[2] L. Johnson and R. Goody, The original </a:t>
            </a:r>
            <a:r>
              <a:rPr lang="en-PH" sz="3200" dirty="0" err="1" smtClean="0">
                <a:latin typeface="Crimson Text" pitchFamily="2" charset="0"/>
              </a:rPr>
              <a:t>michaelis</a:t>
            </a:r>
            <a:r>
              <a:rPr lang="en-PH" sz="3200" dirty="0" smtClean="0">
                <a:latin typeface="Crimson Text" pitchFamily="2" charset="0"/>
              </a:rPr>
              <a:t> constant: Translation of the 1913 </a:t>
            </a:r>
            <a:r>
              <a:rPr lang="en-PH" sz="3200" dirty="0" err="1" smtClean="0">
                <a:latin typeface="Crimson Text" pitchFamily="2" charset="0"/>
              </a:rPr>
              <a:t>michaelismenten</a:t>
            </a:r>
            <a:r>
              <a:rPr lang="en-PH" sz="3200" dirty="0" smtClean="0">
                <a:latin typeface="Crimson Text" pitchFamily="2" charset="0"/>
              </a:rPr>
              <a:t> paper, </a:t>
            </a:r>
            <a:r>
              <a:rPr lang="en-PH" sz="3200" i="1" dirty="0" smtClean="0">
                <a:latin typeface="Crimson Text" pitchFamily="2" charset="0"/>
              </a:rPr>
              <a:t>Biochemistry</a:t>
            </a:r>
            <a:r>
              <a:rPr lang="en-PH" sz="3200" dirty="0" smtClean="0">
                <a:latin typeface="Crimson Text" pitchFamily="2" charset="0"/>
              </a:rPr>
              <a:t> </a:t>
            </a:r>
            <a:r>
              <a:rPr lang="en-PH" sz="3200" b="1" dirty="0" smtClean="0">
                <a:latin typeface="Crimson Text" pitchFamily="2" charset="0"/>
              </a:rPr>
              <a:t>50</a:t>
            </a:r>
            <a:r>
              <a:rPr lang="en-PH" sz="3200" dirty="0" smtClean="0">
                <a:latin typeface="Crimson Text" pitchFamily="2" charset="0"/>
              </a:rPr>
              <a:t>, 8264 (2011).</a:t>
            </a:r>
            <a:endParaRPr lang="en-PH" sz="3200" dirty="0">
              <a:latin typeface="Crimson Text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94876" y="38846922"/>
            <a:ext cx="9966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References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81" name="Picture 3" descr="C:\Users\Anton Cruz\Desktop\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250" y="1715386"/>
            <a:ext cx="311617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C:\Users\Anton Cruz\Desktop\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151" y="1715386"/>
            <a:ext cx="275234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1558567" y="29801055"/>
            <a:ext cx="1285435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Incorporating Spatial Effects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1027" name="Picture 3" descr="C:\Users\Anton Cruz\Desktop\ipl-research\Thesis\LaTeX NIP thesis CRUZ\images\chapter4\180degD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21" y="31150719"/>
            <a:ext cx="82296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ton Cruz\Desktop\ipl-research\Thesis\LaTeX NIP thesis CRUZ\images\chapter4\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502" y="31620912"/>
            <a:ext cx="9599811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ton Cruz\Desktop\ipl-research\Thesis\LaTeX NIP thesis CRUZ\images\chapter4\confirmA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016" y="31620912"/>
            <a:ext cx="9599811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50440" y="39299210"/>
            <a:ext cx="14959467" cy="282630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Limiting the agents that can influence the reference agent allows simulations to have a finite applause time. This configuration was used to find parameter sets the best emulated that of real-life applause.</a:t>
            </a:r>
            <a:endParaRPr lang="en-PH" sz="40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1" name="Oval 20"/>
          <p:cNvSpPr/>
          <p:nvPr/>
        </p:nvSpPr>
        <p:spPr>
          <a:xfrm rot="16647463">
            <a:off x="1825438" y="22577651"/>
            <a:ext cx="3192470" cy="1241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3" name="Straight Arrow Connector 22"/>
          <p:cNvCxnSpPr>
            <a:endCxn id="21" idx="2"/>
          </p:cNvCxnSpPr>
          <p:nvPr/>
        </p:nvCxnSpPr>
        <p:spPr>
          <a:xfrm flipV="1">
            <a:off x="3094037" y="24781379"/>
            <a:ext cx="120453" cy="2532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586999" y="24781379"/>
            <a:ext cx="398745" cy="3179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rot="879364">
            <a:off x="18426012" y="23385852"/>
            <a:ext cx="5530239" cy="13182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21842057" y="24824924"/>
            <a:ext cx="1893193" cy="3506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335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Cruz</dc:creator>
  <cp:lastModifiedBy>Anton Cruz</cp:lastModifiedBy>
  <cp:revision>19</cp:revision>
  <dcterms:created xsi:type="dcterms:W3CDTF">2018-04-30T14:05:34Z</dcterms:created>
  <dcterms:modified xsi:type="dcterms:W3CDTF">2018-05-01T04:02:56Z</dcterms:modified>
</cp:coreProperties>
</file>