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512" y="-72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25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2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48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11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3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44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32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54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34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42426" y="16229491"/>
            <a:ext cx="12057611" cy="1447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/>
          <p:cNvSpPr/>
          <p:nvPr/>
        </p:nvSpPr>
        <p:spPr>
          <a:xfrm>
            <a:off x="18715409" y="7591802"/>
            <a:ext cx="10287000" cy="3581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503237" y="442119"/>
            <a:ext cx="2910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Dynamics of an SIS-like audience applause model</a:t>
            </a:r>
            <a:endParaRPr lang="en-PH" sz="8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95" y="2475599"/>
            <a:ext cx="2910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dirty="0" smtClean="0">
                <a:latin typeface="Crimson Text" pitchFamily="2" charset="0"/>
              </a:rPr>
              <a:t>Antonio Miguel V. Cruz</a:t>
            </a:r>
          </a:p>
          <a:p>
            <a:pPr algn="ctr"/>
            <a:r>
              <a:rPr lang="en-PH" sz="4800" dirty="0" smtClean="0">
                <a:latin typeface="Crimson Text" pitchFamily="2" charset="0"/>
              </a:rPr>
              <a:t>Instrumentation Physics Laboratory</a:t>
            </a:r>
          </a:p>
          <a:p>
            <a:pPr algn="ctr"/>
            <a:r>
              <a:rPr lang="en-PH" sz="4800" dirty="0" smtClean="0">
                <a:latin typeface="Crimson Text" pitchFamily="2" charset="0"/>
              </a:rPr>
              <a:t>Adviser: </a:t>
            </a:r>
            <a:r>
              <a:rPr lang="en-PH" sz="4800" dirty="0" err="1" smtClean="0">
                <a:latin typeface="Crimson Text" pitchFamily="2" charset="0"/>
              </a:rPr>
              <a:t>Dr.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Johnrob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Bantang</a:t>
            </a:r>
            <a:endParaRPr lang="en-PH" sz="4800" dirty="0">
              <a:latin typeface="Crimson Text" pitchFamily="2" charset="0"/>
            </a:endParaRPr>
          </a:p>
        </p:txBody>
      </p:sp>
      <p:pic>
        <p:nvPicPr>
          <p:cNvPr id="9" name="Picture 8" descr="E:\Research\upd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6" y="232092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E:\Research\Ip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765" y="5065994"/>
            <a:ext cx="436267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:\Research\cs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929" y="5004298"/>
            <a:ext cx="16619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ton Cruz\Desktop\National_Institute_of_Physic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56" y="2258161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42426" y="6242010"/>
            <a:ext cx="6114011" cy="7659707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</a:pPr>
            <a:endParaRPr lang="en-PH" sz="38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Study </a:t>
            </a: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the underlying dynamics of the </a:t>
            </a: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audience applause</a:t>
            </a:r>
            <a:endParaRPr lang="en-PH" sz="38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Create a model that simulates </a:t>
            </a: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the system</a:t>
            </a:r>
            <a:endParaRPr lang="en-PH" sz="38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Find a correlation between the applause duration and audience size</a:t>
            </a:r>
            <a:endParaRPr lang="en-PH" sz="3800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7160" y="5672623"/>
            <a:ext cx="4881727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4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Objectives</a:t>
            </a:r>
            <a:endParaRPr lang="en-PH" sz="64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5" name="Picture 5" descr="C:\Users\Anton Cruz\Desktop\poster\model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7" y="7175924"/>
            <a:ext cx="9525000" cy="60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382034" y="6112616"/>
            <a:ext cx="1591237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Proposed Compartmental Model*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24" name="Picture 2" descr="C:\Users\Anton Cruz\Desktop\poster\dtc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538" y="7842872"/>
            <a:ext cx="904999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nton Cruz\Desktop\poster\dts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995" y="9519272"/>
            <a:ext cx="90115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0904212" y="10890872"/>
            <a:ext cx="856647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Differential equations of the system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6999" y="13955622"/>
            <a:ext cx="186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Crimson Text" pitchFamily="2" charset="0"/>
              </a:rPr>
              <a:t>*based on the standard SIS-model [1]. </a:t>
            </a:r>
            <a:r>
              <a:rPr lang="en-PH" sz="2400" i="1" dirty="0" smtClean="0">
                <a:latin typeface="Crimson Text" pitchFamily="2" charset="0"/>
              </a:rPr>
              <a:t>g’</a:t>
            </a:r>
            <a:r>
              <a:rPr lang="en-PH" sz="2400" dirty="0" smtClean="0">
                <a:latin typeface="Crimson Text" pitchFamily="2" charset="0"/>
              </a:rPr>
              <a:t> is taken from the </a:t>
            </a:r>
            <a:r>
              <a:rPr lang="en-PH" sz="2400" dirty="0" err="1" smtClean="0">
                <a:latin typeface="Crimson Text" pitchFamily="2" charset="0"/>
              </a:rPr>
              <a:t>Michaelis-Menten</a:t>
            </a:r>
            <a:r>
              <a:rPr lang="en-PH" sz="2400" dirty="0" smtClean="0">
                <a:latin typeface="Crimson Text" pitchFamily="2" charset="0"/>
              </a:rPr>
              <a:t> equation[2].</a:t>
            </a:r>
            <a:endParaRPr lang="en-PH" sz="2400" i="1" dirty="0">
              <a:latin typeface="Crimson Text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587" y="14952673"/>
            <a:ext cx="12854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solutions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4" descr="C:\Users\Anton Cruz\Desktop\poster\pate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74" y="16470072"/>
            <a:ext cx="11174770" cy="90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818437" y="17379477"/>
            <a:ext cx="57105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equation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71565" y="24163205"/>
            <a:ext cx="12667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The phase space plot of the steady-state equation for a set </a:t>
            </a:r>
            <a:r>
              <a:rPr lang="en-PH" sz="4000" i="1" dirty="0" smtClean="0">
                <a:solidFill>
                  <a:schemeClr val="bg1"/>
                </a:solidFill>
                <a:latin typeface="Montserrat" pitchFamily="2" charset="0"/>
              </a:rPr>
              <a:t>b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 and various </a:t>
            </a:r>
            <a:r>
              <a:rPr lang="el-GR" sz="4000" dirty="0" smtClean="0">
                <a:solidFill>
                  <a:schemeClr val="bg1"/>
                </a:solidFill>
                <a:latin typeface="Calibri"/>
              </a:rPr>
              <a:t>β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values.</a:t>
            </a:r>
            <a:endParaRPr lang="en-PH" sz="4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72645" y="15270690"/>
            <a:ext cx="15538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→ audience size</a:t>
            </a:r>
          </a:p>
          <a:p>
            <a:r>
              <a:rPr lang="en-PH" sz="66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en-PH" sz="6600" baseline="-250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→ number of agents in state C</a:t>
            </a:r>
          </a:p>
          <a:p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where 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ā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a</a:t>
            </a:r>
            <a:r>
              <a:rPr lang="el-G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α</a:t>
            </a:r>
            <a:r>
              <a:rPr lang="en-PH" sz="6600" i="1" dirty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and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pt-BR" sz="6600" baseline="30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*</a:t>
            </a:r>
            <a:r>
              <a:rPr lang="pt-BR" sz="6600" baseline="-25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pt-B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 [1+(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-1)N]/2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</a:t>
            </a:r>
            <a:endParaRPr lang="en-PH" sz="6600" dirty="0">
              <a:solidFill>
                <a:schemeClr val="accent2">
                  <a:lumMod val="50000"/>
                </a:schemeClr>
              </a:solidFill>
              <a:latin typeface="Crimson Text" pitchFamily="2" charset="0"/>
            </a:endParaRPr>
          </a:p>
        </p:txBody>
      </p:sp>
      <p:pic>
        <p:nvPicPr>
          <p:cNvPr id="46" name="Picture 24" descr="C:\Users\Anton Cruz\Desktop\poster\sims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6" y="18524311"/>
            <a:ext cx="144123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353921" y="25645831"/>
            <a:ext cx="13539809" cy="39840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>
                <a:solidFill>
                  <a:schemeClr val="bg1"/>
                </a:solidFill>
                <a:latin typeface="Montserrat" pitchFamily="2" charset="0"/>
              </a:rPr>
              <a:t>Analytical solutions are confirmed using an agent based Monte-Carlo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method. Bifurcation from the trivial to non-trivial solution occurs before the vertex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,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 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1, and at the point of intersection, 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&lt; 1.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Steady-state does not occur at lower branches of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 smtClean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 solutions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6" name="Picture 2" descr="C:\Users\Anton Cruz\Desktop\ipl-research\images\vectorPoints\b = 0.8 beta = 10 21x2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613" y="18410011"/>
            <a:ext cx="14892762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08856" y="25645831"/>
            <a:ext cx="13780639" cy="39840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Removing the forcing function allows the system to act freely. The vectors point to the steady-state of the coordinate (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ā, </a:t>
            </a:r>
            <a:r>
              <a:rPr lang="en-PH" sz="3800" i="1" dirty="0" err="1" smtClean="0">
                <a:solidFill>
                  <a:schemeClr val="bg1"/>
                </a:solidFill>
                <a:latin typeface="Montserrat" pitchFamily="2" charset="0"/>
              </a:rPr>
              <a:t>n</a:t>
            </a:r>
            <a:r>
              <a:rPr lang="en-PH" sz="3800" i="1" baseline="-25000" dirty="0" err="1" smtClean="0">
                <a:solidFill>
                  <a:schemeClr val="bg1"/>
                </a:solidFill>
                <a:latin typeface="Montserrat" pitchFamily="2" charset="0"/>
              </a:rPr>
              <a:t>c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). The heat map represents the probability, 1 being 100% and 0 being 50%. Coordinate points on the lower branch are unstable and may settle to either trivial or non-trivial steady-states.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94237" y="39925999"/>
            <a:ext cx="138359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Crimson Text" pitchFamily="2" charset="0"/>
              </a:rPr>
              <a:t>[1] P. </a:t>
            </a:r>
            <a:r>
              <a:rPr lang="en-PH" sz="3200" dirty="0" err="1" smtClean="0">
                <a:latin typeface="Crimson Text" pitchFamily="2" charset="0"/>
              </a:rPr>
              <a:t>Dodds</a:t>
            </a:r>
            <a:r>
              <a:rPr lang="en-PH" sz="3200" dirty="0" smtClean="0">
                <a:latin typeface="Crimson Text" pitchFamily="2" charset="0"/>
              </a:rPr>
              <a:t> and D. Watts, A generalized model of social and biological contagion, </a:t>
            </a:r>
            <a:r>
              <a:rPr lang="en-PH" sz="3200" i="1" dirty="0" smtClean="0">
                <a:latin typeface="Crimson Text" pitchFamily="2" charset="0"/>
              </a:rPr>
              <a:t>J. </a:t>
            </a:r>
            <a:r>
              <a:rPr lang="en-PH" sz="3200" i="1" dirty="0" err="1" smtClean="0">
                <a:latin typeface="Crimson Text" pitchFamily="2" charset="0"/>
              </a:rPr>
              <a:t>Theoret</a:t>
            </a:r>
            <a:r>
              <a:rPr lang="en-PH" sz="3200" i="1" dirty="0" smtClean="0">
                <a:latin typeface="Crimson Text" pitchFamily="2" charset="0"/>
              </a:rPr>
              <a:t>. Biol. </a:t>
            </a:r>
            <a:r>
              <a:rPr lang="en-PH" sz="3200" b="1" dirty="0" smtClean="0">
                <a:latin typeface="Crimson Text" pitchFamily="2" charset="0"/>
              </a:rPr>
              <a:t>232</a:t>
            </a:r>
            <a:r>
              <a:rPr lang="en-PH" sz="3200" dirty="0" smtClean="0">
                <a:latin typeface="Crimson Text" pitchFamily="2" charset="0"/>
              </a:rPr>
              <a:t>, 587 (2005).</a:t>
            </a:r>
          </a:p>
          <a:p>
            <a:r>
              <a:rPr lang="en-PH" sz="3200" dirty="0" smtClean="0">
                <a:latin typeface="Crimson Text" pitchFamily="2" charset="0"/>
              </a:rPr>
              <a:t>[2] L. Johnson and R. Goody, The original </a:t>
            </a:r>
            <a:r>
              <a:rPr lang="en-PH" sz="3200" dirty="0" err="1" smtClean="0">
                <a:latin typeface="Crimson Text" pitchFamily="2" charset="0"/>
              </a:rPr>
              <a:t>michaelis</a:t>
            </a:r>
            <a:r>
              <a:rPr lang="en-PH" sz="3200" dirty="0" smtClean="0">
                <a:latin typeface="Crimson Text" pitchFamily="2" charset="0"/>
              </a:rPr>
              <a:t> constant: Translation of the 1913 </a:t>
            </a:r>
            <a:r>
              <a:rPr lang="en-PH" sz="3200" dirty="0" err="1" smtClean="0">
                <a:latin typeface="Crimson Text" pitchFamily="2" charset="0"/>
              </a:rPr>
              <a:t>michaelismenten</a:t>
            </a:r>
            <a:r>
              <a:rPr lang="en-PH" sz="3200" dirty="0" smtClean="0">
                <a:latin typeface="Crimson Text" pitchFamily="2" charset="0"/>
              </a:rPr>
              <a:t> paper, </a:t>
            </a:r>
            <a:r>
              <a:rPr lang="en-PH" sz="3200" i="1" dirty="0" smtClean="0">
                <a:latin typeface="Crimson Text" pitchFamily="2" charset="0"/>
              </a:rPr>
              <a:t>Biochemistry</a:t>
            </a:r>
            <a:r>
              <a:rPr lang="en-PH" sz="3200" dirty="0" smtClean="0">
                <a:latin typeface="Crimson Text" pitchFamily="2" charset="0"/>
              </a:rPr>
              <a:t> </a:t>
            </a:r>
            <a:r>
              <a:rPr lang="en-PH" sz="3200" b="1" dirty="0" smtClean="0">
                <a:latin typeface="Crimson Text" pitchFamily="2" charset="0"/>
              </a:rPr>
              <a:t>50</a:t>
            </a:r>
            <a:r>
              <a:rPr lang="en-PH" sz="3200" dirty="0" smtClean="0">
                <a:latin typeface="Crimson Text" pitchFamily="2" charset="0"/>
              </a:rPr>
              <a:t>, 8264 (2011).</a:t>
            </a:r>
            <a:endParaRPr lang="en-PH" sz="3200" dirty="0">
              <a:latin typeface="Crimson Text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94876" y="38846922"/>
            <a:ext cx="9966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References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81" name="Picture 3" descr="C:\Users\Anton Cruz\Desktop\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765" y="1800961"/>
            <a:ext cx="31161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C:\Users\Anton Cruz\Desktop\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151" y="1800961"/>
            <a:ext cx="275234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588838" y="30626304"/>
            <a:ext cx="12854355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Incorporating Spatial Effects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027" name="Picture 3" descr="C:\Users\Anton Cruz\Desktop\ipl-research\Thesis\LaTeX NIP thesis CRUZ\images\chapter4\180degD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70" y="31641967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303134" y="38957167"/>
            <a:ext cx="14395797" cy="31668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Limiting the agents that can influence the reference agent allows simulations to have a finite applause time. This configuration allows simulations to recreate real life audience applause where the applause duration increases in proportion to the audience size.</a:t>
            </a:r>
            <a:endParaRPr lang="en-PH" sz="36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95235" y="32076314"/>
            <a:ext cx="456407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8000" dirty="0" smtClean="0">
                <a:latin typeface="Montserrat" pitchFamily="2" charset="0"/>
              </a:rPr>
              <a:t>STAGE</a:t>
            </a:r>
            <a:endParaRPr lang="en-PH" sz="8000" dirty="0">
              <a:latin typeface="Montserrat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5334" y="37998740"/>
            <a:ext cx="441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Montserrat" pitchFamily="2" charset="0"/>
              </a:rPr>
              <a:t>Reference agent</a:t>
            </a:r>
            <a:endParaRPr lang="en-PH" sz="3600" dirty="0">
              <a:latin typeface="Montserrat" pitchFamily="2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752830" y="37322919"/>
            <a:ext cx="0" cy="675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07160" y="32652259"/>
            <a:ext cx="46063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0" dirty="0" smtClean="0">
                <a:cs typeface="Times New Roman" pitchFamily="18" charset="0"/>
              </a:rPr>
              <a:t>{</a:t>
            </a:r>
            <a:endParaRPr lang="en-PH" sz="30000" dirty="0"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-160037" y="34451157"/>
            <a:ext cx="343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Montserrat" pitchFamily="2" charset="0"/>
              </a:rPr>
              <a:t>Line of Sight</a:t>
            </a:r>
            <a:endParaRPr lang="en-PH" sz="3600" dirty="0">
              <a:latin typeface="Montserrat" pitchFamily="2" charset="0"/>
            </a:endParaRPr>
          </a:p>
        </p:txBody>
      </p:sp>
      <p:pic>
        <p:nvPicPr>
          <p:cNvPr id="84" name="Picture 12" descr="C:\Users\Anton Cruz\Desktop\poster\f'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96" y="11823779"/>
            <a:ext cx="4586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3" descr="C:\Users\Anton Cruz\Desktop\poster\g'.jpe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882" y="11823779"/>
            <a:ext cx="4728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Anton Cruz\Desktop\ipl-research\images\fitting\real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872" y="31806349"/>
            <a:ext cx="959981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nton Cruz\Desktop\ipl-research\images\fitting\sim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317" y="31806349"/>
            <a:ext cx="959981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349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Cruz</dc:creator>
  <cp:lastModifiedBy>Anton Cruz</cp:lastModifiedBy>
  <cp:revision>27</cp:revision>
  <dcterms:created xsi:type="dcterms:W3CDTF">2018-04-30T14:05:34Z</dcterms:created>
  <dcterms:modified xsi:type="dcterms:W3CDTF">2018-05-01T09:24:49Z</dcterms:modified>
</cp:coreProperties>
</file>