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81" r:id="rId4"/>
    <p:sldId id="278" r:id="rId5"/>
    <p:sldId id="272" r:id="rId6"/>
    <p:sldId id="279" r:id="rId7"/>
    <p:sldId id="276" r:id="rId8"/>
    <p:sldId id="277" r:id="rId9"/>
    <p:sldId id="284" r:id="rId10"/>
    <p:sldId id="287" r:id="rId11"/>
    <p:sldId id="286" r:id="rId12"/>
    <p:sldId id="288" r:id="rId13"/>
    <p:sldId id="30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302F0-DE71-E6BB-28D0-81D7F611FC24}" v="1753" dt="2025-04-13T13:56:36.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119" d="100"/>
          <a:sy n="119" d="100"/>
        </p:scale>
        <p:origin x="2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i.google.dev/gemini-api/docs/quickstart?lang=python" TargetMode="External"/><Relationship Id="rId2" Type="http://schemas.openxmlformats.org/officeDocument/2006/relationships/hyperlink" Target="https://ai.google.dev/gemini-api/docs/api-key" TargetMode="External"/><Relationship Id="rId1" Type="http://schemas.openxmlformats.org/officeDocument/2006/relationships/slideLayout" Target="../slideLayouts/slideLayout2.xml"/><Relationship Id="rId4" Type="http://schemas.openxmlformats.org/officeDocument/2006/relationships/hyperlink" Target="https://gist.github.com/nobodyme/29401d19cbd982c62cdfe810b601b2c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ai/openai-cookbook/tree/main/examples" TargetMode="External"/><Relationship Id="rId2" Type="http://schemas.openxmlformats.org/officeDocument/2006/relationships/hyperlink" Target="https://github.com/google-gemini/cookbook/" TargetMode="External"/><Relationship Id="rId1" Type="http://schemas.openxmlformats.org/officeDocument/2006/relationships/slideLayout" Target="../slideLayouts/slideLayout2.xml"/><Relationship Id="rId4" Type="http://schemas.openxmlformats.org/officeDocument/2006/relationships/hyperlink" Target="https://github.com/anthropics/anthropic-cookbook/tree/mai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artyrock.aws/u/partyrock/mIqUM-qla/Parable-Rhythm-%20The-Interactive-Crime-Thriller&#8203;" TargetMode="External"/><Relationship Id="rId2" Type="http://schemas.openxmlformats.org/officeDocument/2006/relationships/hyperlink" Target="https://www.promptingguide.ai/" TargetMode="External"/><Relationship Id="rId1" Type="http://schemas.openxmlformats.org/officeDocument/2006/relationships/slideLayout" Target="../slideLayouts/slideLayout2.xml"/><Relationship Id="rId5" Type="http://schemas.openxmlformats.org/officeDocument/2006/relationships/hyperlink" Target="https://ai.google.dev/gemini-api/docs/text-generation" TargetMode="External"/><Relationship Id="rId4" Type="http://schemas.openxmlformats.org/officeDocument/2006/relationships/hyperlink" Target="https://gandalf.lakera.a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5FC57-5ACA-D516-9D56-14D49FE4AB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C02C3-0264-C16C-3AF4-33E9E444E99B}"/>
              </a:ext>
            </a:extLst>
          </p:cNvPr>
          <p:cNvSpPr>
            <a:spLocks noGrp="1"/>
          </p:cNvSpPr>
          <p:nvPr>
            <p:ph type="ctrTitle"/>
          </p:nvPr>
        </p:nvSpPr>
        <p:spPr/>
        <p:txBody>
          <a:bodyPr/>
          <a:lstStyle/>
          <a:p>
            <a:r>
              <a:rPr lang="en-US" dirty="0"/>
              <a:t>Gen AI</a:t>
            </a:r>
          </a:p>
        </p:txBody>
      </p:sp>
      <p:sp>
        <p:nvSpPr>
          <p:cNvPr id="3" name="Subtitle 2">
            <a:extLst>
              <a:ext uri="{FF2B5EF4-FFF2-40B4-BE49-F238E27FC236}">
                <a16:creationId xmlns:a16="http://schemas.microsoft.com/office/drawing/2014/main" id="{9F4D91B4-907C-9D18-312B-5325B19613DE}"/>
              </a:ext>
            </a:extLst>
          </p:cNvPr>
          <p:cNvSpPr>
            <a:spLocks noGrp="1"/>
          </p:cNvSpPr>
          <p:nvPr>
            <p:ph type="subTitle" idx="1"/>
          </p:nvPr>
        </p:nvSpPr>
        <p:spPr/>
        <p:txBody>
          <a:bodyPr vert="horz" lIns="91440" tIns="45720" rIns="91440" bIns="45720" rtlCol="0" anchor="t">
            <a:normAutofit/>
          </a:bodyPr>
          <a:lstStyle/>
          <a:p>
            <a:r>
              <a:rPr lang="en-US" dirty="0"/>
              <a:t>Day 2</a:t>
            </a:r>
          </a:p>
        </p:txBody>
      </p:sp>
    </p:spTree>
    <p:extLst>
      <p:ext uri="{BB962C8B-B14F-4D97-AF65-F5344CB8AC3E}">
        <p14:creationId xmlns:p14="http://schemas.microsoft.com/office/powerpoint/2010/main" val="92345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8FF537-8304-108E-9A9A-430F1C1BA11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AC4AA-0393-31B2-B929-F7849B98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B83AC-E8E1-6A9F-715F-692A6B1434D0}"/>
              </a:ext>
            </a:extLst>
          </p:cNvPr>
          <p:cNvSpPr>
            <a:spLocks noGrp="1"/>
          </p:cNvSpPr>
          <p:nvPr>
            <p:ph type="title"/>
          </p:nvPr>
        </p:nvSpPr>
        <p:spPr>
          <a:xfrm>
            <a:off x="630936" y="639520"/>
            <a:ext cx="3429000" cy="1719072"/>
          </a:xfrm>
        </p:spPr>
        <p:txBody>
          <a:bodyPr anchor="b">
            <a:normAutofit/>
          </a:bodyPr>
          <a:lstStyle/>
          <a:p>
            <a:r>
              <a:rPr lang="en-US" sz="5400" dirty="0"/>
              <a:t>Prompt Engineering</a:t>
            </a:r>
          </a:p>
        </p:txBody>
      </p:sp>
      <p:sp>
        <p:nvSpPr>
          <p:cNvPr id="12" name="sketch line">
            <a:extLst>
              <a:ext uri="{FF2B5EF4-FFF2-40B4-BE49-F238E27FC236}">
                <a16:creationId xmlns:a16="http://schemas.microsoft.com/office/drawing/2014/main" id="{8ED7C6D8-60F3-3C23-1E21-CD491E916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6A7E14-4F63-A66E-1E98-4092D4F40FE2}"/>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t>The naive prompt is already good enough, but does not give us all the data points assuming we wanted just summary</a:t>
            </a:r>
          </a:p>
          <a:p>
            <a:endParaRPr lang="en-US" sz="2200"/>
          </a:p>
          <a:p>
            <a:pPr marL="0" indent="0">
              <a:buNone/>
            </a:pPr>
            <a:endParaRPr lang="en-US" sz="2200"/>
          </a:p>
        </p:txBody>
      </p:sp>
      <p:pic>
        <p:nvPicPr>
          <p:cNvPr id="4" name="Picture 3" descr="A black and white text on a black background&#10;&#10;AI-generated content may be incorrect.">
            <a:extLst>
              <a:ext uri="{FF2B5EF4-FFF2-40B4-BE49-F238E27FC236}">
                <a16:creationId xmlns:a16="http://schemas.microsoft.com/office/drawing/2014/main" id="{FC8F18DA-2F42-2B49-35B1-C903DED8249A}"/>
              </a:ext>
            </a:extLst>
          </p:cNvPr>
          <p:cNvPicPr>
            <a:picLocks noChangeAspect="1"/>
          </p:cNvPicPr>
          <p:nvPr/>
        </p:nvPicPr>
        <p:blipFill>
          <a:blip r:embed="rId2"/>
          <a:stretch>
            <a:fillRect/>
          </a:stretch>
        </p:blipFill>
        <p:spPr>
          <a:xfrm>
            <a:off x="6833859" y="3203222"/>
            <a:ext cx="5262341" cy="3386668"/>
          </a:xfrm>
          <a:prstGeom prst="rect">
            <a:avLst/>
          </a:prstGeom>
        </p:spPr>
      </p:pic>
      <p:pic>
        <p:nvPicPr>
          <p:cNvPr id="8" name="Picture 7" descr="A graph showing the price of a computer hardware market&#10;&#10;AI-generated content may be incorrect.">
            <a:extLst>
              <a:ext uri="{FF2B5EF4-FFF2-40B4-BE49-F238E27FC236}">
                <a16:creationId xmlns:a16="http://schemas.microsoft.com/office/drawing/2014/main" id="{261E398B-A9D6-D046-FA4B-7273B2714F10}"/>
              </a:ext>
            </a:extLst>
          </p:cNvPr>
          <p:cNvPicPr>
            <a:picLocks noChangeAspect="1"/>
          </p:cNvPicPr>
          <p:nvPr/>
        </p:nvPicPr>
        <p:blipFill>
          <a:blip r:embed="rId3"/>
          <a:stretch>
            <a:fillRect/>
          </a:stretch>
        </p:blipFill>
        <p:spPr>
          <a:xfrm>
            <a:off x="7580842" y="446263"/>
            <a:ext cx="3761316" cy="2536473"/>
          </a:xfrm>
          <a:prstGeom prst="rect">
            <a:avLst/>
          </a:prstGeom>
        </p:spPr>
      </p:pic>
    </p:spTree>
    <p:extLst>
      <p:ext uri="{BB962C8B-B14F-4D97-AF65-F5344CB8AC3E}">
        <p14:creationId xmlns:p14="http://schemas.microsoft.com/office/powerpoint/2010/main" val="389776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2717B7-BB1A-CE67-7935-D2A40746E9F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824D3B-C445-3692-B1E2-BA72D882E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948E95-91B5-0965-2C4D-1193681C5298}"/>
              </a:ext>
            </a:extLst>
          </p:cNvPr>
          <p:cNvSpPr>
            <a:spLocks noGrp="1"/>
          </p:cNvSpPr>
          <p:nvPr>
            <p:ph type="title"/>
          </p:nvPr>
        </p:nvSpPr>
        <p:spPr>
          <a:xfrm>
            <a:off x="630936" y="639520"/>
            <a:ext cx="3429000" cy="1719072"/>
          </a:xfrm>
        </p:spPr>
        <p:txBody>
          <a:bodyPr anchor="b">
            <a:normAutofit/>
          </a:bodyPr>
          <a:lstStyle/>
          <a:p>
            <a:r>
              <a:rPr lang="en-US" sz="5400" dirty="0"/>
              <a:t>Prompt Engineering</a:t>
            </a:r>
          </a:p>
        </p:txBody>
      </p:sp>
      <p:sp>
        <p:nvSpPr>
          <p:cNvPr id="12" name="sketch line">
            <a:extLst>
              <a:ext uri="{FF2B5EF4-FFF2-40B4-BE49-F238E27FC236}">
                <a16:creationId xmlns:a16="http://schemas.microsoft.com/office/drawing/2014/main" id="{20601845-4C1E-CFD4-6F6F-1C38575DF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D92FC9-D0FF-682D-7E03-C66F22BA22B5}"/>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000" dirty="0">
                <a:ea typeface="+mn-lt"/>
                <a:cs typeface="+mn-lt"/>
              </a:rPr>
              <a:t>Let's tweak it a bit more </a:t>
            </a:r>
          </a:p>
          <a:p>
            <a:r>
              <a:rPr lang="en-US" sz="2000" dirty="0">
                <a:ea typeface="+mn-lt"/>
                <a:cs typeface="+mn-lt"/>
              </a:rPr>
              <a:t>The image on the right now already gives us a detailed output of every data point, if you observe the graph closely you will notice Q2 and Q4 don’t even have labels but there's marker in the image, it has understood that and given you an output </a:t>
            </a:r>
            <a:endParaRPr lang="en-US"/>
          </a:p>
        </p:txBody>
      </p:sp>
      <p:pic>
        <p:nvPicPr>
          <p:cNvPr id="5" name="Picture 4" descr="A screenshot of a black screen&#10;&#10;AI-generated content may be incorrect.">
            <a:extLst>
              <a:ext uri="{FF2B5EF4-FFF2-40B4-BE49-F238E27FC236}">
                <a16:creationId xmlns:a16="http://schemas.microsoft.com/office/drawing/2014/main" id="{63E54472-74E8-8913-723A-39AF260CF8B8}"/>
              </a:ext>
            </a:extLst>
          </p:cNvPr>
          <p:cNvPicPr>
            <a:picLocks noChangeAspect="1"/>
          </p:cNvPicPr>
          <p:nvPr/>
        </p:nvPicPr>
        <p:blipFill>
          <a:blip r:embed="rId2"/>
          <a:stretch>
            <a:fillRect/>
          </a:stretch>
        </p:blipFill>
        <p:spPr>
          <a:xfrm>
            <a:off x="5060146" y="1178278"/>
            <a:ext cx="7003540" cy="5037667"/>
          </a:xfrm>
          <a:prstGeom prst="rect">
            <a:avLst/>
          </a:prstGeom>
        </p:spPr>
      </p:pic>
    </p:spTree>
    <p:extLst>
      <p:ext uri="{BB962C8B-B14F-4D97-AF65-F5344CB8AC3E}">
        <p14:creationId xmlns:p14="http://schemas.microsoft.com/office/powerpoint/2010/main" val="221629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95AF51-255B-6FED-F967-0A3915989B8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8E163-5872-4862-7A1E-EBCAA2F3B805}"/>
              </a:ext>
            </a:extLst>
          </p:cNvPr>
          <p:cNvSpPr>
            <a:spLocks noGrp="1"/>
          </p:cNvSpPr>
          <p:nvPr>
            <p:ph type="title"/>
          </p:nvPr>
        </p:nvSpPr>
        <p:spPr>
          <a:xfrm>
            <a:off x="838200" y="365125"/>
            <a:ext cx="10515600" cy="1325563"/>
          </a:xfrm>
        </p:spPr>
        <p:txBody>
          <a:bodyPr>
            <a:normAutofit/>
          </a:bodyPr>
          <a:lstStyle/>
          <a:p>
            <a:r>
              <a:rPr lang="en-US" sz="5400" dirty="0"/>
              <a:t>Prompt Engineering</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D818FD-DE53-908A-5EC0-44D9A049EE7F}"/>
              </a:ext>
            </a:extLst>
          </p:cNvPr>
          <p:cNvSpPr>
            <a:spLocks noGrp="1"/>
          </p:cNvSpPr>
          <p:nvPr>
            <p:ph idx="1"/>
          </p:nvPr>
        </p:nvSpPr>
        <p:spPr>
          <a:xfrm>
            <a:off x="838200" y="1929384"/>
            <a:ext cx="10515600" cy="4251960"/>
          </a:xfrm>
        </p:spPr>
        <p:txBody>
          <a:bodyPr vert="horz" lIns="91440" tIns="45720" rIns="91440" bIns="45720" rtlCol="0" anchor="t">
            <a:noAutofit/>
          </a:bodyPr>
          <a:lstStyle/>
          <a:p>
            <a:r>
              <a:rPr lang="en-US" sz="2000">
                <a:ea typeface="+mn-lt"/>
                <a:cs typeface="+mn-lt"/>
              </a:rPr>
              <a:t>A chain of thought is introduced when </a:t>
            </a:r>
            <a:endParaRPr lang="en-US" sz="2000" dirty="0">
              <a:ea typeface="+mn-lt"/>
              <a:cs typeface="+mn-lt"/>
            </a:endParaRPr>
          </a:p>
          <a:p>
            <a:pPr lvl="1">
              <a:buFont typeface="Courier New" panose="020B0604020202020204" pitchFamily="34" charset="0"/>
              <a:buChar char="o"/>
            </a:pPr>
            <a:r>
              <a:rPr lang="en-US" sz="2000">
                <a:ea typeface="+mn-lt"/>
                <a:cs typeface="+mn-lt"/>
              </a:rPr>
              <a:t>Model's reasoning is </a:t>
            </a:r>
            <a:r>
              <a:rPr lang="en-US" sz="2000" err="1">
                <a:ea typeface="+mn-lt"/>
                <a:cs typeface="+mn-lt"/>
              </a:rPr>
              <a:t>explicity</a:t>
            </a:r>
            <a:r>
              <a:rPr lang="en-US" sz="2000" dirty="0">
                <a:ea typeface="+mn-lt"/>
                <a:cs typeface="+mn-lt"/>
              </a:rPr>
              <a:t> </a:t>
            </a:r>
            <a:r>
              <a:rPr lang="en-US" sz="2000">
                <a:ea typeface="+mn-lt"/>
                <a:cs typeface="+mn-lt"/>
              </a:rPr>
              <a:t>required, or</a:t>
            </a:r>
            <a:endParaRPr lang="en-US" sz="2000" dirty="0">
              <a:ea typeface="+mn-lt"/>
              <a:cs typeface="+mn-lt"/>
            </a:endParaRPr>
          </a:p>
          <a:p>
            <a:pPr lvl="1">
              <a:buFont typeface="Courier New" panose="020B0604020202020204" pitchFamily="34" charset="0"/>
              <a:buChar char="o"/>
            </a:pPr>
            <a:r>
              <a:rPr lang="en-US" sz="2000">
                <a:ea typeface="+mn-lt"/>
                <a:cs typeface="+mn-lt"/>
              </a:rPr>
              <a:t>Native methods don't give you an answer</a:t>
            </a:r>
            <a:endParaRPr lang="en-US" sz="2000" dirty="0">
              <a:ea typeface="+mn-lt"/>
              <a:cs typeface="+mn-lt"/>
            </a:endParaRPr>
          </a:p>
          <a:p>
            <a:pPr lvl="1">
              <a:buFont typeface="Courier New" panose="020B0604020202020204" pitchFamily="34" charset="0"/>
              <a:buChar char="o"/>
            </a:pPr>
            <a:r>
              <a:rPr lang="en-US" sz="2000">
                <a:ea typeface="+mn-lt"/>
                <a:cs typeface="+mn-lt"/>
              </a:rPr>
              <a:t>This typically happens in more complex problems or when there are too many instructions that model should follow at once</a:t>
            </a:r>
            <a:endParaRPr lang="en-US" sz="2000" dirty="0">
              <a:ea typeface="+mn-lt"/>
              <a:cs typeface="+mn-lt"/>
            </a:endParaRPr>
          </a:p>
          <a:p>
            <a:r>
              <a:rPr lang="en-US" sz="2000">
                <a:ea typeface="+mn-lt"/>
                <a:cs typeface="+mn-lt"/>
              </a:rPr>
              <a:t>This will let LLMs reason about a task before producing an output</a:t>
            </a:r>
            <a:endParaRPr lang="en-US" sz="2000"/>
          </a:p>
          <a:p>
            <a:r>
              <a:rPr lang="en-US" sz="2000">
                <a:ea typeface="+mn-lt"/>
                <a:cs typeface="+mn-lt"/>
              </a:rPr>
              <a:t>For describing images such as before, </a:t>
            </a:r>
            <a:r>
              <a:rPr lang="en-US" sz="2000" b="1">
                <a:ea typeface="+mn-lt"/>
                <a:cs typeface="+mn-lt"/>
              </a:rPr>
              <a:t>now, </a:t>
            </a:r>
            <a:r>
              <a:rPr lang="en-US" sz="2000">
                <a:ea typeface="+mn-lt"/>
                <a:cs typeface="+mn-lt"/>
              </a:rPr>
              <a:t>models seem to do well even without COT, which wasn't the case before. Small physics like puzzles also seem to elicit reasoning on it's own in both gpt-4o as well claude sonnet 3.5, having said that, the next slide represents what a COT prompt would look like for the previous problem</a:t>
            </a:r>
            <a:endParaRPr lang="en-US" sz="2000" i="1">
              <a:ea typeface="+mn-lt"/>
              <a:cs typeface="+mn-lt"/>
            </a:endParaRPr>
          </a:p>
        </p:txBody>
      </p:sp>
    </p:spTree>
    <p:extLst>
      <p:ext uri="{BB962C8B-B14F-4D97-AF65-F5344CB8AC3E}">
        <p14:creationId xmlns:p14="http://schemas.microsoft.com/office/powerpoint/2010/main" val="242703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945B5B-A684-1194-A60A-BFC2242C885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C4673-DE36-107B-5E52-4A21DE792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1E93F-775C-2547-9550-EAE719AB4843}"/>
              </a:ext>
            </a:extLst>
          </p:cNvPr>
          <p:cNvSpPr>
            <a:spLocks noGrp="1"/>
          </p:cNvSpPr>
          <p:nvPr>
            <p:ph type="title"/>
          </p:nvPr>
        </p:nvSpPr>
        <p:spPr>
          <a:xfrm>
            <a:off x="838200" y="365125"/>
            <a:ext cx="10515600" cy="1325563"/>
          </a:xfrm>
        </p:spPr>
        <p:txBody>
          <a:bodyPr>
            <a:normAutofit/>
          </a:bodyPr>
          <a:lstStyle/>
          <a:p>
            <a:r>
              <a:rPr lang="en-US" sz="5400" dirty="0"/>
              <a:t>Prompt Engineering</a:t>
            </a:r>
          </a:p>
        </p:txBody>
      </p:sp>
      <p:sp>
        <p:nvSpPr>
          <p:cNvPr id="19" name="sketch line">
            <a:extLst>
              <a:ext uri="{FF2B5EF4-FFF2-40B4-BE49-F238E27FC236}">
                <a16:creationId xmlns:a16="http://schemas.microsoft.com/office/drawing/2014/main" id="{05486F9B-DCA6-C9C1-59B1-7D3DDC2E3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F18612-BAB4-350C-D349-EE8B88ACE341}"/>
              </a:ext>
            </a:extLst>
          </p:cNvPr>
          <p:cNvSpPr>
            <a:spLocks noGrp="1"/>
          </p:cNvSpPr>
          <p:nvPr>
            <p:ph idx="1"/>
          </p:nvPr>
        </p:nvSpPr>
        <p:spPr>
          <a:xfrm>
            <a:off x="838200" y="1929384"/>
            <a:ext cx="11261942" cy="4523357"/>
          </a:xfrm>
        </p:spPr>
        <p:txBody>
          <a:bodyPr vert="horz" lIns="91440" tIns="45720" rIns="91440" bIns="45720" rtlCol="0" anchor="t">
            <a:noAutofit/>
          </a:bodyPr>
          <a:lstStyle/>
          <a:p>
            <a:pPr marL="0" indent="0">
              <a:buNone/>
            </a:pPr>
            <a:r>
              <a:rPr lang="en-US" sz="2000" i="1">
                <a:ea typeface="+mn-lt"/>
                <a:cs typeface="+mn-lt"/>
              </a:rPr>
              <a:t>Please extract all data points from the provided graph and convert them into a structured textformat. </a:t>
            </a:r>
            <a:r>
              <a:rPr lang="en-US" sz="2000" b="1" i="1">
                <a:ea typeface="+mn-lt"/>
                <a:cs typeface="+mn-lt"/>
              </a:rPr>
              <a:t>Think through these steps</a:t>
            </a:r>
            <a:r>
              <a:rPr lang="en-US" sz="2000" i="1">
                <a:ea typeface="+mn-lt"/>
                <a:cs typeface="+mn-lt"/>
              </a:rPr>
              <a:t>: </a:t>
            </a:r>
            <a:endParaRPr lang="en-US" sz="2000">
              <a:ea typeface="+mn-lt"/>
              <a:cs typeface="+mn-lt"/>
            </a:endParaRPr>
          </a:p>
          <a:p>
            <a:pPr marL="0" indent="0">
              <a:buNone/>
            </a:pPr>
            <a:r>
              <a:rPr lang="en-US" sz="2000" i="1">
                <a:ea typeface="+mn-lt"/>
                <a:cs typeface="+mn-lt"/>
              </a:rPr>
              <a:t>First, identify the type of graph (line, bar, scatter, etc.) and its components (axes, labels,legend). Carefully read all axis labels to understand units and scales.</a:t>
            </a:r>
            <a:endParaRPr lang="en-US" sz="2000">
              <a:ea typeface="+mn-lt"/>
              <a:cs typeface="+mn-lt"/>
            </a:endParaRPr>
          </a:p>
          <a:p>
            <a:pPr marL="0" indent="0">
              <a:buNone/>
            </a:pPr>
            <a:r>
              <a:rPr lang="en-US" sz="2000" i="1">
                <a:ea typeface="+mn-lt"/>
                <a:cs typeface="+mn-lt"/>
              </a:rPr>
              <a:t>For each data point or </a:t>
            </a:r>
            <a:r>
              <a:rPr lang="en-US" sz="1800" i="1">
                <a:ea typeface="+mn-lt"/>
                <a:cs typeface="+mn-lt"/>
              </a:rPr>
              <a:t>series</a:t>
            </a:r>
            <a:r>
              <a:rPr lang="en-US" sz="2000" i="1">
                <a:ea typeface="+mn-lt"/>
                <a:cs typeface="+mn-lt"/>
              </a:rPr>
              <a:t>: </a:t>
            </a:r>
            <a:endParaRPr lang="en-US" sz="2000">
              <a:ea typeface="+mn-lt"/>
              <a:cs typeface="+mn-lt"/>
            </a:endParaRPr>
          </a:p>
          <a:p>
            <a:pPr marL="971550" lvl="1" indent="-285750">
              <a:buFont typeface="Arial"/>
              <a:buChar char="•"/>
            </a:pPr>
            <a:r>
              <a:rPr lang="en-US" sz="2000" i="1">
                <a:ea typeface="+mn-lt"/>
                <a:cs typeface="+mn-lt"/>
              </a:rPr>
              <a:t>Record the x-value and corresponding y-value(s)</a:t>
            </a:r>
            <a:endParaRPr lang="en-US" sz="2000">
              <a:ea typeface="+mn-lt"/>
              <a:cs typeface="+mn-lt"/>
            </a:endParaRPr>
          </a:p>
          <a:p>
            <a:pPr marL="971550" lvl="1" indent="-285750">
              <a:buFont typeface="Arial"/>
              <a:buChar char="•"/>
            </a:pPr>
            <a:r>
              <a:rPr lang="en-US" sz="2000" i="1">
                <a:ea typeface="+mn-lt"/>
                <a:cs typeface="+mn-lt"/>
              </a:rPr>
              <a:t>Maintain the precision shown in the graph</a:t>
            </a:r>
            <a:endParaRPr lang="en-US" sz="2000">
              <a:ea typeface="+mn-lt"/>
              <a:cs typeface="+mn-lt"/>
            </a:endParaRPr>
          </a:p>
          <a:p>
            <a:pPr marL="971550" lvl="1" indent="-285750">
              <a:buFont typeface="Arial"/>
              <a:buChar char="•"/>
            </a:pPr>
            <a:r>
              <a:rPr lang="en-US" sz="2000" i="1">
                <a:ea typeface="+mn-lt"/>
                <a:cs typeface="+mn-lt"/>
              </a:rPr>
              <a:t>Note any error bars or confidence intervals</a:t>
            </a:r>
            <a:endParaRPr lang="en-US" sz="2000">
              <a:ea typeface="+mn-lt"/>
              <a:cs typeface="+mn-lt"/>
            </a:endParaRPr>
          </a:p>
          <a:p>
            <a:pPr marL="0" indent="0">
              <a:buNone/>
            </a:pPr>
            <a:r>
              <a:rPr lang="en-US" sz="2000" i="1">
                <a:ea typeface="+mn-lt"/>
                <a:cs typeface="+mn-lt"/>
              </a:rPr>
              <a:t>Organize the data in a clear tabular format (CSV or similar)</a:t>
            </a:r>
            <a:endParaRPr lang="en-US" sz="2000">
              <a:ea typeface="+mn-lt"/>
              <a:cs typeface="+mn-lt"/>
            </a:endParaRPr>
          </a:p>
          <a:p>
            <a:pPr marL="0" indent="0">
              <a:buNone/>
            </a:pPr>
            <a:r>
              <a:rPr lang="en-US" sz="2000" i="1">
                <a:ea typeface="+mn-lt"/>
                <a:cs typeface="+mn-lt"/>
              </a:rPr>
              <a:t>Include all necessary metadata (title, axis labels, legend items)</a:t>
            </a:r>
            <a:endParaRPr lang="en-US" sz="2000">
              <a:ea typeface="+mn-lt"/>
              <a:cs typeface="+mn-lt"/>
            </a:endParaRPr>
          </a:p>
          <a:p>
            <a:pPr marL="0" indent="0">
              <a:buNone/>
            </a:pPr>
            <a:r>
              <a:rPr lang="en-US" sz="2000" i="1">
                <a:ea typeface="+mn-lt"/>
                <a:cs typeface="+mn-lt"/>
              </a:rPr>
              <a:t>The extracted text data should be comprehensive enough that someone could exactly reproduce the original graph using only this text representation</a:t>
            </a:r>
            <a:endParaRPr lang="en-US" sz="2000">
              <a:ea typeface="+mn-lt"/>
              <a:cs typeface="+mn-lt"/>
            </a:endParaRPr>
          </a:p>
          <a:p>
            <a:pPr marL="0" indent="0">
              <a:buNone/>
            </a:pPr>
            <a:endParaRPr lang="en-US" sz="2000" dirty="0">
              <a:ea typeface="+mn-lt"/>
              <a:cs typeface="+mn-lt"/>
            </a:endParaRPr>
          </a:p>
        </p:txBody>
      </p:sp>
    </p:spTree>
    <p:extLst>
      <p:ext uri="{BB962C8B-B14F-4D97-AF65-F5344CB8AC3E}">
        <p14:creationId xmlns:p14="http://schemas.microsoft.com/office/powerpoint/2010/main" val="1683763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4736-DA34-6AAE-1B31-250386CE1BF3}"/>
              </a:ext>
            </a:extLst>
          </p:cNvPr>
          <p:cNvSpPr>
            <a:spLocks noGrp="1"/>
          </p:cNvSpPr>
          <p:nvPr>
            <p:ph type="title"/>
          </p:nvPr>
        </p:nvSpPr>
        <p:spPr/>
        <p:txBody>
          <a:bodyPr/>
          <a:lstStyle/>
          <a:p>
            <a:r>
              <a:rPr lang="en-US" dirty="0"/>
              <a:t>Basic script</a:t>
            </a:r>
          </a:p>
        </p:txBody>
      </p:sp>
      <p:sp>
        <p:nvSpPr>
          <p:cNvPr id="3" name="Content Placeholder 2">
            <a:extLst>
              <a:ext uri="{FF2B5EF4-FFF2-40B4-BE49-F238E27FC236}">
                <a16:creationId xmlns:a16="http://schemas.microsoft.com/office/drawing/2014/main" id="{5ABBDE61-CBF0-C1BA-0BCF-755E9470E02F}"/>
              </a:ext>
            </a:extLst>
          </p:cNvPr>
          <p:cNvSpPr>
            <a:spLocks noGrp="1"/>
          </p:cNvSpPr>
          <p:nvPr>
            <p:ph idx="1"/>
          </p:nvPr>
        </p:nvSpPr>
        <p:spPr/>
        <p:txBody>
          <a:bodyPr vert="horz" lIns="91440" tIns="45720" rIns="91440" bIns="45720" rtlCol="0" anchor="t">
            <a:normAutofit/>
          </a:bodyPr>
          <a:lstStyle/>
          <a:p>
            <a:r>
              <a:rPr lang="en-US" dirty="0">
                <a:ea typeface="+mn-lt"/>
                <a:cs typeface="+mn-lt"/>
              </a:rPr>
              <a:t>To create </a:t>
            </a:r>
            <a:r>
              <a:rPr lang="en-US" dirty="0" err="1">
                <a:ea typeface="+mn-lt"/>
                <a:cs typeface="+mn-lt"/>
              </a:rPr>
              <a:t>gemini</a:t>
            </a:r>
            <a:r>
              <a:rPr lang="en-US" dirty="0">
                <a:ea typeface="+mn-lt"/>
                <a:cs typeface="+mn-lt"/>
              </a:rPr>
              <a:t> API key - </a:t>
            </a:r>
            <a:r>
              <a:rPr lang="en-US" dirty="0">
                <a:ea typeface="+mn-lt"/>
                <a:cs typeface="+mn-lt"/>
                <a:hlinkClick r:id="rId2"/>
              </a:rPr>
              <a:t>https://ai.google.dev/gemini-api/docs/api-key</a:t>
            </a:r>
            <a:endParaRPr lang="en-US">
              <a:ea typeface="+mn-lt"/>
              <a:cs typeface="+mn-lt"/>
            </a:endParaRPr>
          </a:p>
          <a:p>
            <a:r>
              <a:rPr lang="en-US" dirty="0"/>
              <a:t>To run the basic script in python - </a:t>
            </a:r>
            <a:r>
              <a:rPr lang="en-US" dirty="0">
                <a:ea typeface="+mn-lt"/>
                <a:cs typeface="+mn-lt"/>
                <a:hlinkClick r:id="rId3"/>
              </a:rPr>
              <a:t>https://ai.google.dev/gemini-api/docs/quickstart?lang=python</a:t>
            </a:r>
            <a:endParaRPr lang="en-US" dirty="0">
              <a:ea typeface="+mn-lt"/>
              <a:cs typeface="+mn-lt"/>
            </a:endParaRPr>
          </a:p>
          <a:p>
            <a:r>
              <a:rPr lang="en-US" dirty="0">
                <a:hlinkClick r:id="rId4"/>
              </a:rPr>
              <a:t>Using langchain to connect to gemini model</a:t>
            </a:r>
            <a:endParaRPr lang="en-US"/>
          </a:p>
          <a:p>
            <a:pPr marL="0" indent="0">
              <a:buNone/>
            </a:pPr>
            <a:endParaRPr lang="en-US" dirty="0"/>
          </a:p>
        </p:txBody>
      </p:sp>
    </p:spTree>
    <p:extLst>
      <p:ext uri="{BB962C8B-B14F-4D97-AF65-F5344CB8AC3E}">
        <p14:creationId xmlns:p14="http://schemas.microsoft.com/office/powerpoint/2010/main" val="3898563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321C5-3237-91CD-C10E-BE01A82BD2AA}"/>
              </a:ext>
            </a:extLst>
          </p:cNvPr>
          <p:cNvSpPr>
            <a:spLocks noGrp="1"/>
          </p:cNvSpPr>
          <p:nvPr>
            <p:ph type="title"/>
          </p:nvPr>
        </p:nvSpPr>
        <p:spPr>
          <a:xfrm>
            <a:off x="841248" y="548640"/>
            <a:ext cx="3600860" cy="5431536"/>
          </a:xfrm>
        </p:spPr>
        <p:txBody>
          <a:bodyPr>
            <a:normAutofit/>
          </a:bodyPr>
          <a:lstStyle/>
          <a:p>
            <a:r>
              <a:rPr lang="en-US" sz="5400"/>
              <a:t>Cookbooks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D484B4-4785-091A-66EF-276E67FD6EC6}"/>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dirty="0"/>
              <a:t>Most companies will have cookbooks to accomplish any task you want, using their models, let this be the first place you check for any task</a:t>
            </a:r>
            <a:endParaRPr lang="en-US" dirty="0"/>
          </a:p>
          <a:p>
            <a:pPr lvl="1">
              <a:buFont typeface="Courier New" panose="020B0604020202020204" pitchFamily="34" charset="0"/>
              <a:buChar char="o"/>
            </a:pPr>
            <a:r>
              <a:rPr lang="en-US" sz="2200" dirty="0">
                <a:hlinkClick r:id="rId2"/>
              </a:rPr>
              <a:t>Gemini Cookbook</a:t>
            </a:r>
          </a:p>
          <a:p>
            <a:pPr lvl="1">
              <a:buFont typeface="Courier New" panose="020B0604020202020204" pitchFamily="34" charset="0"/>
              <a:buChar char="o"/>
            </a:pPr>
            <a:r>
              <a:rPr lang="en-US" sz="2200" dirty="0">
                <a:hlinkClick r:id="rId3"/>
              </a:rPr>
              <a:t>OpenAI Cookbook</a:t>
            </a:r>
          </a:p>
          <a:p>
            <a:pPr lvl="1">
              <a:buFont typeface="Courier New" panose="020B0604020202020204" pitchFamily="34" charset="0"/>
              <a:buChar char="o"/>
            </a:pPr>
            <a:r>
              <a:rPr lang="en-US" sz="2200" dirty="0">
                <a:hlinkClick r:id="rId4"/>
              </a:rPr>
              <a:t>Anthropic Cookbook</a:t>
            </a:r>
          </a:p>
        </p:txBody>
      </p:sp>
    </p:spTree>
    <p:extLst>
      <p:ext uri="{BB962C8B-B14F-4D97-AF65-F5344CB8AC3E}">
        <p14:creationId xmlns:p14="http://schemas.microsoft.com/office/powerpoint/2010/main" val="134445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ABFDB-D214-9D4E-DBE5-95192193920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C182B7F-AB69-CD3D-095D-9C61C1088427}"/>
              </a:ext>
            </a:extLst>
          </p:cNvPr>
          <p:cNvSpPr>
            <a:spLocks noGrp="1"/>
          </p:cNvSpPr>
          <p:nvPr>
            <p:ph idx="1"/>
          </p:nvPr>
        </p:nvSpPr>
        <p:spPr/>
        <p:txBody>
          <a:bodyPr vert="horz" lIns="91440" tIns="45720" rIns="91440" bIns="45720" rtlCol="0" anchor="t">
            <a:normAutofit/>
          </a:bodyPr>
          <a:lstStyle/>
          <a:p>
            <a:r>
              <a:rPr lang="en-US" dirty="0">
                <a:ea typeface="+mn-lt"/>
                <a:cs typeface="+mn-lt"/>
              </a:rPr>
              <a:t>Learning more about prompts - </a:t>
            </a:r>
            <a:r>
              <a:rPr lang="en-US" dirty="0">
                <a:ea typeface="+mn-lt"/>
                <a:cs typeface="+mn-lt"/>
                <a:hlinkClick r:id="rId2"/>
              </a:rPr>
              <a:t>https://www.promptingguide.ai/</a:t>
            </a:r>
            <a:endParaRPr lang="en-US" dirty="0">
              <a:ea typeface="+mn-lt"/>
              <a:cs typeface="+mn-lt"/>
            </a:endParaRPr>
          </a:p>
          <a:p>
            <a:r>
              <a:rPr lang="en-US" dirty="0">
                <a:ea typeface="+mn-lt"/>
                <a:cs typeface="+mn-lt"/>
                <a:hlinkClick r:id="rId3"/>
              </a:rPr>
              <a:t>Solve Interactive Crime Thriller using prompts</a:t>
            </a:r>
            <a:endParaRPr lang="en-US">
              <a:ea typeface="+mn-lt"/>
              <a:cs typeface="+mn-lt"/>
            </a:endParaRPr>
          </a:p>
          <a:p>
            <a:r>
              <a:rPr lang="en-US" dirty="0">
                <a:hlinkClick r:id="rId4"/>
              </a:rPr>
              <a:t>Lakers – Gandalf game</a:t>
            </a:r>
            <a:endParaRPr lang="en-US" dirty="0"/>
          </a:p>
          <a:p>
            <a:r>
              <a:rPr lang="en-US" dirty="0">
                <a:hlinkClick r:id="rId5"/>
              </a:rPr>
              <a:t>Run basic script using google models</a:t>
            </a:r>
          </a:p>
          <a:p>
            <a:endParaRPr lang="en-US" dirty="0"/>
          </a:p>
        </p:txBody>
      </p:sp>
    </p:spTree>
    <p:extLst>
      <p:ext uri="{BB962C8B-B14F-4D97-AF65-F5344CB8AC3E}">
        <p14:creationId xmlns:p14="http://schemas.microsoft.com/office/powerpoint/2010/main" val="121666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3825D-BA27-3A70-A54C-3F378D7BE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A5C24-A453-BDE0-5E30-B3FF9F99954E}"/>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500A0B5F-B284-3201-AA53-04EBD8866B31}"/>
              </a:ext>
            </a:extLst>
          </p:cNvPr>
          <p:cNvSpPr>
            <a:spLocks noGrp="1"/>
          </p:cNvSpPr>
          <p:nvPr>
            <p:ph idx="1"/>
          </p:nvPr>
        </p:nvSpPr>
        <p:spPr/>
        <p:txBody>
          <a:bodyPr vert="horz" lIns="91440" tIns="45720" rIns="91440" bIns="45720" rtlCol="0" anchor="t">
            <a:normAutofit/>
          </a:bodyPr>
          <a:lstStyle/>
          <a:p>
            <a:r>
              <a:rPr lang="en-US" dirty="0"/>
              <a:t>Approaching New Technology</a:t>
            </a:r>
          </a:p>
          <a:p>
            <a:r>
              <a:rPr lang="en-US" dirty="0"/>
              <a:t>Prompt Engineering</a:t>
            </a:r>
          </a:p>
          <a:p>
            <a:r>
              <a:rPr lang="en-US" dirty="0"/>
              <a:t>Token, Context, Inference</a:t>
            </a:r>
          </a:p>
          <a:p>
            <a:r>
              <a:rPr lang="en-US" dirty="0"/>
              <a:t>Basic code using API</a:t>
            </a:r>
          </a:p>
          <a:p>
            <a:r>
              <a:rPr lang="en-US" dirty="0"/>
              <a:t>Cookbooks</a:t>
            </a:r>
          </a:p>
          <a:p>
            <a:r>
              <a:rPr lang="en-US" dirty="0"/>
              <a:t>References</a:t>
            </a:r>
          </a:p>
        </p:txBody>
      </p:sp>
    </p:spTree>
    <p:extLst>
      <p:ext uri="{BB962C8B-B14F-4D97-AF65-F5344CB8AC3E}">
        <p14:creationId xmlns:p14="http://schemas.microsoft.com/office/powerpoint/2010/main" val="2193868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C85D-C311-6BB0-D33C-7C0F290061EA}"/>
              </a:ext>
            </a:extLst>
          </p:cNvPr>
          <p:cNvSpPr>
            <a:spLocks noGrp="1"/>
          </p:cNvSpPr>
          <p:nvPr>
            <p:ph type="title"/>
          </p:nvPr>
        </p:nvSpPr>
        <p:spPr/>
        <p:txBody>
          <a:bodyPr/>
          <a:lstStyle/>
          <a:p>
            <a:r>
              <a:rPr lang="en-US" dirty="0"/>
              <a:t>Approaching new technology</a:t>
            </a:r>
          </a:p>
        </p:txBody>
      </p:sp>
      <p:sp>
        <p:nvSpPr>
          <p:cNvPr id="3" name="Content Placeholder 2">
            <a:extLst>
              <a:ext uri="{FF2B5EF4-FFF2-40B4-BE49-F238E27FC236}">
                <a16:creationId xmlns:a16="http://schemas.microsoft.com/office/drawing/2014/main" id="{E3CB4D21-0D54-43DB-6104-DD16CB0AA9DA}"/>
              </a:ext>
            </a:extLst>
          </p:cNvPr>
          <p:cNvSpPr>
            <a:spLocks noGrp="1"/>
          </p:cNvSpPr>
          <p:nvPr>
            <p:ph idx="1"/>
          </p:nvPr>
        </p:nvSpPr>
        <p:spPr/>
        <p:txBody>
          <a:bodyPr vert="horz" lIns="91440" tIns="45720" rIns="91440" bIns="45720" rtlCol="0" anchor="t">
            <a:normAutofit/>
          </a:bodyPr>
          <a:lstStyle/>
          <a:p>
            <a:r>
              <a:rPr lang="en-US" dirty="0"/>
              <a:t>Do not run after every flashy technology including </a:t>
            </a:r>
            <a:r>
              <a:rPr lang="en-US" dirty="0" err="1"/>
              <a:t>GenAI</a:t>
            </a:r>
          </a:p>
          <a:p>
            <a:r>
              <a:rPr lang="en-US" dirty="0"/>
              <a:t>Be strong in the basics, if you're looking for a job, a backend or frontend framework, learn all these on top of it</a:t>
            </a:r>
          </a:p>
        </p:txBody>
      </p:sp>
    </p:spTree>
    <p:extLst>
      <p:ext uri="{BB962C8B-B14F-4D97-AF65-F5344CB8AC3E}">
        <p14:creationId xmlns:p14="http://schemas.microsoft.com/office/powerpoint/2010/main" val="527229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7F2502-1A8E-306C-AB2A-663B55C3244C}"/>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Prompt Engineering</a:t>
            </a:r>
          </a:p>
        </p:txBody>
      </p:sp>
      <p:sp>
        <p:nvSpPr>
          <p:cNvPr id="6" name="TextBox 5">
            <a:extLst>
              <a:ext uri="{FF2B5EF4-FFF2-40B4-BE49-F238E27FC236}">
                <a16:creationId xmlns:a16="http://schemas.microsoft.com/office/drawing/2014/main" id="{A7494F62-A9C5-1700-104F-AFBF8E4447DF}"/>
              </a:ext>
            </a:extLst>
          </p:cNvPr>
          <p:cNvSpPr txBox="1"/>
          <p:nvPr/>
        </p:nvSpPr>
        <p:spPr>
          <a:xfrm>
            <a:off x="638881" y="2419141"/>
            <a:ext cx="10909643" cy="55265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lnSpc>
                <a:spcPct val="90000"/>
              </a:lnSpc>
              <a:spcBef>
                <a:spcPts val="1000"/>
              </a:spcBef>
            </a:pPr>
            <a:r>
              <a:rPr lang="en-US" sz="2400" kern="1200" dirty="0">
                <a:solidFill>
                  <a:schemeClr val="tx1"/>
                </a:solidFill>
                <a:latin typeface="+mn-lt"/>
                <a:ea typeface="+mn-ea"/>
                <a:cs typeface="+mn-cs"/>
              </a:rPr>
              <a:t>Naive prompt</a:t>
            </a:r>
          </a:p>
        </p:txBody>
      </p:sp>
      <p:sp>
        <p:nvSpPr>
          <p:cNvPr id="9"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background with white text&#10;&#10;AI-generated content may be incorrect.">
            <a:extLst>
              <a:ext uri="{FF2B5EF4-FFF2-40B4-BE49-F238E27FC236}">
                <a16:creationId xmlns:a16="http://schemas.microsoft.com/office/drawing/2014/main" id="{DD918685-0590-87A0-76B1-550FF5908FB7}"/>
              </a:ext>
            </a:extLst>
          </p:cNvPr>
          <p:cNvPicPr>
            <a:picLocks noGrp="1" noChangeAspect="1"/>
          </p:cNvPicPr>
          <p:nvPr>
            <p:ph idx="1"/>
          </p:nvPr>
        </p:nvPicPr>
        <p:blipFill>
          <a:blip r:embed="rId2"/>
          <a:stretch>
            <a:fillRect/>
          </a:stretch>
        </p:blipFill>
        <p:spPr>
          <a:xfrm>
            <a:off x="320040" y="3318639"/>
            <a:ext cx="11548872" cy="2713985"/>
          </a:xfrm>
          <a:prstGeom prst="rect">
            <a:avLst/>
          </a:prstGeom>
        </p:spPr>
      </p:pic>
    </p:spTree>
    <p:extLst>
      <p:ext uri="{BB962C8B-B14F-4D97-AF65-F5344CB8AC3E}">
        <p14:creationId xmlns:p14="http://schemas.microsoft.com/office/powerpoint/2010/main" val="223901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75794-C520-0F8B-9ED1-332931225304}"/>
              </a:ext>
            </a:extLst>
          </p:cNvPr>
          <p:cNvSpPr>
            <a:spLocks noGrp="1"/>
          </p:cNvSpPr>
          <p:nvPr>
            <p:ph type="title"/>
          </p:nvPr>
        </p:nvSpPr>
        <p:spPr>
          <a:xfrm>
            <a:off x="838200" y="365125"/>
            <a:ext cx="10515600" cy="1325563"/>
          </a:xfrm>
        </p:spPr>
        <p:txBody>
          <a:bodyPr>
            <a:normAutofit/>
          </a:bodyPr>
          <a:lstStyle/>
          <a:p>
            <a:r>
              <a:rPr lang="en-US" sz="5400"/>
              <a:t>Prompt Engineering</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524C188-9D7F-765B-FF98-68A89AFC8C6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a:ea typeface="+mn-lt"/>
                <a:cs typeface="+mn-lt"/>
              </a:rPr>
              <a:t>A good prompt typically consists of </a:t>
            </a:r>
            <a:endParaRPr lang="en-US" sz="2200"/>
          </a:p>
          <a:p>
            <a:pPr lvl="1">
              <a:buFont typeface="Courier New" panose="020B0604020202020204" pitchFamily="34" charset="0"/>
              <a:buChar char="o"/>
            </a:pPr>
            <a:r>
              <a:rPr lang="en-US" sz="2200">
                <a:ea typeface="+mn-lt"/>
                <a:cs typeface="+mn-lt"/>
              </a:rPr>
              <a:t>Instruction - a specific task or instruction you want the model to perform </a:t>
            </a:r>
            <a:endParaRPr lang="en-US" sz="2200"/>
          </a:p>
          <a:p>
            <a:pPr lvl="1">
              <a:buFont typeface="Courier New" panose="020B0604020202020204" pitchFamily="34" charset="0"/>
              <a:buChar char="o"/>
            </a:pPr>
            <a:r>
              <a:rPr lang="en-US" sz="2200">
                <a:ea typeface="+mn-lt"/>
                <a:cs typeface="+mn-lt"/>
              </a:rPr>
              <a:t>Context - external information or additional context that can steer the model to better responses </a:t>
            </a:r>
            <a:endParaRPr lang="en-US" sz="2200"/>
          </a:p>
          <a:p>
            <a:pPr lvl="1">
              <a:buFont typeface="Courier New" panose="020B0604020202020204" pitchFamily="34" charset="0"/>
              <a:buChar char="o"/>
            </a:pPr>
            <a:r>
              <a:rPr lang="en-US" sz="2200">
                <a:ea typeface="+mn-lt"/>
                <a:cs typeface="+mn-lt"/>
              </a:rPr>
              <a:t>Input Data - the input or question that we are interested to find a response for </a:t>
            </a:r>
            <a:endParaRPr lang="en-US" sz="2200"/>
          </a:p>
          <a:p>
            <a:pPr lvl="1">
              <a:buFont typeface="Courier New" panose="020B0604020202020204" pitchFamily="34" charset="0"/>
              <a:buChar char="o"/>
            </a:pPr>
            <a:r>
              <a:rPr lang="en-US" sz="2200">
                <a:ea typeface="+mn-lt"/>
                <a:cs typeface="+mn-lt"/>
              </a:rPr>
              <a:t>Output Indicator - the type or format of the output. </a:t>
            </a:r>
            <a:endParaRPr lang="en-US" sz="2200"/>
          </a:p>
          <a:p>
            <a:pPr lvl="1">
              <a:buFont typeface="Courier New" panose="020B0604020202020204" pitchFamily="34" charset="0"/>
              <a:buChar char="o"/>
            </a:pPr>
            <a:r>
              <a:rPr lang="en-US" sz="2200" dirty="0">
                <a:ea typeface="+mn-lt"/>
                <a:cs typeface="+mn-lt"/>
              </a:rPr>
              <a:t>If it still misses the mark, provide examples, few short prompting </a:t>
            </a:r>
            <a:endParaRPr lang="en-US" sz="2200" dirty="0"/>
          </a:p>
        </p:txBody>
      </p:sp>
    </p:spTree>
    <p:extLst>
      <p:ext uri="{BB962C8B-B14F-4D97-AF65-F5344CB8AC3E}">
        <p14:creationId xmlns:p14="http://schemas.microsoft.com/office/powerpoint/2010/main" val="68469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F11F5-907E-79ED-694A-C24AD6A3F975}"/>
              </a:ext>
            </a:extLst>
          </p:cNvPr>
          <p:cNvSpPr>
            <a:spLocks noGrp="1"/>
          </p:cNvSpPr>
          <p:nvPr>
            <p:ph type="title"/>
          </p:nvPr>
        </p:nvSpPr>
        <p:spPr>
          <a:xfrm>
            <a:off x="630936" y="639520"/>
            <a:ext cx="3429000" cy="1719072"/>
          </a:xfrm>
        </p:spPr>
        <p:txBody>
          <a:bodyPr anchor="b">
            <a:normAutofit/>
          </a:bodyPr>
          <a:lstStyle/>
          <a:p>
            <a:r>
              <a:rPr lang="en-US" sz="5400"/>
              <a:t>Prompt engineering</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BB24BCB-D941-1CEB-B236-5855E48C8175}"/>
              </a:ext>
            </a:extLst>
          </p:cNvPr>
          <p:cNvSpPr>
            <a:spLocks noGrp="1"/>
          </p:cNvSpPr>
          <p:nvPr>
            <p:ph idx="1"/>
          </p:nvPr>
        </p:nvSpPr>
        <p:spPr>
          <a:xfrm>
            <a:off x="630936" y="2807208"/>
            <a:ext cx="3429000" cy="3410712"/>
          </a:xfrm>
        </p:spPr>
        <p:txBody>
          <a:bodyPr anchor="t">
            <a:normAutofit/>
          </a:bodyPr>
          <a:lstStyle/>
          <a:p>
            <a:pPr marL="0" indent="0">
              <a:buNone/>
            </a:pPr>
            <a:r>
              <a:rPr lang="en-US" sz="2200" dirty="0"/>
              <a:t>Here, we see a prompt following all the elements of a good prompt.</a:t>
            </a:r>
          </a:p>
          <a:p>
            <a:pPr marL="0" indent="0">
              <a:buNone/>
            </a:pPr>
            <a:endParaRPr lang="en-US" sz="2200" dirty="0"/>
          </a:p>
          <a:p>
            <a:pPr marL="0" indent="0">
              <a:buNone/>
            </a:pPr>
            <a:r>
              <a:rPr lang="en-US" sz="2200" dirty="0"/>
              <a:t>The specifying content in xml tags makes it more clear for an LLM</a:t>
            </a:r>
          </a:p>
        </p:txBody>
      </p:sp>
      <p:pic>
        <p:nvPicPr>
          <p:cNvPr id="4" name="Content Placeholder 3" descr="A screenshot of a computer&#10;&#10;AI-generated content may be incorrect.">
            <a:extLst>
              <a:ext uri="{FF2B5EF4-FFF2-40B4-BE49-F238E27FC236}">
                <a16:creationId xmlns:a16="http://schemas.microsoft.com/office/drawing/2014/main" id="{AD4B6C39-B555-9B17-E598-96E10AE39087}"/>
              </a:ext>
            </a:extLst>
          </p:cNvPr>
          <p:cNvPicPr>
            <a:picLocks noChangeAspect="1"/>
          </p:cNvPicPr>
          <p:nvPr/>
        </p:nvPicPr>
        <p:blipFill>
          <a:blip r:embed="rId2"/>
          <a:stretch>
            <a:fillRect/>
          </a:stretch>
        </p:blipFill>
        <p:spPr>
          <a:xfrm>
            <a:off x="4654296" y="1401032"/>
            <a:ext cx="6903720" cy="4055935"/>
          </a:xfrm>
          <a:prstGeom prst="rect">
            <a:avLst/>
          </a:prstGeom>
        </p:spPr>
      </p:pic>
    </p:spTree>
    <p:extLst>
      <p:ext uri="{BB962C8B-B14F-4D97-AF65-F5344CB8AC3E}">
        <p14:creationId xmlns:p14="http://schemas.microsoft.com/office/powerpoint/2010/main" val="139349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54911-4378-FF75-AAE5-DE017A7C37B7}"/>
              </a:ext>
            </a:extLst>
          </p:cNvPr>
          <p:cNvSpPr>
            <a:spLocks noGrp="1"/>
          </p:cNvSpPr>
          <p:nvPr>
            <p:ph type="title"/>
          </p:nvPr>
        </p:nvSpPr>
        <p:spPr>
          <a:xfrm>
            <a:off x="630936" y="639520"/>
            <a:ext cx="3429000" cy="1719072"/>
          </a:xfrm>
        </p:spPr>
        <p:txBody>
          <a:bodyPr anchor="b">
            <a:normAutofit/>
          </a:bodyPr>
          <a:lstStyle/>
          <a:p>
            <a:r>
              <a:rPr lang="en-US" sz="5400"/>
              <a:t>Prompt Engineering</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ADF005-F9BF-2E27-74D1-BEA64A4940B0}"/>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t>Another technique is: Asking it to assume a role that is the expert of the domain you're working with</a:t>
            </a:r>
          </a:p>
          <a:p>
            <a:r>
              <a:rPr lang="en-US" sz="2200"/>
              <a:t>On the right, is windsurf leaked prompt taking it to the extreme using 'threat' as a prompt technique</a:t>
            </a:r>
          </a:p>
          <a:p>
            <a:endParaRPr lang="en-US" sz="2200"/>
          </a:p>
        </p:txBody>
      </p:sp>
      <p:pic>
        <p:nvPicPr>
          <p:cNvPr id="4" name="Picture 3" descr="Image">
            <a:extLst>
              <a:ext uri="{FF2B5EF4-FFF2-40B4-BE49-F238E27FC236}">
                <a16:creationId xmlns:a16="http://schemas.microsoft.com/office/drawing/2014/main" id="{AF2B6F0B-B2F2-BAAE-2B10-F1D94CBB4C9C}"/>
              </a:ext>
            </a:extLst>
          </p:cNvPr>
          <p:cNvPicPr>
            <a:picLocks noChangeAspect="1"/>
          </p:cNvPicPr>
          <p:nvPr/>
        </p:nvPicPr>
        <p:blipFill>
          <a:blip r:embed="rId2"/>
          <a:stretch>
            <a:fillRect/>
          </a:stretch>
        </p:blipFill>
        <p:spPr>
          <a:xfrm>
            <a:off x="4654296" y="848735"/>
            <a:ext cx="6903720" cy="5160530"/>
          </a:xfrm>
          <a:prstGeom prst="rect">
            <a:avLst/>
          </a:prstGeom>
        </p:spPr>
      </p:pic>
    </p:spTree>
    <p:extLst>
      <p:ext uri="{BB962C8B-B14F-4D97-AF65-F5344CB8AC3E}">
        <p14:creationId xmlns:p14="http://schemas.microsoft.com/office/powerpoint/2010/main" val="251448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C013B-A2EE-B7C3-8FA7-07FF70765E92}"/>
              </a:ext>
            </a:extLst>
          </p:cNvPr>
          <p:cNvSpPr>
            <a:spLocks noGrp="1"/>
          </p:cNvSpPr>
          <p:nvPr>
            <p:ph type="title"/>
          </p:nvPr>
        </p:nvSpPr>
        <p:spPr>
          <a:xfrm>
            <a:off x="630936" y="639520"/>
            <a:ext cx="3429000" cy="1719072"/>
          </a:xfrm>
        </p:spPr>
        <p:txBody>
          <a:bodyPr anchor="b">
            <a:normAutofit/>
          </a:bodyPr>
          <a:lstStyle/>
          <a:p>
            <a:r>
              <a:rPr lang="en-US" sz="5400" dirty="0"/>
              <a:t>Prompt Engineering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546926-AF71-3A0D-2328-2579B8D3003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t>Few shot examples, </a:t>
            </a:r>
            <a:r>
              <a:rPr lang="en-US" sz="2200" dirty="0" err="1"/>
              <a:t>ie</a:t>
            </a:r>
            <a:r>
              <a:rPr lang="en-US" sz="2200" dirty="0"/>
              <a:t> prompting by giving examples</a:t>
            </a:r>
          </a:p>
          <a:p>
            <a:r>
              <a:rPr lang="en-US" sz="2200" dirty="0"/>
              <a:t>The image on the right, give examples to the prompt on the kind of output it expects, we see the output in a similar manner</a:t>
            </a:r>
          </a:p>
          <a:p>
            <a:endParaRPr lang="en-US" sz="2200"/>
          </a:p>
          <a:p>
            <a:pPr marL="0" indent="0">
              <a:buNone/>
            </a:pPr>
            <a:endParaRPr lang="en-US" sz="2200"/>
          </a:p>
        </p:txBody>
      </p:sp>
      <p:pic>
        <p:nvPicPr>
          <p:cNvPr id="5" name="Picture 4" descr="A black screen with white text&#10;&#10;AI-generated content may be incorrect.">
            <a:extLst>
              <a:ext uri="{FF2B5EF4-FFF2-40B4-BE49-F238E27FC236}">
                <a16:creationId xmlns:a16="http://schemas.microsoft.com/office/drawing/2014/main" id="{96507337-F9B5-880A-D8CE-BC470C9D4378}"/>
              </a:ext>
            </a:extLst>
          </p:cNvPr>
          <p:cNvPicPr>
            <a:picLocks noChangeAspect="1"/>
          </p:cNvPicPr>
          <p:nvPr/>
        </p:nvPicPr>
        <p:blipFill>
          <a:blip r:embed="rId2"/>
          <a:stretch>
            <a:fillRect/>
          </a:stretch>
        </p:blipFill>
        <p:spPr>
          <a:xfrm>
            <a:off x="4689354" y="1898170"/>
            <a:ext cx="7298830" cy="3694896"/>
          </a:xfrm>
          <a:prstGeom prst="rect">
            <a:avLst/>
          </a:prstGeom>
        </p:spPr>
      </p:pic>
    </p:spTree>
    <p:extLst>
      <p:ext uri="{BB962C8B-B14F-4D97-AF65-F5344CB8AC3E}">
        <p14:creationId xmlns:p14="http://schemas.microsoft.com/office/powerpoint/2010/main" val="219631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7C3C7-F538-8991-B8EB-4393622ED1B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8C7DB54-86E2-FAC9-2C1A-6DCBD85C5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328F3-0FC4-9F9E-2E43-C780E17E85ED}"/>
              </a:ext>
            </a:extLst>
          </p:cNvPr>
          <p:cNvSpPr>
            <a:spLocks noGrp="1"/>
          </p:cNvSpPr>
          <p:nvPr>
            <p:ph type="title"/>
          </p:nvPr>
        </p:nvSpPr>
        <p:spPr>
          <a:xfrm>
            <a:off x="630936" y="639520"/>
            <a:ext cx="3429000" cy="1719072"/>
          </a:xfrm>
        </p:spPr>
        <p:txBody>
          <a:bodyPr anchor="b">
            <a:normAutofit/>
          </a:bodyPr>
          <a:lstStyle/>
          <a:p>
            <a:r>
              <a:rPr lang="en-US" sz="5400" dirty="0"/>
              <a:t>Prompt Engineering</a:t>
            </a:r>
          </a:p>
        </p:txBody>
      </p:sp>
      <p:sp>
        <p:nvSpPr>
          <p:cNvPr id="12" name="sketch line">
            <a:extLst>
              <a:ext uri="{FF2B5EF4-FFF2-40B4-BE49-F238E27FC236}">
                <a16:creationId xmlns:a16="http://schemas.microsoft.com/office/drawing/2014/main" id="{F3B032D1-0420-126C-5F87-54DA6EBEB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AB7DCE-F3DF-6038-EBEF-5E2913E63CA6}"/>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dirty="0"/>
              <a:t>Chain of Thought (COT) prompting or giving models time to think </a:t>
            </a:r>
          </a:p>
          <a:p>
            <a:r>
              <a:rPr lang="en-US" sz="2200" dirty="0"/>
              <a:t>Reasoning models can do without COT, since it's an inbuilt capability</a:t>
            </a:r>
          </a:p>
          <a:p>
            <a:r>
              <a:rPr lang="en-US" sz="2200" dirty="0"/>
              <a:t>The image on the right uses a naïve prompt "convert this graph into text"</a:t>
            </a:r>
          </a:p>
          <a:p>
            <a:endParaRPr lang="en-US" sz="2200"/>
          </a:p>
          <a:p>
            <a:pPr marL="0" indent="0">
              <a:buNone/>
            </a:pPr>
            <a:endParaRPr lang="en-US" sz="2200"/>
          </a:p>
        </p:txBody>
      </p:sp>
      <p:pic>
        <p:nvPicPr>
          <p:cNvPr id="4" name="Picture 3" descr="A black and white text on a black background&#10;&#10;AI-generated content may be incorrect.">
            <a:extLst>
              <a:ext uri="{FF2B5EF4-FFF2-40B4-BE49-F238E27FC236}">
                <a16:creationId xmlns:a16="http://schemas.microsoft.com/office/drawing/2014/main" id="{EEBFC627-8058-12B5-B89D-C38217321B45}"/>
              </a:ext>
            </a:extLst>
          </p:cNvPr>
          <p:cNvPicPr>
            <a:picLocks noChangeAspect="1"/>
          </p:cNvPicPr>
          <p:nvPr/>
        </p:nvPicPr>
        <p:blipFill>
          <a:blip r:embed="rId2"/>
          <a:stretch>
            <a:fillRect/>
          </a:stretch>
        </p:blipFill>
        <p:spPr>
          <a:xfrm>
            <a:off x="6833859" y="3203222"/>
            <a:ext cx="5262341" cy="3386668"/>
          </a:xfrm>
          <a:prstGeom prst="rect">
            <a:avLst/>
          </a:prstGeom>
        </p:spPr>
      </p:pic>
      <p:pic>
        <p:nvPicPr>
          <p:cNvPr id="8" name="Picture 7" descr="A graph showing the price of a computer hardware market&#10;&#10;AI-generated content may be incorrect.">
            <a:extLst>
              <a:ext uri="{FF2B5EF4-FFF2-40B4-BE49-F238E27FC236}">
                <a16:creationId xmlns:a16="http://schemas.microsoft.com/office/drawing/2014/main" id="{418977C4-9EC9-7282-7843-2AEDD3450003}"/>
              </a:ext>
            </a:extLst>
          </p:cNvPr>
          <p:cNvPicPr>
            <a:picLocks noChangeAspect="1"/>
          </p:cNvPicPr>
          <p:nvPr/>
        </p:nvPicPr>
        <p:blipFill>
          <a:blip r:embed="rId3"/>
          <a:stretch>
            <a:fillRect/>
          </a:stretch>
        </p:blipFill>
        <p:spPr>
          <a:xfrm>
            <a:off x="7580842" y="446263"/>
            <a:ext cx="3761316" cy="2536473"/>
          </a:xfrm>
          <a:prstGeom prst="rect">
            <a:avLst/>
          </a:prstGeom>
        </p:spPr>
      </p:pic>
    </p:spTree>
    <p:extLst>
      <p:ext uri="{BB962C8B-B14F-4D97-AF65-F5344CB8AC3E}">
        <p14:creationId xmlns:p14="http://schemas.microsoft.com/office/powerpoint/2010/main" val="4002665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747</Words>
  <Application>Microsoft Macintosh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Courier New</vt:lpstr>
      <vt:lpstr>office theme</vt:lpstr>
      <vt:lpstr>Gen AI</vt:lpstr>
      <vt:lpstr>Topics</vt:lpstr>
      <vt:lpstr>Approaching new technology</vt:lpstr>
      <vt:lpstr>Prompt Engineering</vt:lpstr>
      <vt:lpstr>Prompt Engineering</vt:lpstr>
      <vt:lpstr>Prompt engineering</vt:lpstr>
      <vt:lpstr>Prompt Engineering</vt:lpstr>
      <vt:lpstr>Prompt Engineering</vt:lpstr>
      <vt:lpstr>Prompt Engineering</vt:lpstr>
      <vt:lpstr>Prompt Engineering</vt:lpstr>
      <vt:lpstr>Prompt Engineering</vt:lpstr>
      <vt:lpstr>Prompt Engineering</vt:lpstr>
      <vt:lpstr>Prompt Engineering</vt:lpstr>
      <vt:lpstr>Basic script</vt:lpstr>
      <vt:lpstr>Cookbooks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Shankar, Naveen Kumar</cp:lastModifiedBy>
  <cp:revision>871</cp:revision>
  <dcterms:created xsi:type="dcterms:W3CDTF">2025-03-22T17:29:46Z</dcterms:created>
  <dcterms:modified xsi:type="dcterms:W3CDTF">2025-04-13T14:01:13Z</dcterms:modified>
</cp:coreProperties>
</file>