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0" r:id="rId9"/>
    <p:sldId id="261" r:id="rId10"/>
    <p:sldId id="278" r:id="rId11"/>
    <p:sldId id="262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66" r:id="rId20"/>
  </p:sldIdLst>
  <p:sldSz cx="18288000" cy="10287000"/>
  <p:notesSz cx="6858000" cy="9144000"/>
  <p:embeddedFontLst>
    <p:embeddedFont>
      <p:font typeface="Charlevoix Bold" panose="020B0604020202020204" charset="0"/>
      <p:regular r:id="rId22"/>
      <p:bold r:id="rId23"/>
    </p:embeddedFont>
    <p:embeddedFont>
      <p:font typeface="Charlevoix Heavy" panose="020B0604020202020204" charset="0"/>
      <p:regular r:id="rId24"/>
      <p:bold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A86BF0-D3EF-F54E-C36F-CE2F4691B430}" v="16" dt="2025-02-26T12:50:16.785"/>
    <p1510:client id="{9CCC2D6C-0E59-00D6-E72D-DDD3F68E8006}" v="1291" dt="2025-02-26T12:48:02.983"/>
    <p1510:client id="{E0E2544F-396D-5E1B-BFE1-024DB25B1C73}" v="10" dt="2025-02-26T12:51:39.2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 autoAdjust="0"/>
    <p:restoredTop sz="94605" autoAdjust="0"/>
  </p:normalViewPr>
  <p:slideViewPr>
    <p:cSldViewPr>
      <p:cViewPr varScale="1">
        <p:scale>
          <a:sx n="52" d="100"/>
          <a:sy n="52" d="100"/>
        </p:scale>
        <p:origin x="60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m Palhas" userId="2e8d138dd07afe8f" providerId="Windows Live" clId="Web-{9CCC2D6C-0E59-00D6-E72D-DDD3F68E8006}"/>
    <pc:docChg chg="modSld">
      <pc:chgData name="Martim Palhas" userId="2e8d138dd07afe8f" providerId="Windows Live" clId="Web-{9CCC2D6C-0E59-00D6-E72D-DDD3F68E8006}" dt="2025-02-26T12:48:02.983" v="1146" actId="20577"/>
      <pc:docMkLst>
        <pc:docMk/>
      </pc:docMkLst>
      <pc:sldChg chg="modSp">
        <pc:chgData name="Martim Palhas" userId="2e8d138dd07afe8f" providerId="Windows Live" clId="Web-{9CCC2D6C-0E59-00D6-E72D-DDD3F68E8006}" dt="2025-02-26T12:42:49.300" v="1013" actId="1076"/>
        <pc:sldMkLst>
          <pc:docMk/>
          <pc:sldMk cId="3970320573" sldId="268"/>
        </pc:sldMkLst>
        <pc:spChg chg="mod">
          <ac:chgData name="Martim Palhas" userId="2e8d138dd07afe8f" providerId="Windows Live" clId="Web-{9CCC2D6C-0E59-00D6-E72D-DDD3F68E8006}" dt="2025-02-26T12:14:58.040" v="1" actId="1076"/>
          <ac:spMkLst>
            <pc:docMk/>
            <pc:sldMk cId="3970320573" sldId="268"/>
            <ac:spMk id="7" creationId="{5BE375C4-F2D8-3D05-E622-5502CC57D0FE}"/>
          </ac:spMkLst>
        </pc:spChg>
        <pc:graphicFrameChg chg="mod modGraphic">
          <ac:chgData name="Martim Palhas" userId="2e8d138dd07afe8f" providerId="Windows Live" clId="Web-{9CCC2D6C-0E59-00D6-E72D-DDD3F68E8006}" dt="2025-02-26T12:42:49.300" v="1013" actId="1076"/>
          <ac:graphicFrameMkLst>
            <pc:docMk/>
            <pc:sldMk cId="3970320573" sldId="268"/>
            <ac:graphicFrameMk id="6" creationId="{52E16FDD-FA12-F074-74DD-70C6675D343A}"/>
          </ac:graphicFrameMkLst>
        </pc:graphicFrameChg>
      </pc:sldChg>
      <pc:sldChg chg="modSp">
        <pc:chgData name="Martim Palhas" userId="2e8d138dd07afe8f" providerId="Windows Live" clId="Web-{9CCC2D6C-0E59-00D6-E72D-DDD3F68E8006}" dt="2025-02-26T12:48:02.983" v="1146" actId="20577"/>
        <pc:sldMkLst>
          <pc:docMk/>
          <pc:sldMk cId="2650612682" sldId="269"/>
        </pc:sldMkLst>
        <pc:spChg chg="mod">
          <ac:chgData name="Martim Palhas" userId="2e8d138dd07afe8f" providerId="Windows Live" clId="Web-{9CCC2D6C-0E59-00D6-E72D-DDD3F68E8006}" dt="2025-02-26T12:48:02.983" v="1146" actId="20577"/>
          <ac:spMkLst>
            <pc:docMk/>
            <pc:sldMk cId="2650612682" sldId="269"/>
            <ac:spMk id="5" creationId="{2DAF7399-DF4D-454B-E1DC-A145E50BCBC3}"/>
          </ac:spMkLst>
        </pc:spChg>
        <pc:spChg chg="mod">
          <ac:chgData name="Martim Palhas" userId="2e8d138dd07afe8f" providerId="Windows Live" clId="Web-{9CCC2D6C-0E59-00D6-E72D-DDD3F68E8006}" dt="2025-02-26T12:47:21.184" v="1144" actId="1076"/>
          <ac:spMkLst>
            <pc:docMk/>
            <pc:sldMk cId="2650612682" sldId="269"/>
            <ac:spMk id="9" creationId="{CB7A25AA-6312-69E1-607D-2E8E9FF42B09}"/>
          </ac:spMkLst>
        </pc:spChg>
      </pc:sldChg>
    </pc:docChg>
  </pc:docChgLst>
  <pc:docChgLst>
    <pc:chgData name="Martim Palhas" userId="2e8d138dd07afe8f" providerId="Windows Live" clId="Web-{E0E2544F-396D-5E1B-BFE1-024DB25B1C73}"/>
    <pc:docChg chg="modSld">
      <pc:chgData name="Martim Palhas" userId="2e8d138dd07afe8f" providerId="Windows Live" clId="Web-{E0E2544F-396D-5E1B-BFE1-024DB25B1C73}" dt="2025-02-26T12:51:39.250" v="4" actId="20577"/>
      <pc:docMkLst>
        <pc:docMk/>
      </pc:docMkLst>
      <pc:sldChg chg="modSp">
        <pc:chgData name="Martim Palhas" userId="2e8d138dd07afe8f" providerId="Windows Live" clId="Web-{E0E2544F-396D-5E1B-BFE1-024DB25B1C73}" dt="2025-02-26T12:51:39.250" v="4" actId="20577"/>
        <pc:sldMkLst>
          <pc:docMk/>
          <pc:sldMk cId="2650612682" sldId="269"/>
        </pc:sldMkLst>
        <pc:spChg chg="mod">
          <ac:chgData name="Martim Palhas" userId="2e8d138dd07afe8f" providerId="Windows Live" clId="Web-{E0E2544F-396D-5E1B-BFE1-024DB25B1C73}" dt="2025-02-26T12:51:39.250" v="4" actId="20577"/>
          <ac:spMkLst>
            <pc:docMk/>
            <pc:sldMk cId="2650612682" sldId="269"/>
            <ac:spMk id="5" creationId="{2DAF7399-DF4D-454B-E1DC-A145E50BCBC3}"/>
          </ac:spMkLst>
        </pc:spChg>
      </pc:sldChg>
    </pc:docChg>
  </pc:docChgLst>
  <pc:docChgLst>
    <pc:chgData name="Martim Palhas" userId="2e8d138dd07afe8f" providerId="Windows Live" clId="Web-{56A86BF0-D3EF-F54E-C36F-CE2F4691B430}"/>
    <pc:docChg chg="modSld">
      <pc:chgData name="Martim Palhas" userId="2e8d138dd07afe8f" providerId="Windows Live" clId="Web-{56A86BF0-D3EF-F54E-C36F-CE2F4691B430}" dt="2025-02-26T12:50:16.770" v="6" actId="20577"/>
      <pc:docMkLst>
        <pc:docMk/>
      </pc:docMkLst>
      <pc:sldChg chg="modSp">
        <pc:chgData name="Martim Palhas" userId="2e8d138dd07afe8f" providerId="Windows Live" clId="Web-{56A86BF0-D3EF-F54E-C36F-CE2F4691B430}" dt="2025-02-26T12:50:16.770" v="6" actId="20577"/>
        <pc:sldMkLst>
          <pc:docMk/>
          <pc:sldMk cId="0" sldId="266"/>
        </pc:sldMkLst>
        <pc:spChg chg="mod">
          <ac:chgData name="Martim Palhas" userId="2e8d138dd07afe8f" providerId="Windows Live" clId="Web-{56A86BF0-D3EF-F54E-C36F-CE2F4691B430}" dt="2025-02-26T12:50:16.770" v="6" actId="20577"/>
          <ac:spMkLst>
            <pc:docMk/>
            <pc:sldMk cId="0" sldId="26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81556-2DC3-6848-93FE-411E8DBC2F5D}" type="datetimeFigureOut">
              <a:rPr lang="pt-PT" smtClean="0"/>
              <a:t>06-04-2025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F4AD6-B164-FD44-8D62-756AC60B27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204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F4AD6-B164-FD44-8D62-756AC60B27B4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788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F4AD6-B164-FD44-8D62-756AC60B27B4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693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13732" y="-235594"/>
            <a:ext cx="9149344" cy="11511369"/>
            <a:chOff x="0" y="0"/>
            <a:chExt cx="2409704" cy="30318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9704" cy="3031801"/>
            </a:xfrm>
            <a:custGeom>
              <a:avLst/>
              <a:gdLst/>
              <a:ahLst/>
              <a:cxnLst/>
              <a:rect l="l" t="t" r="r" b="b"/>
              <a:pathLst>
                <a:path w="2409704" h="3031801">
                  <a:moveTo>
                    <a:pt x="0" y="0"/>
                  </a:moveTo>
                  <a:lnTo>
                    <a:pt x="2409704" y="0"/>
                  </a:lnTo>
                  <a:lnTo>
                    <a:pt x="2409704" y="3031801"/>
                  </a:lnTo>
                  <a:lnTo>
                    <a:pt x="0" y="3031801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9704" cy="3069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400000">
            <a:off x="5804334" y="380571"/>
            <a:ext cx="11017344" cy="8795513"/>
          </a:xfrm>
          <a:custGeom>
            <a:avLst/>
            <a:gdLst/>
            <a:ahLst/>
            <a:cxnLst/>
            <a:rect l="l" t="t" r="r" b="b"/>
            <a:pathLst>
              <a:path w="11017344" h="8795513">
                <a:moveTo>
                  <a:pt x="0" y="0"/>
                </a:moveTo>
                <a:lnTo>
                  <a:pt x="11017344" y="0"/>
                </a:lnTo>
                <a:lnTo>
                  <a:pt x="11017344" y="8795513"/>
                </a:lnTo>
                <a:lnTo>
                  <a:pt x="0" y="8795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6" name="TextBox 6"/>
          <p:cNvSpPr txBox="1"/>
          <p:nvPr/>
        </p:nvSpPr>
        <p:spPr>
          <a:xfrm>
            <a:off x="662520" y="4079411"/>
            <a:ext cx="10515600" cy="2321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07"/>
              </a:lnSpc>
              <a:spcBef>
                <a:spcPct val="0"/>
              </a:spcBef>
            </a:pPr>
            <a:r>
              <a:rPr lang="en-US" sz="5087" b="1" spc="-330" dirty="0">
                <a:solidFill>
                  <a:srgbClr val="002060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MARKDOWN PROGRAM FOR CLOSE TO EXPIRATION PRODUCTS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440195" y="9931184"/>
            <a:ext cx="7795640" cy="317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9"/>
              </a:lnSpc>
              <a:spcBef>
                <a:spcPct val="0"/>
              </a:spcBef>
            </a:pPr>
            <a:r>
              <a:rPr lang="en-US" sz="2187" b="1" spc="-142" dirty="0">
                <a:solidFill>
                  <a:srgbClr val="002060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EDIT - DATA SCIENCE AND BUSINESS ANALYTICS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3D466-9BFC-CC20-9B80-23B9F0AEF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2D9B76AF-D1BA-D575-E2AA-48CC3FC5FBA9}"/>
              </a:ext>
            </a:extLst>
          </p:cNvPr>
          <p:cNvSpPr/>
          <p:nvPr/>
        </p:nvSpPr>
        <p:spPr>
          <a:xfrm rot="-5400000">
            <a:off x="13661002" y="-885199"/>
            <a:ext cx="5184149" cy="5184149"/>
          </a:xfrm>
          <a:custGeom>
            <a:avLst/>
            <a:gdLst/>
            <a:ahLst/>
            <a:cxnLst/>
            <a:rect l="l" t="t" r="r" b="b"/>
            <a:pathLst>
              <a:path w="5184149" h="5184149">
                <a:moveTo>
                  <a:pt x="0" y="0"/>
                </a:moveTo>
                <a:lnTo>
                  <a:pt x="5184149" y="0"/>
                </a:lnTo>
                <a:lnTo>
                  <a:pt x="5184149" y="5184149"/>
                </a:lnTo>
                <a:lnTo>
                  <a:pt x="0" y="51841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BC9713F-78D2-D1B4-EEC5-5799D89A038C}"/>
              </a:ext>
            </a:extLst>
          </p:cNvPr>
          <p:cNvSpPr txBox="1"/>
          <p:nvPr/>
        </p:nvSpPr>
        <p:spPr>
          <a:xfrm>
            <a:off x="762000" y="1406482"/>
            <a:ext cx="12110257" cy="932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0"/>
              </a:lnSpc>
            </a:pPr>
            <a:r>
              <a:rPr lang="pt-PT" sz="6500" b="1" spc="-422" dirty="0">
                <a:solidFill>
                  <a:srgbClr val="00216A"/>
                </a:solidFill>
                <a:latin typeface="Charlevoix Heavy"/>
                <a:ea typeface="Charlevoix Heavy"/>
                <a:cs typeface="Charlevoix Heavy"/>
                <a:sym typeface="Charlevoix Heavy"/>
              </a:rPr>
              <a:t>Avaliação de modelos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84F6882-4AA0-2683-5CC4-7B71F5436392}"/>
              </a:ext>
            </a:extLst>
          </p:cNvPr>
          <p:cNvSpPr txBox="1"/>
          <p:nvPr/>
        </p:nvSpPr>
        <p:spPr>
          <a:xfrm>
            <a:off x="6817128" y="5414568"/>
            <a:ext cx="4114800" cy="4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400" b="1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Outros testes </a:t>
            </a:r>
            <a:r>
              <a:rPr lang="en-US" sz="2400" b="1" dirty="0" err="1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utilizados</a:t>
            </a:r>
            <a:endParaRPr lang="en-US" sz="2400" b="1" dirty="0">
              <a:solidFill>
                <a:srgbClr val="00216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897D76C-0972-EC92-C3FC-B4F2C8B4AC04}"/>
              </a:ext>
            </a:extLst>
          </p:cNvPr>
          <p:cNvSpPr txBox="1"/>
          <p:nvPr/>
        </p:nvSpPr>
        <p:spPr>
          <a:xfrm>
            <a:off x="6722510" y="5858614"/>
            <a:ext cx="4055919" cy="175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Chi-</a:t>
            </a:r>
            <a:r>
              <a:rPr lang="pt-PT" sz="24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Square</a:t>
            </a: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Correlação de </a:t>
            </a:r>
            <a:r>
              <a:rPr lang="pt-PT" sz="24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Spearman</a:t>
            </a:r>
            <a:endParaRPr lang="pt-PT" sz="2400" dirty="0">
              <a:solidFill>
                <a:srgbClr val="00216A"/>
              </a:solidFill>
              <a:latin typeface="Roboto"/>
              <a:ea typeface="Roboto"/>
              <a:cs typeface="Roboto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Random</a:t>
            </a: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 </a:t>
            </a:r>
            <a:r>
              <a:rPr lang="pt-PT" sz="24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Forest</a:t>
            </a:r>
            <a:endParaRPr lang="pt-PT" sz="2400" dirty="0">
              <a:solidFill>
                <a:srgbClr val="00216A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3" name="Imagem 2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60B257A3-E349-5EFD-AA02-50F034972E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089668"/>
            <a:ext cx="4259504" cy="56739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A063A8D-803D-4031-FECD-22E24BAC64E1}"/>
              </a:ext>
            </a:extLst>
          </p:cNvPr>
          <p:cNvSpPr txBox="1"/>
          <p:nvPr/>
        </p:nvSpPr>
        <p:spPr>
          <a:xfrm>
            <a:off x="7668815" y="3564569"/>
            <a:ext cx="6143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Quais as variáveis a manter em diferentes modelos?</a:t>
            </a:r>
          </a:p>
        </p:txBody>
      </p:sp>
      <p:cxnSp>
        <p:nvCxnSpPr>
          <p:cNvPr id="5" name="Conexão em Ângulos Retos 4">
            <a:extLst>
              <a:ext uri="{FF2B5EF4-FFF2-40B4-BE49-F238E27FC236}">
                <a16:creationId xmlns:a16="http://schemas.microsoft.com/office/drawing/2014/main" id="{41E6C2DE-15CD-700A-3F22-74557F4B17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10200" y="3764624"/>
            <a:ext cx="2050837" cy="777731"/>
          </a:xfrm>
          <a:prstGeom prst="bentConnector3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17DA9D4E-46FE-BA8D-D924-81ECE141DD01}"/>
              </a:ext>
            </a:extLst>
          </p:cNvPr>
          <p:cNvSpPr txBox="1"/>
          <p:nvPr/>
        </p:nvSpPr>
        <p:spPr>
          <a:xfrm>
            <a:off x="762000" y="2325229"/>
            <a:ext cx="6660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Escolhemos uma abordagem de K-</a:t>
            </a:r>
            <a:r>
              <a:rPr lang="pt-PT" sz="20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Fold</a:t>
            </a:r>
            <a:r>
              <a:rPr lang="pt-PT" sz="20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 Cross </a:t>
            </a:r>
            <a:r>
              <a:rPr lang="pt-PT" sz="20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Validation</a:t>
            </a:r>
            <a:r>
              <a:rPr lang="pt-PT" sz="20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 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917EF4B-72EC-061C-F2C4-F963E5495E75}"/>
              </a:ext>
            </a:extLst>
          </p:cNvPr>
          <p:cNvSpPr txBox="1"/>
          <p:nvPr/>
        </p:nvSpPr>
        <p:spPr>
          <a:xfrm>
            <a:off x="-457200" y="9931184"/>
            <a:ext cx="9067800" cy="317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9"/>
              </a:lnSpc>
              <a:spcBef>
                <a:spcPct val="0"/>
              </a:spcBef>
            </a:pPr>
            <a:r>
              <a:rPr lang="en-US" sz="2187" b="1" spc="-142" dirty="0">
                <a:solidFill>
                  <a:srgbClr val="002060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EDIT - DATA SCIENCE AND 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2546510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4173200" y="-132602"/>
            <a:ext cx="4220808" cy="4220808"/>
          </a:xfrm>
          <a:custGeom>
            <a:avLst/>
            <a:gdLst/>
            <a:ahLst/>
            <a:cxnLst/>
            <a:rect l="l" t="t" r="r" b="b"/>
            <a:pathLst>
              <a:path w="4220808" h="4220808">
                <a:moveTo>
                  <a:pt x="0" y="0"/>
                </a:moveTo>
                <a:lnTo>
                  <a:pt x="4220808" y="0"/>
                </a:lnTo>
                <a:lnTo>
                  <a:pt x="4220808" y="4220809"/>
                </a:lnTo>
                <a:lnTo>
                  <a:pt x="0" y="4220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8" name="TextBox 8"/>
          <p:cNvSpPr txBox="1"/>
          <p:nvPr/>
        </p:nvSpPr>
        <p:spPr>
          <a:xfrm>
            <a:off x="1550745" y="647700"/>
            <a:ext cx="10031655" cy="93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30"/>
              </a:lnSpc>
            </a:pPr>
            <a:r>
              <a:rPr lang="pt-PT" sz="6500" b="1" spc="-422" dirty="0">
                <a:solidFill>
                  <a:srgbClr val="00216A"/>
                </a:solidFill>
                <a:latin typeface="Charlevoix Heavy"/>
                <a:ea typeface="Charlevoix Heavy"/>
                <a:cs typeface="Charlevoix Heavy"/>
                <a:sym typeface="Charlevoix Heavy"/>
              </a:rPr>
              <a:t>O modelo de classificação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50745" y="1561021"/>
            <a:ext cx="7593255" cy="416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pt-PT" sz="25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Divisão dos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AD7AE13-BDB4-00B3-F424-FA6561CE4BF9}"/>
              </a:ext>
            </a:extLst>
          </p:cNvPr>
          <p:cNvSpPr txBox="1"/>
          <p:nvPr/>
        </p:nvSpPr>
        <p:spPr>
          <a:xfrm>
            <a:off x="1550745" y="2324100"/>
            <a:ext cx="69958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Concluímos em selecionar as seguintes variáveis: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SKU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Idstore</a:t>
            </a:r>
            <a:endParaRPr lang="pt-PT" sz="2400" dirty="0">
              <a:solidFill>
                <a:srgbClr val="00216A"/>
              </a:solidFill>
              <a:latin typeface="Roboto"/>
              <a:ea typeface="Roboto"/>
              <a:cs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Oldpvp</a:t>
            </a:r>
            <a:endParaRPr lang="pt-PT" sz="2400" dirty="0">
              <a:solidFill>
                <a:srgbClr val="00216A"/>
              </a:solidFill>
              <a:latin typeface="Roboto"/>
              <a:ea typeface="Roboto"/>
              <a:cs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Weight</a:t>
            </a: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 (g)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Margin</a:t>
            </a: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 (%)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DCAFB07-5AFF-3487-6019-5E529AEE5AFA}"/>
              </a:ext>
            </a:extLst>
          </p:cNvPr>
          <p:cNvSpPr txBox="1"/>
          <p:nvPr/>
        </p:nvSpPr>
        <p:spPr>
          <a:xfrm>
            <a:off x="1588845" y="4904057"/>
            <a:ext cx="883447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Dividimos as variáveis em 70% treino e 30% teste nos modelos: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Regressão Logística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Árvores de Decisão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Random</a:t>
            </a: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 </a:t>
            </a:r>
            <a:r>
              <a:rPr lang="pt-PT" sz="24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Forest</a:t>
            </a:r>
            <a:endParaRPr lang="pt-PT" sz="2400" dirty="0">
              <a:solidFill>
                <a:srgbClr val="00216A"/>
              </a:solidFill>
              <a:latin typeface="Roboto"/>
              <a:ea typeface="Roboto"/>
              <a:cs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XGBoost</a:t>
            </a:r>
            <a:endParaRPr lang="pt-PT" sz="2400" dirty="0">
              <a:solidFill>
                <a:srgbClr val="00216A"/>
              </a:solidFill>
              <a:latin typeface="Roboto"/>
              <a:ea typeface="Roboto"/>
              <a:cs typeface="Roboto"/>
            </a:endParaRPr>
          </a:p>
          <a:p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907456B-5F47-8130-CB76-F74C6F848E73}"/>
              </a:ext>
            </a:extLst>
          </p:cNvPr>
          <p:cNvSpPr txBox="1"/>
          <p:nvPr/>
        </p:nvSpPr>
        <p:spPr>
          <a:xfrm>
            <a:off x="5016939" y="626113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b="1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Resultados: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627DFF7-638B-D789-77FC-C3D81E6BCFE7}"/>
              </a:ext>
            </a:extLst>
          </p:cNvPr>
          <p:cNvSpPr txBox="1"/>
          <p:nvPr/>
        </p:nvSpPr>
        <p:spPr>
          <a:xfrm>
            <a:off x="3886200" y="3073918"/>
            <a:ext cx="350479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Exp_days_label</a:t>
            </a:r>
            <a:endParaRPr lang="pt-PT" sz="2400" dirty="0">
              <a:solidFill>
                <a:srgbClr val="00216A"/>
              </a:solidFill>
              <a:latin typeface="Roboto"/>
              <a:ea typeface="Roboto"/>
              <a:cs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Discount_rounded</a:t>
            </a:r>
            <a:endParaRPr lang="pt-PT" sz="2400" dirty="0">
              <a:solidFill>
                <a:srgbClr val="00216A"/>
              </a:solidFill>
              <a:latin typeface="Roboto"/>
              <a:ea typeface="Roboto"/>
              <a:cs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Expiring_days</a:t>
            </a:r>
            <a:endParaRPr lang="pt-PT" sz="2400" dirty="0">
              <a:solidFill>
                <a:srgbClr val="00216A"/>
              </a:solidFill>
              <a:latin typeface="Roboto"/>
              <a:ea typeface="Roboto"/>
              <a:cs typeface="Robo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Variável alvo – </a:t>
            </a:r>
            <a:r>
              <a:rPr lang="pt-PT" sz="2400" b="1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sold</a:t>
            </a:r>
            <a:endParaRPr lang="pt-PT" sz="2400" b="1" dirty="0">
              <a:solidFill>
                <a:srgbClr val="00216A"/>
              </a:solidFill>
              <a:latin typeface="Roboto"/>
              <a:ea typeface="Roboto"/>
              <a:cs typeface="Roboto"/>
            </a:endParaRPr>
          </a:p>
          <a:p>
            <a:endParaRPr lang="pt-PT" dirty="0"/>
          </a:p>
        </p:txBody>
      </p:sp>
      <p:sp>
        <p:nvSpPr>
          <p:cNvPr id="17" name="Freeform 4">
            <a:extLst>
              <a:ext uri="{FF2B5EF4-FFF2-40B4-BE49-F238E27FC236}">
                <a16:creationId xmlns:a16="http://schemas.microsoft.com/office/drawing/2014/main" id="{A4C14612-0BD8-5E7D-8F6C-AE05FFBC0427}"/>
              </a:ext>
            </a:extLst>
          </p:cNvPr>
          <p:cNvSpPr/>
          <p:nvPr/>
        </p:nvSpPr>
        <p:spPr>
          <a:xfrm rot="16200000">
            <a:off x="7532097" y="-865142"/>
            <a:ext cx="3833406" cy="20878800"/>
          </a:xfrm>
          <a:custGeom>
            <a:avLst/>
            <a:gdLst/>
            <a:ahLst/>
            <a:cxnLst/>
            <a:rect l="l" t="t" r="r" b="b"/>
            <a:pathLst>
              <a:path w="3016535" h="3065910">
                <a:moveTo>
                  <a:pt x="0" y="0"/>
                </a:moveTo>
                <a:lnTo>
                  <a:pt x="3016535" y="0"/>
                </a:lnTo>
                <a:lnTo>
                  <a:pt x="3016535" y="3065910"/>
                </a:lnTo>
                <a:lnTo>
                  <a:pt x="0" y="3065910"/>
                </a:lnTo>
                <a:close/>
              </a:path>
            </a:pathLst>
          </a:custGeom>
          <a:solidFill>
            <a:srgbClr val="FF6B00"/>
          </a:solidFill>
        </p:spPr>
        <p:txBody>
          <a:bodyPr/>
          <a:lstStyle/>
          <a:p>
            <a:endParaRPr lang="pt-PT"/>
          </a:p>
        </p:txBody>
      </p:sp>
      <p:pic>
        <p:nvPicPr>
          <p:cNvPr id="5" name="Imagem 4" descr="Uma imagem com texto, Tipo de letra, branco&#10;&#10;Descrição gerada automaticamente">
            <a:extLst>
              <a:ext uri="{FF2B5EF4-FFF2-40B4-BE49-F238E27FC236}">
                <a16:creationId xmlns:a16="http://schemas.microsoft.com/office/drawing/2014/main" id="{E07DA20B-DF92-9EFE-A786-F614420A8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58" y="6775730"/>
            <a:ext cx="12679126" cy="2215991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0D7D101E-0101-A005-9AE0-5C76B4D1844C}"/>
              </a:ext>
            </a:extLst>
          </p:cNvPr>
          <p:cNvSpPr txBox="1"/>
          <p:nvPr/>
        </p:nvSpPr>
        <p:spPr>
          <a:xfrm>
            <a:off x="-457200" y="9931184"/>
            <a:ext cx="9067800" cy="317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9"/>
              </a:lnSpc>
              <a:spcBef>
                <a:spcPct val="0"/>
              </a:spcBef>
            </a:pPr>
            <a:r>
              <a:rPr lang="en-US" sz="2187" b="1" spc="-142" dirty="0">
                <a:solidFill>
                  <a:srgbClr val="002060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EDIT - DATA SCIENCE AND BUSINESS ANALYTICS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30165-4284-C84F-6622-DA8DDDE15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86CED1AE-1DF1-1EB8-4BFE-719EDB12F1FC}"/>
              </a:ext>
            </a:extLst>
          </p:cNvPr>
          <p:cNvGrpSpPr/>
          <p:nvPr/>
        </p:nvGrpSpPr>
        <p:grpSpPr>
          <a:xfrm>
            <a:off x="14325600" y="-114300"/>
            <a:ext cx="11453406" cy="11640876"/>
            <a:chOff x="0" y="0"/>
            <a:chExt cx="3016535" cy="306591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8AE655E-B113-B010-9CD8-2F7C4DD502A2}"/>
                </a:ext>
              </a:extLst>
            </p:cNvPr>
            <p:cNvSpPr/>
            <p:nvPr/>
          </p:nvSpPr>
          <p:spPr>
            <a:xfrm>
              <a:off x="0" y="0"/>
              <a:ext cx="3016535" cy="3065910"/>
            </a:xfrm>
            <a:custGeom>
              <a:avLst/>
              <a:gdLst/>
              <a:ahLst/>
              <a:cxnLst/>
              <a:rect l="l" t="t" r="r" b="b"/>
              <a:pathLst>
                <a:path w="3016535" h="3065910">
                  <a:moveTo>
                    <a:pt x="0" y="0"/>
                  </a:moveTo>
                  <a:lnTo>
                    <a:pt x="3016535" y="0"/>
                  </a:lnTo>
                  <a:lnTo>
                    <a:pt x="3016535" y="3065910"/>
                  </a:lnTo>
                  <a:lnTo>
                    <a:pt x="0" y="306591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/>
            <a:lstStyle/>
            <a:p>
              <a:endParaRPr lang="pt-PT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5377F29E-C466-AA95-F6C2-5615B7AE6723}"/>
                </a:ext>
              </a:extLst>
            </p:cNvPr>
            <p:cNvSpPr txBox="1"/>
            <p:nvPr/>
          </p:nvSpPr>
          <p:spPr>
            <a:xfrm>
              <a:off x="0" y="-38100"/>
              <a:ext cx="3016535" cy="31040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64437D10-C62D-7936-8DFF-BE22FE668032}"/>
              </a:ext>
            </a:extLst>
          </p:cNvPr>
          <p:cNvSpPr txBox="1"/>
          <p:nvPr/>
        </p:nvSpPr>
        <p:spPr>
          <a:xfrm>
            <a:off x="1550745" y="647700"/>
            <a:ext cx="10031655" cy="93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30"/>
              </a:lnSpc>
            </a:pPr>
            <a:r>
              <a:rPr lang="pt-PT" sz="6500" b="1" spc="-422" dirty="0">
                <a:solidFill>
                  <a:srgbClr val="00216A"/>
                </a:solidFill>
                <a:latin typeface="Charlevoix Heavy"/>
                <a:ea typeface="Charlevoix Heavy"/>
                <a:cs typeface="Charlevoix Heavy"/>
                <a:sym typeface="Charlevoix Heavy"/>
              </a:rPr>
              <a:t>O modelo de classificação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415E97B-4CCD-B1B9-BE3F-5C22FB951669}"/>
              </a:ext>
            </a:extLst>
          </p:cNvPr>
          <p:cNvSpPr txBox="1"/>
          <p:nvPr/>
        </p:nvSpPr>
        <p:spPr>
          <a:xfrm>
            <a:off x="1550745" y="1561021"/>
            <a:ext cx="7593255" cy="416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pt-PT" sz="25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Avaliação do modelo – interpretação dos resultados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443092E-2A5A-B222-F98D-1FB970A1C2D0}"/>
              </a:ext>
            </a:extLst>
          </p:cNvPr>
          <p:cNvSpPr txBox="1"/>
          <p:nvPr/>
        </p:nvSpPr>
        <p:spPr>
          <a:xfrm>
            <a:off x="1371600" y="2891123"/>
            <a:ext cx="127254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Taxa de Acerto:</a:t>
            </a: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 Mede o percentual de previsões corretas. O </a:t>
            </a:r>
            <a:r>
              <a:rPr lang="pt-PT" sz="24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XGBoost</a:t>
            </a: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 teve a melhor Taxa de Acerto (0.689), seguido pelo </a:t>
            </a:r>
            <a:r>
              <a:rPr lang="pt-PT" sz="24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Random</a:t>
            </a: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 </a:t>
            </a:r>
            <a:r>
              <a:rPr lang="pt-PT" sz="24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Forest</a:t>
            </a: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 e </a:t>
            </a:r>
            <a:r>
              <a:rPr lang="pt-PT" sz="24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Decision</a:t>
            </a: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 </a:t>
            </a:r>
            <a:r>
              <a:rPr lang="pt-PT" sz="24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Tree</a:t>
            </a: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Precisão:</a:t>
            </a: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 Mede a taxa de verdadeiros positivos sobre todos os positivos previstos. O </a:t>
            </a:r>
            <a:r>
              <a:rPr lang="pt-PT" sz="24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XGBoost</a:t>
            </a: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 tem a maior precisão (0.699), o que indica menos falsos positivos, mas menor </a:t>
            </a:r>
            <a:r>
              <a:rPr lang="pt-PT" sz="24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recall</a:t>
            </a: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b="1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Recall</a:t>
            </a:r>
            <a:r>
              <a:rPr lang="pt-PT" sz="2400" b="1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: </a:t>
            </a: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Mede a capacidade do modelo de identificar positivos reais. A Regressão Logística teve o maior </a:t>
            </a:r>
            <a:r>
              <a:rPr lang="pt-PT" sz="24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recall</a:t>
            </a: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 (0.802), o que significa que ele identificou mais casos reais da classe positiva.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b="1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F1-Score: </a:t>
            </a: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Métrica balanceada entre precisão e </a:t>
            </a:r>
            <a:r>
              <a:rPr lang="pt-PT" sz="24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recall</a:t>
            </a: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. O </a:t>
            </a:r>
            <a:r>
              <a:rPr lang="pt-PT" sz="24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XGBoost</a:t>
            </a: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 também teve o melhor F1-score (0.718), sugerindo um equilíbrio adequado entre as métricas.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32C24BC3-AFFA-4C29-26D7-F61C251B97CA}"/>
              </a:ext>
            </a:extLst>
          </p:cNvPr>
          <p:cNvSpPr txBox="1"/>
          <p:nvPr/>
        </p:nvSpPr>
        <p:spPr>
          <a:xfrm>
            <a:off x="-457200" y="9931184"/>
            <a:ext cx="9067800" cy="317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9"/>
              </a:lnSpc>
              <a:spcBef>
                <a:spcPct val="0"/>
              </a:spcBef>
            </a:pPr>
            <a:r>
              <a:rPr lang="en-US" sz="2187" b="1" spc="-142" dirty="0">
                <a:solidFill>
                  <a:srgbClr val="002060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EDIT - DATA SCIENCE AND 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4016794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F26CE-F4E0-ABAE-D8B3-9EB673011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90C2394-DBBD-BE61-F0E3-FF8C54456819}"/>
              </a:ext>
            </a:extLst>
          </p:cNvPr>
          <p:cNvSpPr/>
          <p:nvPr/>
        </p:nvSpPr>
        <p:spPr>
          <a:xfrm rot="-5400000">
            <a:off x="14173203" y="5644132"/>
            <a:ext cx="4220808" cy="4220808"/>
          </a:xfrm>
          <a:custGeom>
            <a:avLst/>
            <a:gdLst/>
            <a:ahLst/>
            <a:cxnLst/>
            <a:rect l="l" t="t" r="r" b="b"/>
            <a:pathLst>
              <a:path w="4220808" h="4220808">
                <a:moveTo>
                  <a:pt x="0" y="0"/>
                </a:moveTo>
                <a:lnTo>
                  <a:pt x="4220808" y="0"/>
                </a:lnTo>
                <a:lnTo>
                  <a:pt x="4220808" y="4220809"/>
                </a:lnTo>
                <a:lnTo>
                  <a:pt x="0" y="4220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67A390F7-8454-EA9F-79B8-0F61C576E028}"/>
              </a:ext>
            </a:extLst>
          </p:cNvPr>
          <p:cNvGrpSpPr/>
          <p:nvPr/>
        </p:nvGrpSpPr>
        <p:grpSpPr>
          <a:xfrm rot="16200000">
            <a:off x="521698" y="4900778"/>
            <a:ext cx="11453406" cy="14630402"/>
            <a:chOff x="0" y="0"/>
            <a:chExt cx="3016535" cy="306591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5BBBA0F0-C0BD-6095-670B-3C0D6656D3FF}"/>
                </a:ext>
              </a:extLst>
            </p:cNvPr>
            <p:cNvSpPr/>
            <p:nvPr/>
          </p:nvSpPr>
          <p:spPr>
            <a:xfrm>
              <a:off x="0" y="0"/>
              <a:ext cx="3016535" cy="3065910"/>
            </a:xfrm>
            <a:custGeom>
              <a:avLst/>
              <a:gdLst/>
              <a:ahLst/>
              <a:cxnLst/>
              <a:rect l="l" t="t" r="r" b="b"/>
              <a:pathLst>
                <a:path w="3016535" h="3065910">
                  <a:moveTo>
                    <a:pt x="0" y="0"/>
                  </a:moveTo>
                  <a:lnTo>
                    <a:pt x="3016535" y="0"/>
                  </a:lnTo>
                  <a:lnTo>
                    <a:pt x="3016535" y="3065910"/>
                  </a:lnTo>
                  <a:lnTo>
                    <a:pt x="0" y="306591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F97FC07A-40B2-1330-91C2-DC1EE04A642D}"/>
                </a:ext>
              </a:extLst>
            </p:cNvPr>
            <p:cNvSpPr txBox="1"/>
            <p:nvPr/>
          </p:nvSpPr>
          <p:spPr>
            <a:xfrm>
              <a:off x="0" y="-38100"/>
              <a:ext cx="3016535" cy="31040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2F599CAD-7F82-4AEE-183A-B601D49F85A5}"/>
              </a:ext>
            </a:extLst>
          </p:cNvPr>
          <p:cNvSpPr txBox="1"/>
          <p:nvPr/>
        </p:nvSpPr>
        <p:spPr>
          <a:xfrm>
            <a:off x="1550745" y="647700"/>
            <a:ext cx="10031655" cy="93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30"/>
              </a:lnSpc>
            </a:pPr>
            <a:r>
              <a:rPr lang="pt-PT" sz="6500" b="1" spc="-422" dirty="0">
                <a:solidFill>
                  <a:srgbClr val="00216A"/>
                </a:solidFill>
                <a:latin typeface="Charlevoix Heavy"/>
                <a:ea typeface="Charlevoix Heavy"/>
                <a:cs typeface="Charlevoix Heavy"/>
                <a:sym typeface="Charlevoix Heavy"/>
              </a:rPr>
              <a:t>O modelo de classificação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B8AEB46-1B39-9C7B-9E02-AF7E804E8BF7}"/>
              </a:ext>
            </a:extLst>
          </p:cNvPr>
          <p:cNvSpPr txBox="1"/>
          <p:nvPr/>
        </p:nvSpPr>
        <p:spPr>
          <a:xfrm>
            <a:off x="1550745" y="1561021"/>
            <a:ext cx="7593255" cy="416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pt-PT" sz="25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Escolha do modelo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D62914-D2CF-4696-A2B8-F8A20DD74D68}"/>
              </a:ext>
            </a:extLst>
          </p:cNvPr>
          <p:cNvSpPr txBox="1"/>
          <p:nvPr/>
        </p:nvSpPr>
        <p:spPr>
          <a:xfrm>
            <a:off x="1371600" y="3108487"/>
            <a:ext cx="12659583" cy="2250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Com base nos resultados obtidos, concluímos que o melhor modelo a utilizar é o </a:t>
            </a:r>
            <a:r>
              <a:rPr lang="pt-PT" sz="2400" b="1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XGBoost</a:t>
            </a: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. Este apresentou a melhor performance geral considerando a Taxa de Acerto, </a:t>
            </a:r>
            <a:r>
              <a:rPr lang="pt-PT" sz="24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Recall</a:t>
            </a: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 e F1-Score. Tivemos também mais em conta o F1-Score na nossa decisão pois esta métrica tem um equilíbrio entre as métricas de Precisão e </a:t>
            </a:r>
            <a:r>
              <a:rPr lang="pt-PT" sz="2400" dirty="0" err="1">
                <a:solidFill>
                  <a:srgbClr val="00216A"/>
                </a:solidFill>
                <a:latin typeface="Roboto"/>
                <a:ea typeface="Roboto"/>
                <a:cs typeface="Roboto"/>
              </a:rPr>
              <a:t>Recall</a:t>
            </a:r>
            <a:r>
              <a:rPr lang="pt-PT" sz="24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.</a:t>
            </a:r>
            <a:endParaRPr lang="pt-PT" dirty="0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70E9A8FC-AB52-BE21-5C19-BB3164A99C8D}"/>
              </a:ext>
            </a:extLst>
          </p:cNvPr>
          <p:cNvSpPr txBox="1"/>
          <p:nvPr/>
        </p:nvSpPr>
        <p:spPr>
          <a:xfrm>
            <a:off x="-457200" y="9931184"/>
            <a:ext cx="9067800" cy="317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9"/>
              </a:lnSpc>
              <a:spcBef>
                <a:spcPct val="0"/>
              </a:spcBef>
            </a:pPr>
            <a:r>
              <a:rPr lang="en-US" sz="2187" b="1" spc="-142" dirty="0">
                <a:solidFill>
                  <a:srgbClr val="002060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EDIT - DATA SCIENCE AND 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327103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94428-A4BA-9BCE-A79F-E31CFD86A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29288F4-7AB2-536A-F22F-E881A8265E98}"/>
              </a:ext>
            </a:extLst>
          </p:cNvPr>
          <p:cNvSpPr/>
          <p:nvPr/>
        </p:nvSpPr>
        <p:spPr>
          <a:xfrm rot="-5400000">
            <a:off x="10835350" y="-132602"/>
            <a:ext cx="4220808" cy="4220808"/>
          </a:xfrm>
          <a:custGeom>
            <a:avLst/>
            <a:gdLst/>
            <a:ahLst/>
            <a:cxnLst/>
            <a:rect l="l" t="t" r="r" b="b"/>
            <a:pathLst>
              <a:path w="4220808" h="4220808">
                <a:moveTo>
                  <a:pt x="0" y="0"/>
                </a:moveTo>
                <a:lnTo>
                  <a:pt x="4220808" y="0"/>
                </a:lnTo>
                <a:lnTo>
                  <a:pt x="4220808" y="4220809"/>
                </a:lnTo>
                <a:lnTo>
                  <a:pt x="0" y="4220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E6965426-3E05-AE05-28DF-825DD9BE9EB0}"/>
              </a:ext>
            </a:extLst>
          </p:cNvPr>
          <p:cNvGrpSpPr/>
          <p:nvPr/>
        </p:nvGrpSpPr>
        <p:grpSpPr>
          <a:xfrm>
            <a:off x="14309107" y="-254230"/>
            <a:ext cx="11453406" cy="11640876"/>
            <a:chOff x="0" y="0"/>
            <a:chExt cx="3016535" cy="306591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4BE296AA-E85F-92F9-B98E-282C45BB7F40}"/>
                </a:ext>
              </a:extLst>
            </p:cNvPr>
            <p:cNvSpPr/>
            <p:nvPr/>
          </p:nvSpPr>
          <p:spPr>
            <a:xfrm>
              <a:off x="0" y="0"/>
              <a:ext cx="3016535" cy="3065910"/>
            </a:xfrm>
            <a:custGeom>
              <a:avLst/>
              <a:gdLst/>
              <a:ahLst/>
              <a:cxnLst/>
              <a:rect l="l" t="t" r="r" b="b"/>
              <a:pathLst>
                <a:path w="3016535" h="3065910">
                  <a:moveTo>
                    <a:pt x="0" y="0"/>
                  </a:moveTo>
                  <a:lnTo>
                    <a:pt x="3016535" y="0"/>
                  </a:lnTo>
                  <a:lnTo>
                    <a:pt x="3016535" y="3065910"/>
                  </a:lnTo>
                  <a:lnTo>
                    <a:pt x="0" y="306591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3C6562D6-B365-D1E8-ED7B-C824814CBAD7}"/>
                </a:ext>
              </a:extLst>
            </p:cNvPr>
            <p:cNvSpPr txBox="1"/>
            <p:nvPr/>
          </p:nvSpPr>
          <p:spPr>
            <a:xfrm>
              <a:off x="0" y="-38100"/>
              <a:ext cx="3016535" cy="31040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71D2BB77-4290-6949-AE12-0ED093405E9B}"/>
              </a:ext>
            </a:extLst>
          </p:cNvPr>
          <p:cNvSpPr txBox="1"/>
          <p:nvPr/>
        </p:nvSpPr>
        <p:spPr>
          <a:xfrm>
            <a:off x="1550745" y="647700"/>
            <a:ext cx="10031655" cy="93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30"/>
              </a:lnSpc>
            </a:pPr>
            <a:r>
              <a:rPr lang="pt-PT" sz="6500" b="1" spc="-422" dirty="0">
                <a:solidFill>
                  <a:srgbClr val="00216A"/>
                </a:solidFill>
                <a:latin typeface="Charlevoix Heavy"/>
                <a:ea typeface="Charlevoix Heavy"/>
                <a:cs typeface="Charlevoix Heavy"/>
                <a:sym typeface="Charlevoix Heavy"/>
              </a:rPr>
              <a:t>O modelo de classificação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9933D67-9C8B-D135-42A5-90384A65D7E6}"/>
              </a:ext>
            </a:extLst>
          </p:cNvPr>
          <p:cNvSpPr txBox="1"/>
          <p:nvPr/>
        </p:nvSpPr>
        <p:spPr>
          <a:xfrm>
            <a:off x="1550745" y="1561021"/>
            <a:ext cx="7593255" cy="416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pt-PT" sz="25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Escolha do modelo – justificação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AC012A-2175-C429-3BA7-41C7C26D287B}"/>
              </a:ext>
            </a:extLst>
          </p:cNvPr>
          <p:cNvSpPr txBox="1"/>
          <p:nvPr/>
        </p:nvSpPr>
        <p:spPr>
          <a:xfrm>
            <a:off x="1550745" y="2660290"/>
            <a:ext cx="530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Matriz de confusão do </a:t>
            </a:r>
            <a:r>
              <a:rPr lang="pt-PT" sz="24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endParaRPr lang="pt-PT" sz="24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A6C6D2A-2F7A-8458-C28C-5960D254275A}"/>
              </a:ext>
            </a:extLst>
          </p:cNvPr>
          <p:cNvSpPr txBox="1"/>
          <p:nvPr/>
        </p:nvSpPr>
        <p:spPr>
          <a:xfrm>
            <a:off x="8915400" y="6952596"/>
            <a:ext cx="43749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Verdadeiro Negativo - 13200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Falso Positivo - 7663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Falso Negativo - 6304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Verdadeiro Positivo 17849</a:t>
            </a:r>
          </a:p>
        </p:txBody>
      </p:sp>
      <p:pic>
        <p:nvPicPr>
          <p:cNvPr id="7" name="Imagem 6" descr="Uma imagem com texto, captura de ecrã, diagrama, Saturação de cores&#10;&#10;Descrição gerada automaticamente">
            <a:extLst>
              <a:ext uri="{FF2B5EF4-FFF2-40B4-BE49-F238E27FC236}">
                <a16:creationId xmlns:a16="http://schemas.microsoft.com/office/drawing/2014/main" id="{4F6E503A-9AE2-DC1A-18B7-6926FAACB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25" y="3340655"/>
            <a:ext cx="6901411" cy="5446375"/>
          </a:xfrm>
          <a:prstGeom prst="rect">
            <a:avLst/>
          </a:prstGeom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F4B5FE0D-F7EC-FD25-2C03-2849E6F0A0FE}"/>
              </a:ext>
            </a:extLst>
          </p:cNvPr>
          <p:cNvSpPr txBox="1"/>
          <p:nvPr/>
        </p:nvSpPr>
        <p:spPr>
          <a:xfrm>
            <a:off x="-457200" y="9931184"/>
            <a:ext cx="9067800" cy="317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9"/>
              </a:lnSpc>
              <a:spcBef>
                <a:spcPct val="0"/>
              </a:spcBef>
            </a:pPr>
            <a:r>
              <a:rPr lang="en-US" sz="2187" b="1" spc="-142" dirty="0">
                <a:solidFill>
                  <a:srgbClr val="002060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EDIT - DATA SCIENCE AND 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1598613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A2742-324C-4EE3-F152-BC23EC608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E910637-A000-223A-B087-419C4E1B8AFF}"/>
              </a:ext>
            </a:extLst>
          </p:cNvPr>
          <p:cNvSpPr/>
          <p:nvPr/>
        </p:nvSpPr>
        <p:spPr>
          <a:xfrm rot="-5400000">
            <a:off x="10835350" y="-132602"/>
            <a:ext cx="4220808" cy="4220808"/>
          </a:xfrm>
          <a:custGeom>
            <a:avLst/>
            <a:gdLst/>
            <a:ahLst/>
            <a:cxnLst/>
            <a:rect l="l" t="t" r="r" b="b"/>
            <a:pathLst>
              <a:path w="4220808" h="4220808">
                <a:moveTo>
                  <a:pt x="0" y="0"/>
                </a:moveTo>
                <a:lnTo>
                  <a:pt x="4220808" y="0"/>
                </a:lnTo>
                <a:lnTo>
                  <a:pt x="4220808" y="4220809"/>
                </a:lnTo>
                <a:lnTo>
                  <a:pt x="0" y="4220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F17463B4-380C-90BE-ACF1-8640E260E89F}"/>
              </a:ext>
            </a:extLst>
          </p:cNvPr>
          <p:cNvGrpSpPr/>
          <p:nvPr/>
        </p:nvGrpSpPr>
        <p:grpSpPr>
          <a:xfrm>
            <a:off x="14309107" y="-254230"/>
            <a:ext cx="11453406" cy="11640876"/>
            <a:chOff x="0" y="0"/>
            <a:chExt cx="3016535" cy="306591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9C105F2-DA47-0DF0-9656-4B6DAF17B6C1}"/>
                </a:ext>
              </a:extLst>
            </p:cNvPr>
            <p:cNvSpPr/>
            <p:nvPr/>
          </p:nvSpPr>
          <p:spPr>
            <a:xfrm>
              <a:off x="0" y="0"/>
              <a:ext cx="3016535" cy="3065910"/>
            </a:xfrm>
            <a:custGeom>
              <a:avLst/>
              <a:gdLst/>
              <a:ahLst/>
              <a:cxnLst/>
              <a:rect l="l" t="t" r="r" b="b"/>
              <a:pathLst>
                <a:path w="3016535" h="3065910">
                  <a:moveTo>
                    <a:pt x="0" y="0"/>
                  </a:moveTo>
                  <a:lnTo>
                    <a:pt x="3016535" y="0"/>
                  </a:lnTo>
                  <a:lnTo>
                    <a:pt x="3016535" y="3065910"/>
                  </a:lnTo>
                  <a:lnTo>
                    <a:pt x="0" y="306591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D97CD9F2-73BE-9981-676C-D4C362B7B4A2}"/>
                </a:ext>
              </a:extLst>
            </p:cNvPr>
            <p:cNvSpPr txBox="1"/>
            <p:nvPr/>
          </p:nvSpPr>
          <p:spPr>
            <a:xfrm>
              <a:off x="0" y="-38100"/>
              <a:ext cx="3016535" cy="31040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FD788D9B-C782-20C0-7BE7-41168AC58F4D}"/>
              </a:ext>
            </a:extLst>
          </p:cNvPr>
          <p:cNvSpPr txBox="1"/>
          <p:nvPr/>
        </p:nvSpPr>
        <p:spPr>
          <a:xfrm>
            <a:off x="1550745" y="647700"/>
            <a:ext cx="10031655" cy="93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30"/>
              </a:lnSpc>
            </a:pPr>
            <a:r>
              <a:rPr lang="pt-PT" sz="6500" b="1" spc="-422" dirty="0">
                <a:solidFill>
                  <a:srgbClr val="00216A"/>
                </a:solidFill>
                <a:latin typeface="Charlevoix Heavy"/>
                <a:ea typeface="Charlevoix Heavy"/>
                <a:cs typeface="Charlevoix Heavy"/>
                <a:sym typeface="Charlevoix Heavy"/>
              </a:rPr>
              <a:t>O modelo de classificação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6BD5D921-D781-5651-9999-26493DBF725A}"/>
              </a:ext>
            </a:extLst>
          </p:cNvPr>
          <p:cNvSpPr txBox="1"/>
          <p:nvPr/>
        </p:nvSpPr>
        <p:spPr>
          <a:xfrm>
            <a:off x="1550745" y="1561021"/>
            <a:ext cx="7593255" cy="416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pt-PT" sz="25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Escolha do modelo – importância das variáveis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2AA2FB-CC25-0303-DF9B-6D2BEF5F643D}"/>
              </a:ext>
            </a:extLst>
          </p:cNvPr>
          <p:cNvSpPr txBox="1"/>
          <p:nvPr/>
        </p:nvSpPr>
        <p:spPr>
          <a:xfrm>
            <a:off x="1550745" y="2660290"/>
            <a:ext cx="8202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</a:t>
            </a:r>
            <a:r>
              <a:rPr lang="pt-PT" sz="24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PT" sz="24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Importance</a:t>
            </a:r>
            <a:r>
              <a:rPr lang="pt-PT" sz="24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balanço entre a precisão e </a:t>
            </a:r>
            <a:r>
              <a:rPr lang="pt-PT" sz="24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recall</a:t>
            </a:r>
            <a:endParaRPr lang="pt-PT" sz="24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Imagem 9" descr="Uma imagem com texto, captura de ecrã, file, número&#10;&#10;Descrição gerada automaticamente">
            <a:extLst>
              <a:ext uri="{FF2B5EF4-FFF2-40B4-BE49-F238E27FC236}">
                <a16:creationId xmlns:a16="http://schemas.microsoft.com/office/drawing/2014/main" id="{6D73BB2E-DAE2-ADF9-559B-6392D7075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45" y="3257234"/>
            <a:ext cx="8653670" cy="494495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5A57F69E-AC25-450E-92D9-F5101E81211E}"/>
              </a:ext>
            </a:extLst>
          </p:cNvPr>
          <p:cNvSpPr txBox="1"/>
          <p:nvPr/>
        </p:nvSpPr>
        <p:spPr>
          <a:xfrm>
            <a:off x="-457200" y="9931184"/>
            <a:ext cx="9067800" cy="317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9"/>
              </a:lnSpc>
              <a:spcBef>
                <a:spcPct val="0"/>
              </a:spcBef>
            </a:pPr>
            <a:r>
              <a:rPr lang="en-US" sz="2187" b="1" spc="-142" dirty="0">
                <a:solidFill>
                  <a:srgbClr val="002060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EDIT - DATA SCIENCE AND 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2129921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EAACF-38B2-1556-4E59-01262B88E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3F79582-6E68-F596-C300-D46AA4EA23E9}"/>
              </a:ext>
            </a:extLst>
          </p:cNvPr>
          <p:cNvSpPr/>
          <p:nvPr/>
        </p:nvSpPr>
        <p:spPr>
          <a:xfrm rot="-5400000">
            <a:off x="10835350" y="-132602"/>
            <a:ext cx="4220808" cy="4220808"/>
          </a:xfrm>
          <a:custGeom>
            <a:avLst/>
            <a:gdLst/>
            <a:ahLst/>
            <a:cxnLst/>
            <a:rect l="l" t="t" r="r" b="b"/>
            <a:pathLst>
              <a:path w="4220808" h="4220808">
                <a:moveTo>
                  <a:pt x="0" y="0"/>
                </a:moveTo>
                <a:lnTo>
                  <a:pt x="4220808" y="0"/>
                </a:lnTo>
                <a:lnTo>
                  <a:pt x="4220808" y="4220809"/>
                </a:lnTo>
                <a:lnTo>
                  <a:pt x="0" y="4220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44C3B97-3010-37C5-628A-6456453E6EDB}"/>
              </a:ext>
            </a:extLst>
          </p:cNvPr>
          <p:cNvGrpSpPr/>
          <p:nvPr/>
        </p:nvGrpSpPr>
        <p:grpSpPr>
          <a:xfrm>
            <a:off x="14309107" y="-254230"/>
            <a:ext cx="11453406" cy="11640876"/>
            <a:chOff x="0" y="0"/>
            <a:chExt cx="3016535" cy="306591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50DE250-5667-2433-1C61-5E820593390F}"/>
                </a:ext>
              </a:extLst>
            </p:cNvPr>
            <p:cNvSpPr/>
            <p:nvPr/>
          </p:nvSpPr>
          <p:spPr>
            <a:xfrm>
              <a:off x="0" y="0"/>
              <a:ext cx="3016535" cy="3065910"/>
            </a:xfrm>
            <a:custGeom>
              <a:avLst/>
              <a:gdLst/>
              <a:ahLst/>
              <a:cxnLst/>
              <a:rect l="l" t="t" r="r" b="b"/>
              <a:pathLst>
                <a:path w="3016535" h="3065910">
                  <a:moveTo>
                    <a:pt x="0" y="0"/>
                  </a:moveTo>
                  <a:lnTo>
                    <a:pt x="3016535" y="0"/>
                  </a:lnTo>
                  <a:lnTo>
                    <a:pt x="3016535" y="3065910"/>
                  </a:lnTo>
                  <a:lnTo>
                    <a:pt x="0" y="306591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BDE6519-8E16-646F-17B8-EE476EBC1562}"/>
                </a:ext>
              </a:extLst>
            </p:cNvPr>
            <p:cNvSpPr txBox="1"/>
            <p:nvPr/>
          </p:nvSpPr>
          <p:spPr>
            <a:xfrm>
              <a:off x="0" y="-38100"/>
              <a:ext cx="3016535" cy="31040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8AA0DAF9-27AB-EFDD-EEB3-938F03A9A79E}"/>
              </a:ext>
            </a:extLst>
          </p:cNvPr>
          <p:cNvSpPr txBox="1"/>
          <p:nvPr/>
        </p:nvSpPr>
        <p:spPr>
          <a:xfrm>
            <a:off x="1550745" y="647700"/>
            <a:ext cx="10031655" cy="93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30"/>
              </a:lnSpc>
            </a:pPr>
            <a:r>
              <a:rPr lang="pt-PT" sz="6500" b="1" spc="-422" dirty="0">
                <a:solidFill>
                  <a:srgbClr val="00216A"/>
                </a:solidFill>
                <a:latin typeface="Charlevoix Heavy"/>
                <a:ea typeface="Charlevoix Heavy"/>
                <a:cs typeface="Charlevoix Heavy"/>
                <a:sym typeface="Charlevoix Heavy"/>
              </a:rPr>
              <a:t>O modelo de classificação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4B02642-A0EF-7468-BDE4-66764D04AEF6}"/>
              </a:ext>
            </a:extLst>
          </p:cNvPr>
          <p:cNvSpPr txBox="1"/>
          <p:nvPr/>
        </p:nvSpPr>
        <p:spPr>
          <a:xfrm>
            <a:off x="1550745" y="1561021"/>
            <a:ext cx="7593255" cy="416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pt-PT" sz="25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Escolha do modelo – importância das variáveis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D160B0-5CA6-94F3-0CD4-27D1C427D4B5}"/>
              </a:ext>
            </a:extLst>
          </p:cNvPr>
          <p:cNvSpPr txBox="1"/>
          <p:nvPr/>
        </p:nvSpPr>
        <p:spPr>
          <a:xfrm>
            <a:off x="1550745" y="2660290"/>
            <a:ext cx="6755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 variáveis e o seu  impacto no modelo </a:t>
            </a:r>
          </a:p>
        </p:txBody>
      </p:sp>
      <p:pic>
        <p:nvPicPr>
          <p:cNvPr id="7" name="Imagem 6" descr="Uma imagem com texto, captura de ecrã, diagrama, file&#10;&#10;Descrição gerada automaticamente">
            <a:extLst>
              <a:ext uri="{FF2B5EF4-FFF2-40B4-BE49-F238E27FC236}">
                <a16:creationId xmlns:a16="http://schemas.microsoft.com/office/drawing/2014/main" id="{E2A85BF1-54E5-0855-BEE3-B1FB26AED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45" y="3371497"/>
            <a:ext cx="8777950" cy="50426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BBCF30A5-8CE2-BBD0-7C98-8A3D77B58FC0}"/>
              </a:ext>
            </a:extLst>
          </p:cNvPr>
          <p:cNvSpPr txBox="1"/>
          <p:nvPr/>
        </p:nvSpPr>
        <p:spPr>
          <a:xfrm>
            <a:off x="-457200" y="9931184"/>
            <a:ext cx="9067800" cy="317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9"/>
              </a:lnSpc>
              <a:spcBef>
                <a:spcPct val="0"/>
              </a:spcBef>
            </a:pPr>
            <a:r>
              <a:rPr lang="en-US" sz="2187" b="1" spc="-142" dirty="0">
                <a:solidFill>
                  <a:srgbClr val="002060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EDIT - DATA SCIENCE AND 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3568169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13FBD-FD8E-F01B-8AB9-EB540128A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FB09227-0DC3-6CFE-B8E6-1131C9608880}"/>
              </a:ext>
            </a:extLst>
          </p:cNvPr>
          <p:cNvSpPr/>
          <p:nvPr/>
        </p:nvSpPr>
        <p:spPr>
          <a:xfrm rot="-5400000">
            <a:off x="12291351" y="-132602"/>
            <a:ext cx="4220808" cy="4220808"/>
          </a:xfrm>
          <a:custGeom>
            <a:avLst/>
            <a:gdLst/>
            <a:ahLst/>
            <a:cxnLst/>
            <a:rect l="l" t="t" r="r" b="b"/>
            <a:pathLst>
              <a:path w="4220808" h="4220808">
                <a:moveTo>
                  <a:pt x="0" y="0"/>
                </a:moveTo>
                <a:lnTo>
                  <a:pt x="4220808" y="0"/>
                </a:lnTo>
                <a:lnTo>
                  <a:pt x="4220808" y="4220809"/>
                </a:lnTo>
                <a:lnTo>
                  <a:pt x="0" y="4220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89E5CE83-800A-B606-2DE8-F4A5BD578B8D}"/>
              </a:ext>
            </a:extLst>
          </p:cNvPr>
          <p:cNvGrpSpPr/>
          <p:nvPr/>
        </p:nvGrpSpPr>
        <p:grpSpPr>
          <a:xfrm>
            <a:off x="16459200" y="-342900"/>
            <a:ext cx="11453406" cy="11640876"/>
            <a:chOff x="0" y="0"/>
            <a:chExt cx="3016535" cy="306591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2967C21-1F49-B1B5-56A6-522C1A6956F7}"/>
                </a:ext>
              </a:extLst>
            </p:cNvPr>
            <p:cNvSpPr/>
            <p:nvPr/>
          </p:nvSpPr>
          <p:spPr>
            <a:xfrm>
              <a:off x="0" y="0"/>
              <a:ext cx="3016535" cy="3065910"/>
            </a:xfrm>
            <a:custGeom>
              <a:avLst/>
              <a:gdLst/>
              <a:ahLst/>
              <a:cxnLst/>
              <a:rect l="l" t="t" r="r" b="b"/>
              <a:pathLst>
                <a:path w="3016535" h="3065910">
                  <a:moveTo>
                    <a:pt x="0" y="0"/>
                  </a:moveTo>
                  <a:lnTo>
                    <a:pt x="3016535" y="0"/>
                  </a:lnTo>
                  <a:lnTo>
                    <a:pt x="3016535" y="3065910"/>
                  </a:lnTo>
                  <a:lnTo>
                    <a:pt x="0" y="3065910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033BAA17-1EBB-C2B8-947C-3916A61E2894}"/>
                </a:ext>
              </a:extLst>
            </p:cNvPr>
            <p:cNvSpPr txBox="1"/>
            <p:nvPr/>
          </p:nvSpPr>
          <p:spPr>
            <a:xfrm>
              <a:off x="0" y="-38100"/>
              <a:ext cx="3016535" cy="31040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E96EC0F2-577B-907C-E358-C93968DF82A2}"/>
              </a:ext>
            </a:extLst>
          </p:cNvPr>
          <p:cNvSpPr txBox="1"/>
          <p:nvPr/>
        </p:nvSpPr>
        <p:spPr>
          <a:xfrm>
            <a:off x="1550745" y="647700"/>
            <a:ext cx="10031655" cy="93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30"/>
              </a:lnSpc>
            </a:pPr>
            <a:r>
              <a:rPr lang="pt-PT" sz="6500" b="1" spc="-422" dirty="0">
                <a:solidFill>
                  <a:srgbClr val="00216A"/>
                </a:solidFill>
                <a:latin typeface="Charlevoix Heavy"/>
                <a:ea typeface="Charlevoix Heavy"/>
                <a:cs typeface="Charlevoix Heavy"/>
                <a:sym typeface="Charlevoix Heavy"/>
              </a:rPr>
              <a:t>O modelo de classificação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0DA92EBE-E663-6482-41F8-1EA3FD827945}"/>
              </a:ext>
            </a:extLst>
          </p:cNvPr>
          <p:cNvSpPr txBox="1"/>
          <p:nvPr/>
        </p:nvSpPr>
        <p:spPr>
          <a:xfrm>
            <a:off x="1550745" y="1561021"/>
            <a:ext cx="7593255" cy="416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pt-PT" sz="25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Escolha do modelo – desempenho do modelo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5F89BBF-F3C8-BA8E-0E12-326E529BBDD9}"/>
              </a:ext>
            </a:extLst>
          </p:cNvPr>
          <p:cNvSpPr txBox="1"/>
          <p:nvPr/>
        </p:nvSpPr>
        <p:spPr>
          <a:xfrm>
            <a:off x="1550745" y="2660290"/>
            <a:ext cx="5078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Curva ROC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D99262E-D0A3-EE0B-1577-EB3D98522FE2}"/>
              </a:ext>
            </a:extLst>
          </p:cNvPr>
          <p:cNvSpPr txBox="1"/>
          <p:nvPr/>
        </p:nvSpPr>
        <p:spPr>
          <a:xfrm rot="10800000" flipV="1">
            <a:off x="11536053" y="4312504"/>
            <a:ext cx="461834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modelo apresenta bom desempenho, com AUC = 0.78 no treino e AUC = 0.75 no teste. A diferença pequena entre as curvas sugere que não há </a:t>
            </a:r>
            <a:r>
              <a:rPr lang="pt-PT" sz="2400" b="0" i="0" dirty="0" err="1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overfitting</a:t>
            </a:r>
            <a:r>
              <a:rPr lang="pt-PT" sz="24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significativo e que o modelo generaliza bem.</a:t>
            </a:r>
            <a:endParaRPr lang="pt-PT" sz="24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Imagem 6" descr="Uma imagem com file, captura de ecrã, Gráfico, texto&#10;&#10;Descrição gerada automaticamente">
            <a:extLst>
              <a:ext uri="{FF2B5EF4-FFF2-40B4-BE49-F238E27FC236}">
                <a16:creationId xmlns:a16="http://schemas.microsoft.com/office/drawing/2014/main" id="{3FFCBF7C-6EE2-8E81-AC19-29C80403B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28" y="3372528"/>
            <a:ext cx="9464190" cy="50167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A26BCE75-72FC-50F9-8973-B56C7DA6C069}"/>
              </a:ext>
            </a:extLst>
          </p:cNvPr>
          <p:cNvSpPr txBox="1"/>
          <p:nvPr/>
        </p:nvSpPr>
        <p:spPr>
          <a:xfrm>
            <a:off x="-457200" y="9931184"/>
            <a:ext cx="9067800" cy="317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9"/>
              </a:lnSpc>
              <a:spcBef>
                <a:spcPct val="0"/>
              </a:spcBef>
            </a:pPr>
            <a:r>
              <a:rPr lang="en-US" sz="2187" b="1" spc="-142" dirty="0">
                <a:solidFill>
                  <a:srgbClr val="002060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EDIT - DATA SCIENCE AND 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908468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BC97E-F84E-0F93-6F5F-684F032A4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B9FFEA3-AF7E-FC37-C6EC-51948F49789A}"/>
              </a:ext>
            </a:extLst>
          </p:cNvPr>
          <p:cNvSpPr txBox="1"/>
          <p:nvPr/>
        </p:nvSpPr>
        <p:spPr>
          <a:xfrm>
            <a:off x="838200" y="1181100"/>
            <a:ext cx="9753600" cy="19454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30"/>
              </a:lnSpc>
            </a:pPr>
            <a:r>
              <a:rPr lang="pt-PT" sz="6500" b="1" spc="-422" dirty="0">
                <a:solidFill>
                  <a:srgbClr val="00216A"/>
                </a:solidFill>
                <a:latin typeface="Charlevoix Heavy"/>
                <a:ea typeface="Charlevoix Heavy"/>
                <a:cs typeface="Charlevoix Heavy"/>
                <a:sym typeface="Charlevoix Heavy"/>
              </a:rPr>
              <a:t>Impacto do modelo e próximos passos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C5D3B513-330A-4FF2-3D7C-198822C4CFBC}"/>
              </a:ext>
            </a:extLst>
          </p:cNvPr>
          <p:cNvGrpSpPr/>
          <p:nvPr/>
        </p:nvGrpSpPr>
        <p:grpSpPr>
          <a:xfrm>
            <a:off x="13421423" y="-235594"/>
            <a:ext cx="9241654" cy="11511369"/>
            <a:chOff x="0" y="0"/>
            <a:chExt cx="2434016" cy="303180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7C99808-7668-5902-244E-CF4E1FC80C61}"/>
                </a:ext>
              </a:extLst>
            </p:cNvPr>
            <p:cNvSpPr/>
            <p:nvPr/>
          </p:nvSpPr>
          <p:spPr>
            <a:xfrm>
              <a:off x="0" y="0"/>
              <a:ext cx="2434016" cy="3031801"/>
            </a:xfrm>
            <a:custGeom>
              <a:avLst/>
              <a:gdLst/>
              <a:ahLst/>
              <a:cxnLst/>
              <a:rect l="l" t="t" r="r" b="b"/>
              <a:pathLst>
                <a:path w="2434016" h="3031801">
                  <a:moveTo>
                    <a:pt x="0" y="0"/>
                  </a:moveTo>
                  <a:lnTo>
                    <a:pt x="2434016" y="0"/>
                  </a:lnTo>
                  <a:lnTo>
                    <a:pt x="2434016" y="3031801"/>
                  </a:lnTo>
                  <a:lnTo>
                    <a:pt x="0" y="3031801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E15E2404-E7F8-C8C8-6800-1F2403ED5801}"/>
                </a:ext>
              </a:extLst>
            </p:cNvPr>
            <p:cNvSpPr txBox="1"/>
            <p:nvPr/>
          </p:nvSpPr>
          <p:spPr>
            <a:xfrm>
              <a:off x="0" y="-38100"/>
              <a:ext cx="2434016" cy="3069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93E8B41D-88F4-17D6-BA1A-6BA82EF6CC25}"/>
              </a:ext>
            </a:extLst>
          </p:cNvPr>
          <p:cNvSpPr/>
          <p:nvPr/>
        </p:nvSpPr>
        <p:spPr>
          <a:xfrm rot="-5400000">
            <a:off x="10547684" y="380571"/>
            <a:ext cx="11017344" cy="8795513"/>
          </a:xfrm>
          <a:custGeom>
            <a:avLst/>
            <a:gdLst/>
            <a:ahLst/>
            <a:cxnLst/>
            <a:rect l="l" t="t" r="r" b="b"/>
            <a:pathLst>
              <a:path w="11017344" h="8795513">
                <a:moveTo>
                  <a:pt x="0" y="0"/>
                </a:moveTo>
                <a:lnTo>
                  <a:pt x="11017345" y="0"/>
                </a:lnTo>
                <a:lnTo>
                  <a:pt x="11017345" y="8795513"/>
                </a:lnTo>
                <a:lnTo>
                  <a:pt x="0" y="8795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27F272F-50B2-99B4-8A06-2E3337D20648}"/>
              </a:ext>
            </a:extLst>
          </p:cNvPr>
          <p:cNvSpPr txBox="1"/>
          <p:nvPr/>
        </p:nvSpPr>
        <p:spPr>
          <a:xfrm>
            <a:off x="838200" y="3278172"/>
            <a:ext cx="12344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Redução de desperdícios: Melhor previsão dos produtos que realmente serão vendidos.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Aumento de margem de lucro: Descontos aplicados de forma mais estratégica.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Tomada de decisão baseada em dados: Permite ajustar estratégias de precificação em tempo real.</a:t>
            </a:r>
          </a:p>
          <a:p>
            <a:pPr>
              <a:lnSpc>
                <a:spcPct val="150000"/>
              </a:lnSpc>
            </a:pPr>
            <a:endParaRPr lang="pt-PT" sz="24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PT" sz="24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Próximos Passos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Refinar </a:t>
            </a:r>
            <a:r>
              <a:rPr lang="pt-PT" sz="24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hiperparâmetros</a:t>
            </a:r>
            <a:r>
              <a:rPr lang="pt-PT" sz="24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 otimizar o desempenho do </a:t>
            </a:r>
            <a:r>
              <a:rPr lang="pt-PT" sz="24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pt-PT" sz="24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Testar modelos adicionais, como redes neuronais, para comparação.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Implementar o modelo em produção para monitoramento contínuo e ajustes dinâmicos.</a:t>
            </a:r>
          </a:p>
          <a:p>
            <a:endParaRPr lang="pt-PT" dirty="0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6D58708-F892-17B3-2E9B-FB6E8735EC19}"/>
              </a:ext>
            </a:extLst>
          </p:cNvPr>
          <p:cNvSpPr txBox="1"/>
          <p:nvPr/>
        </p:nvSpPr>
        <p:spPr>
          <a:xfrm>
            <a:off x="-457200" y="9931184"/>
            <a:ext cx="9067800" cy="317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9"/>
              </a:lnSpc>
              <a:spcBef>
                <a:spcPct val="0"/>
              </a:spcBef>
            </a:pPr>
            <a:r>
              <a:rPr lang="en-US" sz="2187" b="1" spc="-142" dirty="0">
                <a:solidFill>
                  <a:srgbClr val="002060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EDIT - DATA SCIENCE AND 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3424380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05061" y="2815187"/>
            <a:ext cx="7338939" cy="932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0"/>
              </a:lnSpc>
            </a:pPr>
            <a:r>
              <a:rPr lang="pt-PT" sz="6500" b="1" spc="-422" dirty="0">
                <a:solidFill>
                  <a:srgbClr val="00216A"/>
                </a:solidFill>
                <a:latin typeface="Charlevoix Heavy"/>
                <a:ea typeface="Charlevoix Heavy"/>
                <a:cs typeface="Charlevoix Heavy"/>
                <a:sym typeface="Charlevoix Heavy"/>
              </a:rPr>
              <a:t>Conclusão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86011" y="4229100"/>
            <a:ext cx="8795514" cy="51732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9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Melhor modelo: </a:t>
            </a:r>
            <a:r>
              <a:rPr lang="pt-PT" sz="2900" dirty="0" err="1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XGBoost</a:t>
            </a:r>
            <a:r>
              <a:rPr lang="pt-PT" sz="29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, com F1-score = 0.71 e </a:t>
            </a:r>
            <a:r>
              <a:rPr lang="pt-PT" sz="2900" dirty="0" err="1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Recall</a:t>
            </a:r>
            <a:r>
              <a:rPr lang="pt-PT" sz="29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 = 0.73, garantindo um equilíbrio entre precisão e cobertura das vendas.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9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Variáveis mais importantes: </a:t>
            </a:r>
            <a:r>
              <a:rPr lang="pt-PT" sz="2900" dirty="0" err="1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Exp_days_label</a:t>
            </a:r>
            <a:r>
              <a:rPr lang="pt-PT" sz="29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pt-PT" sz="2900" dirty="0" err="1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Discount_rounded</a:t>
            </a:r>
            <a:r>
              <a:rPr lang="pt-PT" sz="29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pt-PT" sz="2900" dirty="0" err="1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Expiring_days</a:t>
            </a:r>
            <a:r>
              <a:rPr lang="pt-PT" sz="29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pt-PT" sz="2900" dirty="0">
              <a:solidFill>
                <a:srgbClr val="00216A"/>
              </a:solidFill>
              <a:latin typeface="Roboto"/>
              <a:ea typeface="Roboto"/>
              <a:cs typeface="Roboto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9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Baixo </a:t>
            </a:r>
            <a:r>
              <a:rPr lang="pt-PT" sz="2900" dirty="0" err="1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overfitting</a:t>
            </a:r>
            <a:r>
              <a:rPr lang="pt-PT" sz="29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: AUC no treino (0.78) e no teste (0.75), indicando boa generalização do modelo.</a:t>
            </a:r>
          </a:p>
          <a:p>
            <a:pPr algn="l">
              <a:lnSpc>
                <a:spcPts val="4060"/>
              </a:lnSpc>
            </a:pPr>
            <a:r>
              <a:rPr lang="pt-PT" sz="29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421423" y="-235594"/>
            <a:ext cx="9241654" cy="11511369"/>
            <a:chOff x="0" y="0"/>
            <a:chExt cx="2434016" cy="303180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4016" cy="3031801"/>
            </a:xfrm>
            <a:custGeom>
              <a:avLst/>
              <a:gdLst/>
              <a:ahLst/>
              <a:cxnLst/>
              <a:rect l="l" t="t" r="r" b="b"/>
              <a:pathLst>
                <a:path w="2434016" h="3031801">
                  <a:moveTo>
                    <a:pt x="0" y="0"/>
                  </a:moveTo>
                  <a:lnTo>
                    <a:pt x="2434016" y="0"/>
                  </a:lnTo>
                  <a:lnTo>
                    <a:pt x="2434016" y="3031801"/>
                  </a:lnTo>
                  <a:lnTo>
                    <a:pt x="0" y="3031801"/>
                  </a:lnTo>
                  <a:close/>
                </a:path>
              </a:pathLst>
            </a:custGeom>
            <a:solidFill>
              <a:srgbClr val="FF6B00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434016" cy="3069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-5400000">
            <a:off x="5779083" y="380571"/>
            <a:ext cx="11017344" cy="8795513"/>
          </a:xfrm>
          <a:custGeom>
            <a:avLst/>
            <a:gdLst/>
            <a:ahLst/>
            <a:cxnLst/>
            <a:rect l="l" t="t" r="r" b="b"/>
            <a:pathLst>
              <a:path w="11017344" h="8795513">
                <a:moveTo>
                  <a:pt x="0" y="0"/>
                </a:moveTo>
                <a:lnTo>
                  <a:pt x="11017345" y="0"/>
                </a:lnTo>
                <a:lnTo>
                  <a:pt x="11017345" y="8795513"/>
                </a:lnTo>
                <a:lnTo>
                  <a:pt x="0" y="8795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FFEA9-2189-48B3-EEC4-8230EAC78858}"/>
              </a:ext>
            </a:extLst>
          </p:cNvPr>
          <p:cNvSpPr txBox="1"/>
          <p:nvPr/>
        </p:nvSpPr>
        <p:spPr>
          <a:xfrm>
            <a:off x="-457200" y="9931184"/>
            <a:ext cx="9067800" cy="317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9"/>
              </a:lnSpc>
              <a:spcBef>
                <a:spcPct val="0"/>
              </a:spcBef>
            </a:pPr>
            <a:r>
              <a:rPr lang="en-US" sz="2187" b="1" spc="-142" dirty="0">
                <a:solidFill>
                  <a:srgbClr val="002060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EDIT - DATA SCIENCE AND BUSINESS ANALYTICS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64739" y="1710172"/>
            <a:ext cx="7165543" cy="7165543"/>
          </a:xfrm>
          <a:custGeom>
            <a:avLst/>
            <a:gdLst/>
            <a:ahLst/>
            <a:cxnLst/>
            <a:rect l="l" t="t" r="r" b="b"/>
            <a:pathLst>
              <a:path w="7165543" h="7165543">
                <a:moveTo>
                  <a:pt x="0" y="0"/>
                </a:moveTo>
                <a:lnTo>
                  <a:pt x="7165543" y="0"/>
                </a:lnTo>
                <a:lnTo>
                  <a:pt x="7165543" y="7165543"/>
                </a:lnTo>
                <a:lnTo>
                  <a:pt x="0" y="71655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7" name="TextBox 7"/>
          <p:cNvSpPr txBox="1"/>
          <p:nvPr/>
        </p:nvSpPr>
        <p:spPr>
          <a:xfrm>
            <a:off x="1438530" y="2210472"/>
            <a:ext cx="7705470" cy="932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0"/>
              </a:lnSpc>
            </a:pPr>
            <a:r>
              <a:rPr lang="pt-PT" sz="6500" b="1" spc="-422" dirty="0">
                <a:solidFill>
                  <a:srgbClr val="00216A"/>
                </a:solidFill>
                <a:latin typeface="Charlevoix Heavy"/>
                <a:ea typeface="Charlevoix Heavy"/>
                <a:cs typeface="Charlevoix Heavy"/>
                <a:sym typeface="Charlevoix Heavy"/>
              </a:rPr>
              <a:t>Índice</a:t>
            </a:r>
            <a:r>
              <a:rPr lang="en-US" sz="6500" b="1" spc="-422" dirty="0">
                <a:solidFill>
                  <a:srgbClr val="00216A"/>
                </a:solidFill>
                <a:latin typeface="Charlevoix Heavy"/>
                <a:ea typeface="Charlevoix Heavy"/>
                <a:cs typeface="Charlevoix Heavy"/>
                <a:sym typeface="Charlevoix Heavy"/>
              </a:rPr>
              <a:t>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38530" y="3771900"/>
            <a:ext cx="8924670" cy="5802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Definição do problema – objetivo do nosso modelo;</a:t>
            </a:r>
          </a:p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Pré-processamento e limpeza dos dados;</a:t>
            </a:r>
          </a:p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Feature Engineering;</a:t>
            </a:r>
          </a:p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Avaliação de modelos;</a:t>
            </a:r>
          </a:p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O modelo de classificação:</a:t>
            </a:r>
          </a:p>
          <a:p>
            <a:pPr marL="1257300" lvl="2" indent="-342900">
              <a:lnSpc>
                <a:spcPts val="3500"/>
              </a:lnSpc>
              <a:buFontTx/>
              <a:buChar char="-"/>
            </a:pPr>
            <a:r>
              <a:rPr lang="pt-PT" sz="28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Divisão dos dados;</a:t>
            </a:r>
          </a:p>
          <a:p>
            <a:pPr marL="1257300" lvl="2" indent="-342900">
              <a:lnSpc>
                <a:spcPts val="3500"/>
              </a:lnSpc>
              <a:buFontTx/>
              <a:buChar char="-"/>
            </a:pPr>
            <a:r>
              <a:rPr lang="pt-PT" sz="28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Escolha do modelo;</a:t>
            </a:r>
          </a:p>
          <a:p>
            <a:pPr marL="1257300" lvl="2" indent="-342900">
              <a:lnSpc>
                <a:spcPts val="3500"/>
              </a:lnSpc>
              <a:buFontTx/>
              <a:buChar char="-"/>
            </a:pPr>
            <a:r>
              <a:rPr lang="pt-PT" sz="28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Avaliação do modelo – interpretação dos dados;</a:t>
            </a:r>
          </a:p>
          <a:p>
            <a:pPr marL="457200" indent="-4572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Impacto do modelo e próximos passos;</a:t>
            </a:r>
          </a:p>
          <a:p>
            <a:pPr marL="342900" indent="-3429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PT" sz="28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Conclusão;</a:t>
            </a:r>
          </a:p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pt-PT" sz="2500" dirty="0">
              <a:solidFill>
                <a:srgbClr val="00216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pt-PT" sz="2500" dirty="0">
              <a:solidFill>
                <a:srgbClr val="00216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endParaRPr lang="pt-PT" sz="2500" dirty="0">
              <a:solidFill>
                <a:srgbClr val="00216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" name="Imagem 15" descr="Uma imagem com esboço, desenho, Gráficos, círculo&#10;&#10;Descrição gerada automaticamente">
            <a:extLst>
              <a:ext uri="{FF2B5EF4-FFF2-40B4-BE49-F238E27FC236}">
                <a16:creationId xmlns:a16="http://schemas.microsoft.com/office/drawing/2014/main" id="{C49E2343-29CF-74FD-E711-076B2D5AD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510" y="5329471"/>
            <a:ext cx="3857318" cy="3546244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982F62F0-BD9B-E974-E685-DCF42E7F6867}"/>
              </a:ext>
            </a:extLst>
          </p:cNvPr>
          <p:cNvSpPr txBox="1"/>
          <p:nvPr/>
        </p:nvSpPr>
        <p:spPr>
          <a:xfrm>
            <a:off x="-457200" y="9931184"/>
            <a:ext cx="9067800" cy="317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9"/>
              </a:lnSpc>
              <a:spcBef>
                <a:spcPct val="0"/>
              </a:spcBef>
            </a:pPr>
            <a:r>
              <a:rPr lang="en-US" sz="2187" b="1" spc="-142" dirty="0">
                <a:solidFill>
                  <a:srgbClr val="002060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EDIT - DATA SCIENCE AND BUSINESS ANALYTICS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-2775918" y="2446486"/>
            <a:ext cx="9785943" cy="4892971"/>
          </a:xfrm>
          <a:custGeom>
            <a:avLst/>
            <a:gdLst/>
            <a:ahLst/>
            <a:cxnLst/>
            <a:rect l="l" t="t" r="r" b="b"/>
            <a:pathLst>
              <a:path w="9785943" h="4892971">
                <a:moveTo>
                  <a:pt x="9785943" y="4892971"/>
                </a:moveTo>
                <a:lnTo>
                  <a:pt x="0" y="4892971"/>
                </a:lnTo>
                <a:lnTo>
                  <a:pt x="0" y="0"/>
                </a:lnTo>
                <a:lnTo>
                  <a:pt x="9785943" y="0"/>
                </a:lnTo>
                <a:lnTo>
                  <a:pt x="9785943" y="48929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5" name="TextBox 5"/>
          <p:cNvSpPr txBox="1"/>
          <p:nvPr/>
        </p:nvSpPr>
        <p:spPr>
          <a:xfrm>
            <a:off x="6249960" y="1394535"/>
            <a:ext cx="8532840" cy="93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30"/>
              </a:lnSpc>
            </a:pPr>
            <a:r>
              <a:rPr lang="pt-PT" sz="6500" b="1" spc="-422" dirty="0">
                <a:solidFill>
                  <a:srgbClr val="00216A"/>
                </a:solidFill>
                <a:latin typeface="Charlevoix Heavy"/>
                <a:ea typeface="Charlevoix Heavy"/>
                <a:cs typeface="Charlevoix Heavy"/>
                <a:sym typeface="Charlevoix Heavy"/>
              </a:rPr>
              <a:t>Definição do problema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24600" y="4849560"/>
            <a:ext cx="8014708" cy="3572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pt-PT" sz="2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LTP abordou-nos com o desafio de desenvolver um modelo preditivo para avaliar a probabilidade de venda de produtos com desconto devido à proximidade da data de validade, conhecidos como "Pink Labels". Com base nos dados fornecidos, o nosso objetivo é construir um modelo capaz de prever se um produto será vendido ou não, permitindo otimizar a aplicação de descontos e reduzir o desperdício.</a:t>
            </a:r>
            <a:endParaRPr lang="pt-PT" sz="25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7472930-BA5A-F126-6DAE-654B9AB99042}"/>
              </a:ext>
            </a:extLst>
          </p:cNvPr>
          <p:cNvSpPr txBox="1"/>
          <p:nvPr/>
        </p:nvSpPr>
        <p:spPr>
          <a:xfrm>
            <a:off x="6249960" y="3443827"/>
            <a:ext cx="83629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Caso de estudo – o desconto em produtos perto da data de validade – </a:t>
            </a:r>
            <a:r>
              <a:rPr lang="pt-PT" sz="2500" dirty="0">
                <a:solidFill>
                  <a:srgbClr val="002060"/>
                </a:solidFill>
                <a:latin typeface="Roboto"/>
                <a:ea typeface="Roboto"/>
                <a:cs typeface="Roboto"/>
              </a:rPr>
              <a:t>também</a:t>
            </a:r>
            <a:r>
              <a:rPr lang="pt-PT" sz="2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conhecidos como “Pink Labels”. </a:t>
            </a:r>
          </a:p>
        </p:txBody>
      </p:sp>
      <p:pic>
        <p:nvPicPr>
          <p:cNvPr id="15" name="Imagem 14" descr="Uma imagem com círculo, esboço, engrenagem, design&#10;&#10;Descrição gerada automaticamente">
            <a:extLst>
              <a:ext uri="{FF2B5EF4-FFF2-40B4-BE49-F238E27FC236}">
                <a16:creationId xmlns:a16="http://schemas.microsoft.com/office/drawing/2014/main" id="{E0CEC6A6-433F-5BFC-CC7C-0542AB474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2167" y="6438900"/>
            <a:ext cx="3227911" cy="361218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CFAC7E8-0890-41AF-2CAA-1136A0124605}"/>
              </a:ext>
            </a:extLst>
          </p:cNvPr>
          <p:cNvSpPr txBox="1"/>
          <p:nvPr/>
        </p:nvSpPr>
        <p:spPr>
          <a:xfrm>
            <a:off x="6249960" y="2358223"/>
            <a:ext cx="661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Objetivo do nosso modelo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FE59F815-DC9A-2D3B-9346-4697C5899D1D}"/>
              </a:ext>
            </a:extLst>
          </p:cNvPr>
          <p:cNvSpPr txBox="1"/>
          <p:nvPr/>
        </p:nvSpPr>
        <p:spPr>
          <a:xfrm>
            <a:off x="-457200" y="9931184"/>
            <a:ext cx="9067800" cy="317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9"/>
              </a:lnSpc>
              <a:spcBef>
                <a:spcPct val="0"/>
              </a:spcBef>
            </a:pPr>
            <a:r>
              <a:rPr lang="en-US" sz="2187" b="1" spc="-142" dirty="0">
                <a:solidFill>
                  <a:srgbClr val="002060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EDIT - DATA SCIENCE AND BUSINESS ANALYTICS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>
            <a:off x="1014981" y="2789401"/>
            <a:ext cx="870372" cy="1912905"/>
          </a:xfrm>
          <a:custGeom>
            <a:avLst/>
            <a:gdLst/>
            <a:ahLst/>
            <a:cxnLst/>
            <a:rect l="l" t="t" r="r" b="b"/>
            <a:pathLst>
              <a:path w="870372" h="1912905">
                <a:moveTo>
                  <a:pt x="0" y="0"/>
                </a:moveTo>
                <a:lnTo>
                  <a:pt x="870372" y="0"/>
                </a:lnTo>
                <a:lnTo>
                  <a:pt x="870372" y="1912905"/>
                </a:lnTo>
                <a:lnTo>
                  <a:pt x="0" y="1912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8" name="TextBox 8"/>
          <p:cNvSpPr txBox="1"/>
          <p:nvPr/>
        </p:nvSpPr>
        <p:spPr>
          <a:xfrm>
            <a:off x="533400" y="603056"/>
            <a:ext cx="15392400" cy="93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30"/>
              </a:lnSpc>
            </a:pPr>
            <a:r>
              <a:rPr lang="pt-PT" sz="6500" b="1" spc="-422" dirty="0">
                <a:solidFill>
                  <a:srgbClr val="002060"/>
                </a:solidFill>
                <a:latin typeface="Charlevoix Heavy"/>
                <a:ea typeface="Charlevoix Heavy"/>
                <a:cs typeface="Charlevoix Heavy"/>
                <a:sym typeface="Charlevoix Heavy"/>
              </a:rPr>
              <a:t>Pré-processamento e limpeza dos dados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315711" y="5558319"/>
            <a:ext cx="2596437" cy="946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74"/>
              </a:lnSpc>
            </a:pPr>
            <a:r>
              <a:rPr lang="en-US" sz="6126" b="1" spc="-398">
                <a:solidFill>
                  <a:srgbClr val="FFFFFF"/>
                </a:solidFill>
                <a:latin typeface="Charlevoix Heavy"/>
                <a:ea typeface="Charlevoix Heavy"/>
                <a:cs typeface="Charlevoix Heavy"/>
                <a:sym typeface="Charlevoix Heavy"/>
              </a:rPr>
              <a:t>54%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958DDDE-D5AB-0B71-FB03-947631433FD0}"/>
              </a:ext>
            </a:extLst>
          </p:cNvPr>
          <p:cNvSpPr txBox="1"/>
          <p:nvPr/>
        </p:nvSpPr>
        <p:spPr>
          <a:xfrm>
            <a:off x="522767" y="1639194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Dados iniciais </a:t>
            </a:r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7E860717-996F-90D5-5EFE-ECE30DBE7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324832"/>
              </p:ext>
            </p:extLst>
          </p:nvPr>
        </p:nvGraphicFramePr>
        <p:xfrm>
          <a:off x="918023" y="2552700"/>
          <a:ext cx="8606977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695">
                  <a:extLst>
                    <a:ext uri="{9D8B030D-6E8A-4147-A177-3AD203B41FA5}">
                      <a16:colId xmlns:a16="http://schemas.microsoft.com/office/drawing/2014/main" val="381824130"/>
                    </a:ext>
                  </a:extLst>
                </a:gridCol>
                <a:gridCol w="6824282">
                  <a:extLst>
                    <a:ext uri="{9D8B030D-6E8A-4147-A177-3AD203B41FA5}">
                      <a16:colId xmlns:a16="http://schemas.microsoft.com/office/drawing/2014/main" val="3414282375"/>
                    </a:ext>
                  </a:extLst>
                </a:gridCol>
              </a:tblGrid>
              <a:tr h="295939">
                <a:tc>
                  <a:txBody>
                    <a:bodyPr/>
                    <a:lstStyle/>
                    <a:p>
                      <a:r>
                        <a:rPr lang="pt-PT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Data_labels</a:t>
                      </a:r>
                      <a:endParaRPr lang="pt-PT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Descrição</a:t>
                      </a:r>
                      <a:r>
                        <a:rPr lang="pt-PT" dirty="0">
                          <a:solidFill>
                            <a:srgbClr val="00206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56642"/>
                  </a:ext>
                </a:extLst>
              </a:tr>
              <a:tr h="295939">
                <a:tc>
                  <a:txBody>
                    <a:bodyPr/>
                    <a:lstStyle/>
                    <a:p>
                      <a:r>
                        <a:rPr lang="pt-PT" sz="1800" b="0" kern="1200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Idstore</a:t>
                      </a:r>
                      <a:endParaRPr lang="pt-PT" sz="1800" b="0" kern="1200" dirty="0">
                        <a:solidFill>
                          <a:srgbClr val="00206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Loja que imprimi o </a:t>
                      </a:r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label</a:t>
                      </a:r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de desconto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29611"/>
                  </a:ext>
                </a:extLst>
              </a:tr>
              <a:tr h="295939"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ID do SKU para o </a:t>
                      </a:r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label</a:t>
                      </a:r>
                      <a:endParaRPr lang="pt-PT" dirty="0">
                        <a:solidFill>
                          <a:srgbClr val="00206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982688"/>
                  </a:ext>
                </a:extLst>
              </a:tr>
              <a:tr h="295939"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Marca do SKU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35090"/>
                  </a:ext>
                </a:extLst>
              </a:tr>
              <a:tr h="295939">
                <a:tc>
                  <a:txBody>
                    <a:bodyPr/>
                    <a:lstStyle/>
                    <a:p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Oldpvp</a:t>
                      </a:r>
                      <a:endParaRPr lang="pt-PT" dirty="0">
                        <a:solidFill>
                          <a:srgbClr val="00206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Preço antes do desconto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80696"/>
                  </a:ext>
                </a:extLst>
              </a:tr>
              <a:tr h="295939">
                <a:tc>
                  <a:txBody>
                    <a:bodyPr/>
                    <a:lstStyle/>
                    <a:p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Newpvp</a:t>
                      </a:r>
                      <a:endParaRPr lang="pt-PT" dirty="0">
                        <a:solidFill>
                          <a:srgbClr val="00206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Preço na </a:t>
                      </a:r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label</a:t>
                      </a:r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– com desconto aplicado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46119"/>
                  </a:ext>
                </a:extLst>
              </a:tr>
              <a:tr h="295939">
                <a:tc>
                  <a:txBody>
                    <a:bodyPr/>
                    <a:lstStyle/>
                    <a:p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Labelqty</a:t>
                      </a:r>
                      <a:endParaRPr lang="pt-PT" dirty="0">
                        <a:solidFill>
                          <a:srgbClr val="00206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Número de </a:t>
                      </a:r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labels</a:t>
                      </a:r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criadas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96069"/>
                  </a:ext>
                </a:extLst>
              </a:tr>
              <a:tr h="295939">
                <a:tc>
                  <a:txBody>
                    <a:bodyPr/>
                    <a:lstStyle/>
                    <a:p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Weight</a:t>
                      </a:r>
                      <a:endParaRPr lang="pt-PT" dirty="0">
                        <a:solidFill>
                          <a:srgbClr val="00206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Peso de cada SKU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30411"/>
                  </a:ext>
                </a:extLst>
              </a:tr>
              <a:tr h="510970">
                <a:tc>
                  <a:txBody>
                    <a:bodyPr/>
                    <a:lstStyle/>
                    <a:p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Payment_method</a:t>
                      </a:r>
                      <a:endParaRPr lang="pt-PT" dirty="0">
                        <a:solidFill>
                          <a:srgbClr val="00206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Método de pagamento utilizado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43420"/>
                  </a:ext>
                </a:extLst>
              </a:tr>
              <a:tr h="295939">
                <a:tc>
                  <a:txBody>
                    <a:bodyPr/>
                    <a:lstStyle/>
                    <a:p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Margin</a:t>
                      </a:r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% de lucro bruto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14854"/>
                  </a:ext>
                </a:extLst>
              </a:tr>
              <a:tr h="295939">
                <a:tc>
                  <a:txBody>
                    <a:bodyPr/>
                    <a:lstStyle/>
                    <a:p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Profit</a:t>
                      </a:r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(euros)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Lucro em euros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013191"/>
                  </a:ext>
                </a:extLst>
              </a:tr>
              <a:tr h="517895">
                <a:tc>
                  <a:txBody>
                    <a:bodyPr/>
                    <a:lstStyle/>
                    <a:p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Perc_expiration_sku</a:t>
                      </a:r>
                      <a:endParaRPr lang="pt-PT" dirty="0">
                        <a:solidFill>
                          <a:srgbClr val="00206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Proporção da validade dos produto quando a </a:t>
                      </a:r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label</a:t>
                      </a:r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foi impressa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67817"/>
                  </a:ext>
                </a:extLst>
              </a:tr>
              <a:tr h="295939">
                <a:tc>
                  <a:txBody>
                    <a:bodyPr/>
                    <a:lstStyle/>
                    <a:p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Expiring_date</a:t>
                      </a:r>
                      <a:endParaRPr lang="pt-PT" dirty="0">
                        <a:solidFill>
                          <a:srgbClr val="00206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Data de validade do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47616"/>
                  </a:ext>
                </a:extLst>
              </a:tr>
              <a:tr h="295939">
                <a:tc>
                  <a:txBody>
                    <a:bodyPr/>
                    <a:lstStyle/>
                    <a:p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Labelling_date</a:t>
                      </a:r>
                      <a:endParaRPr lang="pt-PT" dirty="0">
                        <a:solidFill>
                          <a:srgbClr val="00206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Data em que o </a:t>
                      </a:r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label</a:t>
                      </a:r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foi colocado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192893"/>
                  </a:ext>
                </a:extLst>
              </a:tr>
              <a:tr h="295939">
                <a:tc>
                  <a:txBody>
                    <a:bodyPr/>
                    <a:lstStyle/>
                    <a:p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Sell_date</a:t>
                      </a:r>
                      <a:endParaRPr lang="pt-PT" dirty="0">
                        <a:solidFill>
                          <a:srgbClr val="00206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Dia de venda do </a:t>
                      </a:r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label</a:t>
                      </a:r>
                      <a:endParaRPr lang="pt-PT" dirty="0">
                        <a:solidFill>
                          <a:srgbClr val="00206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548651"/>
                  </a:ext>
                </a:extLst>
              </a:tr>
              <a:tr h="295939">
                <a:tc>
                  <a:txBody>
                    <a:bodyPr/>
                    <a:lstStyle/>
                    <a:p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Sold</a:t>
                      </a:r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 o produto foi vendido ou não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573961"/>
                  </a:ext>
                </a:extLst>
              </a:tr>
            </a:tbl>
          </a:graphicData>
        </a:graphic>
      </p:graphicFrame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F0A5FF22-18A0-C757-30B3-194AC59D4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46570"/>
              </p:ext>
            </p:extLst>
          </p:nvPr>
        </p:nvGraphicFramePr>
        <p:xfrm>
          <a:off x="9801162" y="2552700"/>
          <a:ext cx="6441986" cy="1980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870">
                  <a:extLst>
                    <a:ext uri="{9D8B030D-6E8A-4147-A177-3AD203B41FA5}">
                      <a16:colId xmlns:a16="http://schemas.microsoft.com/office/drawing/2014/main" val="1045956916"/>
                    </a:ext>
                  </a:extLst>
                </a:gridCol>
                <a:gridCol w="4717116">
                  <a:extLst>
                    <a:ext uri="{9D8B030D-6E8A-4147-A177-3AD203B41FA5}">
                      <a16:colId xmlns:a16="http://schemas.microsoft.com/office/drawing/2014/main" val="3897350500"/>
                    </a:ext>
                  </a:extLst>
                </a:gridCol>
              </a:tblGrid>
              <a:tr h="319026">
                <a:tc>
                  <a:txBody>
                    <a:bodyPr/>
                    <a:lstStyle/>
                    <a:p>
                      <a:r>
                        <a:rPr lang="pt-PT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Data_store</a:t>
                      </a:r>
                      <a:endParaRPr lang="pt-PT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Descrição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20413"/>
                  </a:ext>
                </a:extLst>
              </a:tr>
              <a:tr h="319026">
                <a:tc>
                  <a:txBody>
                    <a:bodyPr/>
                    <a:lstStyle/>
                    <a:p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Idstore</a:t>
                      </a:r>
                      <a:endParaRPr lang="pt-PT" dirty="0">
                        <a:solidFill>
                          <a:srgbClr val="00206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Loja que imprimiu o </a:t>
                      </a:r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label</a:t>
                      </a:r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de desconto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695608"/>
                  </a:ext>
                </a:extLst>
              </a:tr>
              <a:tr h="319026">
                <a:tc>
                  <a:txBody>
                    <a:bodyPr/>
                    <a:lstStyle/>
                    <a:p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Type</a:t>
                      </a:r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Tamanho da loja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55937"/>
                  </a:ext>
                </a:extLst>
              </a:tr>
              <a:tr h="319026">
                <a:tc>
                  <a:txBody>
                    <a:bodyPr/>
                    <a:lstStyle/>
                    <a:p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Selling_square</a:t>
                      </a:r>
                      <a:endParaRPr lang="pt-PT" dirty="0">
                        <a:solidFill>
                          <a:srgbClr val="00206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Área de venda disponível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505792"/>
                  </a:ext>
                </a:extLst>
              </a:tr>
              <a:tr h="517418">
                <a:tc>
                  <a:txBody>
                    <a:bodyPr/>
                    <a:lstStyle/>
                    <a:p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District</a:t>
                      </a:r>
                      <a:endParaRPr lang="pt-PT" dirty="0">
                        <a:solidFill>
                          <a:srgbClr val="00206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Localidade da loja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31943"/>
                  </a:ext>
                </a:extLst>
              </a:tr>
            </a:tbl>
          </a:graphicData>
        </a:graphic>
      </p:graphicFrame>
      <p:pic>
        <p:nvPicPr>
          <p:cNvPr id="28" name="Imagem 27" descr="Uma imagem com Gráficos, file, design&#10;&#10;Descrição gerada automaticamente">
            <a:extLst>
              <a:ext uri="{FF2B5EF4-FFF2-40B4-BE49-F238E27FC236}">
                <a16:creationId xmlns:a16="http://schemas.microsoft.com/office/drawing/2014/main" id="{D037E665-78FC-7609-02F8-EF3853BA6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904930" y="5801588"/>
            <a:ext cx="5632450" cy="3133690"/>
          </a:xfrm>
          <a:prstGeom prst="rect">
            <a:avLst/>
          </a:prstGeom>
        </p:spPr>
      </p:pic>
      <p:pic>
        <p:nvPicPr>
          <p:cNvPr id="33" name="Imagem 32" descr="Uma imagem com símbolo, clipart, esboço, círculo&#10;&#10;Descrição gerada automaticamente">
            <a:extLst>
              <a:ext uri="{FF2B5EF4-FFF2-40B4-BE49-F238E27FC236}">
                <a16:creationId xmlns:a16="http://schemas.microsoft.com/office/drawing/2014/main" id="{303EF22F-AE51-E908-3EDE-75A5E8D053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400" y="102342"/>
            <a:ext cx="2514600" cy="2237994"/>
          </a:xfrm>
          <a:prstGeom prst="rect">
            <a:avLst/>
          </a:prstGeom>
        </p:spPr>
      </p:pic>
      <p:sp>
        <p:nvSpPr>
          <p:cNvPr id="2" name="TextBox 7">
            <a:extLst>
              <a:ext uri="{FF2B5EF4-FFF2-40B4-BE49-F238E27FC236}">
                <a16:creationId xmlns:a16="http://schemas.microsoft.com/office/drawing/2014/main" id="{68E9BF37-2F43-3C46-2952-E1E6FAAD8102}"/>
              </a:ext>
            </a:extLst>
          </p:cNvPr>
          <p:cNvSpPr txBox="1"/>
          <p:nvPr/>
        </p:nvSpPr>
        <p:spPr>
          <a:xfrm>
            <a:off x="-457200" y="9931184"/>
            <a:ext cx="9067800" cy="317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9"/>
              </a:lnSpc>
              <a:spcBef>
                <a:spcPct val="0"/>
              </a:spcBef>
            </a:pPr>
            <a:r>
              <a:rPr lang="en-US" sz="2187" b="1" spc="-142" dirty="0">
                <a:solidFill>
                  <a:srgbClr val="002060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EDIT - DATA SCIENCE AND BUSINESS ANALYTICS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14FD6-3474-9355-8BFB-18BD0BE9A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DD055FB4-6AEC-F462-3317-A0AB75980AF4}"/>
              </a:ext>
            </a:extLst>
          </p:cNvPr>
          <p:cNvSpPr txBox="1"/>
          <p:nvPr/>
        </p:nvSpPr>
        <p:spPr>
          <a:xfrm>
            <a:off x="533400" y="603056"/>
            <a:ext cx="15392400" cy="93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30"/>
              </a:lnSpc>
            </a:pPr>
            <a:r>
              <a:rPr lang="pt-PT" sz="6500" b="1" spc="-422" dirty="0">
                <a:solidFill>
                  <a:srgbClr val="002060"/>
                </a:solidFill>
                <a:latin typeface="Charlevoix Heavy"/>
                <a:ea typeface="Charlevoix Heavy"/>
                <a:cs typeface="Charlevoix Heavy"/>
                <a:sym typeface="Charlevoix Heavy"/>
              </a:rPr>
              <a:t>Pré-processamento e limpeza dos dados 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C3AF1AD1-7D24-5DB6-BDE4-437BCE2CBA9A}"/>
              </a:ext>
            </a:extLst>
          </p:cNvPr>
          <p:cNvSpPr txBox="1"/>
          <p:nvPr/>
        </p:nvSpPr>
        <p:spPr>
          <a:xfrm>
            <a:off x="2315711" y="5558319"/>
            <a:ext cx="2596437" cy="946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74"/>
              </a:lnSpc>
            </a:pPr>
            <a:r>
              <a:rPr lang="en-US" sz="6126" b="1" spc="-398">
                <a:solidFill>
                  <a:srgbClr val="FFFFFF"/>
                </a:solidFill>
                <a:latin typeface="Charlevoix Heavy"/>
                <a:ea typeface="Charlevoix Heavy"/>
                <a:cs typeface="Charlevoix Heavy"/>
                <a:sym typeface="Charlevoix Heavy"/>
              </a:rPr>
              <a:t>54%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22133623-7C24-7E9D-584D-AB69E4A753AC}"/>
              </a:ext>
            </a:extLst>
          </p:cNvPr>
          <p:cNvSpPr txBox="1"/>
          <p:nvPr/>
        </p:nvSpPr>
        <p:spPr>
          <a:xfrm>
            <a:off x="653233" y="2606802"/>
            <a:ext cx="7576367" cy="4905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Reparámos</a:t>
            </a:r>
            <a:r>
              <a:rPr lang="en-US" sz="25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que era </a:t>
            </a:r>
            <a:r>
              <a:rPr lang="en-US" sz="2500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necessário</a:t>
            </a:r>
            <a:r>
              <a:rPr lang="en-US" sz="25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tratar</a:t>
            </a:r>
            <a:r>
              <a:rPr lang="en-US" sz="25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lang="en-US" sz="2500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seguintes</a:t>
            </a:r>
            <a:r>
              <a:rPr lang="en-US" sz="25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00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variáveis</a:t>
            </a:r>
            <a:r>
              <a:rPr lang="en-US" sz="25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algn="l">
              <a:lnSpc>
                <a:spcPts val="3500"/>
              </a:lnSpc>
            </a:pPr>
            <a:endParaRPr lang="en-US" sz="25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500" b="1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Missings</a:t>
            </a:r>
            <a:r>
              <a:rPr lang="en-US" sz="25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sz="2500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Oldpvp</a:t>
            </a:r>
            <a:endParaRPr lang="en-US" sz="25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sz="2500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New_pvp</a:t>
            </a:r>
            <a:r>
              <a:rPr lang="en-US" sz="25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(discount)</a:t>
            </a: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sz="25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Weight (g)</a:t>
            </a: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sz="2500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Perc_expiring_sku</a:t>
            </a:r>
            <a:endParaRPr lang="en-US" sz="25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sz="2500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Sell_date</a:t>
            </a:r>
            <a:endParaRPr lang="en-US" sz="25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sz="25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Sold</a:t>
            </a:r>
          </a:p>
          <a:p>
            <a:pPr marL="800100" lvl="1" indent="-342900">
              <a:lnSpc>
                <a:spcPts val="3500"/>
              </a:lnSpc>
              <a:buFontTx/>
              <a:buChar char="-"/>
            </a:pPr>
            <a:r>
              <a:rPr lang="en-US" sz="2500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Selling_square_ft</a:t>
            </a:r>
            <a:endParaRPr lang="en-US" sz="25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F11FB0C-66CC-561A-CA27-817BB1D3455C}"/>
              </a:ext>
            </a:extLst>
          </p:cNvPr>
          <p:cNvSpPr txBox="1"/>
          <p:nvPr/>
        </p:nvSpPr>
        <p:spPr>
          <a:xfrm>
            <a:off x="522767" y="1639194"/>
            <a:ext cx="7154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Tratamento dos valores “missing” e outliers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6B8675-99B3-0422-BA9F-DA670AAFB0A9}"/>
              </a:ext>
            </a:extLst>
          </p:cNvPr>
          <p:cNvSpPr txBox="1"/>
          <p:nvPr/>
        </p:nvSpPr>
        <p:spPr>
          <a:xfrm>
            <a:off x="5720256" y="3946153"/>
            <a:ext cx="43381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Outliers</a:t>
            </a:r>
          </a:p>
          <a:p>
            <a:pPr marL="800100" lvl="1" indent="-342900">
              <a:buFontTx/>
              <a:buChar char="-"/>
            </a:pPr>
            <a:r>
              <a:rPr lang="pt-PT" sz="25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Oldpvp</a:t>
            </a:r>
            <a:endParaRPr lang="pt-PT" sz="25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>
              <a:buFontTx/>
              <a:buChar char="-"/>
            </a:pPr>
            <a:r>
              <a:rPr lang="pt-PT" sz="25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New_pvp</a:t>
            </a:r>
            <a:r>
              <a:rPr lang="pt-PT" sz="2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PT" sz="25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discount</a:t>
            </a:r>
            <a:r>
              <a:rPr lang="pt-PT" sz="2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marL="800100" lvl="1" indent="-342900">
              <a:buFontTx/>
              <a:buChar char="-"/>
            </a:pPr>
            <a:r>
              <a:rPr lang="pt-PT" sz="25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Discount</a:t>
            </a:r>
            <a:endParaRPr lang="pt-PT" sz="25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Imagem 8" descr="Uma imagem com Gráficos, Saturação de cores, círculo, design gráfico&#10;&#10;Descrição gerada automaticamente">
            <a:extLst>
              <a:ext uri="{FF2B5EF4-FFF2-40B4-BE49-F238E27FC236}">
                <a16:creationId xmlns:a16="http://schemas.microsoft.com/office/drawing/2014/main" id="{7B57ED0C-916D-2432-DFFF-E3DC80327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078" y="2284894"/>
            <a:ext cx="9397569" cy="800210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ED7207-BE5A-E2A2-D85B-2511EC011FC2}"/>
              </a:ext>
            </a:extLst>
          </p:cNvPr>
          <p:cNvSpPr txBox="1"/>
          <p:nvPr/>
        </p:nvSpPr>
        <p:spPr>
          <a:xfrm>
            <a:off x="634183" y="7988095"/>
            <a:ext cx="82621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Importante denotar que começámos logo por criar 2 variáveis ao separar em duas a variável </a:t>
            </a:r>
            <a:r>
              <a:rPr lang="pt-PT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new_pvp</a:t>
            </a:r>
            <a:r>
              <a:rPr lang="pt-PT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PT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discount</a:t>
            </a:r>
            <a:r>
              <a:rPr lang="pt-PT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); ficando com a variável </a:t>
            </a:r>
            <a:r>
              <a:rPr lang="pt-PT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new_pvp</a:t>
            </a:r>
            <a:r>
              <a:rPr lang="pt-PT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 a variável </a:t>
            </a:r>
            <a:r>
              <a:rPr lang="pt-PT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discount</a:t>
            </a:r>
            <a:r>
              <a:rPr lang="pt-PT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D19E7C04-A4C6-4ADF-50DE-6A36EE30B32F}"/>
              </a:ext>
            </a:extLst>
          </p:cNvPr>
          <p:cNvSpPr txBox="1"/>
          <p:nvPr/>
        </p:nvSpPr>
        <p:spPr>
          <a:xfrm>
            <a:off x="-457200" y="9931184"/>
            <a:ext cx="9067800" cy="317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9"/>
              </a:lnSpc>
              <a:spcBef>
                <a:spcPct val="0"/>
              </a:spcBef>
            </a:pPr>
            <a:r>
              <a:rPr lang="en-US" sz="2187" b="1" spc="-142" dirty="0">
                <a:solidFill>
                  <a:srgbClr val="002060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EDIT - DATA SCIENCE AND 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3934912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D9DD4-A52C-481A-091A-74AB2AA6D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1AF359F-915C-B4A2-262E-F6B2F0BE4A2C}"/>
              </a:ext>
            </a:extLst>
          </p:cNvPr>
          <p:cNvGrpSpPr/>
          <p:nvPr/>
        </p:nvGrpSpPr>
        <p:grpSpPr>
          <a:xfrm>
            <a:off x="-63795" y="7839922"/>
            <a:ext cx="19759598" cy="1814565"/>
            <a:chOff x="0" y="0"/>
            <a:chExt cx="5204174" cy="47791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E838796-9B7B-940D-F511-29BBB937F9F5}"/>
                </a:ext>
              </a:extLst>
            </p:cNvPr>
            <p:cNvSpPr/>
            <p:nvPr/>
          </p:nvSpPr>
          <p:spPr>
            <a:xfrm>
              <a:off x="0" y="0"/>
              <a:ext cx="5204174" cy="477910"/>
            </a:xfrm>
            <a:custGeom>
              <a:avLst/>
              <a:gdLst/>
              <a:ahLst/>
              <a:cxnLst/>
              <a:rect l="l" t="t" r="r" b="b"/>
              <a:pathLst>
                <a:path w="5204174" h="477910">
                  <a:moveTo>
                    <a:pt x="19982" y="0"/>
                  </a:moveTo>
                  <a:lnTo>
                    <a:pt x="5184192" y="0"/>
                  </a:lnTo>
                  <a:cubicBezTo>
                    <a:pt x="5189491" y="0"/>
                    <a:pt x="5194574" y="2105"/>
                    <a:pt x="5198321" y="5853"/>
                  </a:cubicBezTo>
                  <a:cubicBezTo>
                    <a:pt x="5202069" y="9600"/>
                    <a:pt x="5204174" y="14683"/>
                    <a:pt x="5204174" y="19982"/>
                  </a:cubicBezTo>
                  <a:lnTo>
                    <a:pt x="5204174" y="457928"/>
                  </a:lnTo>
                  <a:cubicBezTo>
                    <a:pt x="5204174" y="463228"/>
                    <a:pt x="5202069" y="468310"/>
                    <a:pt x="5198321" y="472057"/>
                  </a:cubicBezTo>
                  <a:cubicBezTo>
                    <a:pt x="5194574" y="475805"/>
                    <a:pt x="5189491" y="477910"/>
                    <a:pt x="5184192" y="477910"/>
                  </a:cubicBezTo>
                  <a:lnTo>
                    <a:pt x="19982" y="477910"/>
                  </a:lnTo>
                  <a:cubicBezTo>
                    <a:pt x="14683" y="477910"/>
                    <a:pt x="9600" y="475805"/>
                    <a:pt x="5853" y="472057"/>
                  </a:cubicBezTo>
                  <a:cubicBezTo>
                    <a:pt x="2105" y="468310"/>
                    <a:pt x="0" y="463228"/>
                    <a:pt x="0" y="457928"/>
                  </a:cubicBezTo>
                  <a:lnTo>
                    <a:pt x="0" y="19982"/>
                  </a:lnTo>
                  <a:cubicBezTo>
                    <a:pt x="0" y="14683"/>
                    <a:pt x="2105" y="9600"/>
                    <a:pt x="5853" y="5853"/>
                  </a:cubicBezTo>
                  <a:cubicBezTo>
                    <a:pt x="9600" y="2105"/>
                    <a:pt x="14683" y="0"/>
                    <a:pt x="19982" y="0"/>
                  </a:cubicBezTo>
                  <a:close/>
                </a:path>
              </a:pathLst>
            </a:custGeom>
            <a:solidFill>
              <a:srgbClr val="00216A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6AEE216-84FE-5ABD-0F75-06028658B03E}"/>
                </a:ext>
              </a:extLst>
            </p:cNvPr>
            <p:cNvSpPr txBox="1"/>
            <p:nvPr/>
          </p:nvSpPr>
          <p:spPr>
            <a:xfrm>
              <a:off x="0" y="-38100"/>
              <a:ext cx="5204174" cy="5160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0B02DFC9-66EA-8D6F-5FBD-3F9733332D58}"/>
              </a:ext>
            </a:extLst>
          </p:cNvPr>
          <p:cNvSpPr txBox="1"/>
          <p:nvPr/>
        </p:nvSpPr>
        <p:spPr>
          <a:xfrm>
            <a:off x="533400" y="603056"/>
            <a:ext cx="15392400" cy="93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30"/>
              </a:lnSpc>
            </a:pPr>
            <a:r>
              <a:rPr lang="pt-PT" sz="6500" b="1" spc="-422" dirty="0">
                <a:solidFill>
                  <a:srgbClr val="002060"/>
                </a:solidFill>
                <a:latin typeface="Charlevoix Heavy"/>
                <a:ea typeface="Charlevoix Heavy"/>
                <a:cs typeface="Charlevoix Heavy"/>
                <a:sym typeface="Charlevoix Heavy"/>
              </a:rPr>
              <a:t>Pré-processamento e limpeza dos dados 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0434022E-78BF-3C3A-9CD0-BE2352E5914F}"/>
              </a:ext>
            </a:extLst>
          </p:cNvPr>
          <p:cNvSpPr txBox="1"/>
          <p:nvPr/>
        </p:nvSpPr>
        <p:spPr>
          <a:xfrm>
            <a:off x="2315711" y="5558319"/>
            <a:ext cx="2596437" cy="946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74"/>
              </a:lnSpc>
            </a:pPr>
            <a:r>
              <a:rPr lang="en-US" sz="6126" b="1" spc="-398">
                <a:solidFill>
                  <a:srgbClr val="FFFFFF"/>
                </a:solidFill>
                <a:latin typeface="Charlevoix Heavy"/>
                <a:ea typeface="Charlevoix Heavy"/>
                <a:cs typeface="Charlevoix Heavy"/>
                <a:sym typeface="Charlevoix Heavy"/>
              </a:rPr>
              <a:t>54%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55F9E79-F6E2-001A-B2B8-B57EAD854D87}"/>
              </a:ext>
            </a:extLst>
          </p:cNvPr>
          <p:cNvSpPr txBox="1"/>
          <p:nvPr/>
        </p:nvSpPr>
        <p:spPr>
          <a:xfrm>
            <a:off x="522767" y="1639194"/>
            <a:ext cx="7154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Tratamento dos valores “missing” e outliers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2E16FDD-FA12-F074-74DD-70C6675D3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726848"/>
              </p:ext>
            </p:extLst>
          </p:nvPr>
        </p:nvGraphicFramePr>
        <p:xfrm>
          <a:off x="522767" y="2733351"/>
          <a:ext cx="9906000" cy="487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755897854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919092863"/>
                    </a:ext>
                  </a:extLst>
                </a:gridCol>
              </a:tblGrid>
              <a:tr h="490632">
                <a:tc>
                  <a:txBody>
                    <a:bodyPr/>
                    <a:lstStyle/>
                    <a:p>
                      <a:r>
                        <a:rPr lang="pt-PT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Variáveis com </a:t>
                      </a:r>
                      <a:r>
                        <a:rPr lang="pt-PT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Missings</a:t>
                      </a:r>
                      <a:r>
                        <a:rPr lang="pt-PT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Como resolvemos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192571"/>
                  </a:ext>
                </a:extLst>
              </a:tr>
              <a:tr h="635461">
                <a:tc>
                  <a:txBody>
                    <a:bodyPr/>
                    <a:lstStyle/>
                    <a:p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</a:rPr>
                        <a:t>Oldpvp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</a:rPr>
                        <a:t>Calculámos o valor das variáveis </a:t>
                      </a:r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</a:rPr>
                        <a:t>Oldpvp</a:t>
                      </a:r>
                      <a:r>
                        <a:rPr lang="pt-PT" dirty="0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</a:rPr>
                        <a:t>, </a:t>
                      </a:r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</a:rPr>
                        <a:t>New_pvp</a:t>
                      </a:r>
                      <a:r>
                        <a:rPr lang="pt-PT" dirty="0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</a:rPr>
                        <a:t> e </a:t>
                      </a:r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</a:rPr>
                        <a:t>Discount</a:t>
                      </a:r>
                      <a:r>
                        <a:rPr lang="pt-PT" dirty="0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</a:rPr>
                        <a:t> através da relação matemática entre as 3 variáveis.</a:t>
                      </a:r>
                      <a:endParaRPr lang="pt-PT" dirty="0" err="1">
                        <a:solidFill>
                          <a:srgbClr val="002060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62558"/>
                  </a:ext>
                </a:extLst>
              </a:tr>
              <a:tr h="6354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</a:rPr>
                        <a:t>New_pvp</a:t>
                      </a:r>
                      <a:r>
                        <a:rPr lang="pt-PT" dirty="0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</a:rPr>
                        <a:t> &amp; </a:t>
                      </a:r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</a:rPr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</a:rPr>
                        <a:t>Após o tratamento acima, preenchemos os restantes "</a:t>
                      </a:r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</a:rPr>
                        <a:t>missings</a:t>
                      </a:r>
                      <a:r>
                        <a:rPr lang="pt-PT" dirty="0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</a:rPr>
                        <a:t>" pela moda agrupada por SKU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55423"/>
                  </a:ext>
                </a:extLst>
              </a:tr>
              <a:tr h="360947">
                <a:tc>
                  <a:txBody>
                    <a:bodyPr/>
                    <a:lstStyle/>
                    <a:p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Weight</a:t>
                      </a:r>
                      <a:r>
                        <a:rPr lang="pt-PT" dirty="0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</a:rPr>
                        <a:t>Havendo só 4 valores </a:t>
                      </a:r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</a:rPr>
                        <a:t>missing</a:t>
                      </a:r>
                      <a:r>
                        <a:rPr lang="pt-PT" dirty="0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</a:rPr>
                        <a:t>, mudámo-los para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49415"/>
                  </a:ext>
                </a:extLst>
              </a:tr>
              <a:tr h="635461">
                <a:tc>
                  <a:txBody>
                    <a:bodyPr/>
                    <a:lstStyle/>
                    <a:p>
                      <a:r>
                        <a:rPr lang="pt-PT" err="1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</a:rPr>
                        <a:t>Perc_expiring_sku</a:t>
                      </a:r>
                      <a:endParaRPr lang="pt-PT" dirty="0" err="1">
                        <a:solidFill>
                          <a:srgbClr val="002060"/>
                        </a:solidFill>
                        <a:latin typeface="Roboto"/>
                        <a:ea typeface="Roboto"/>
                        <a:cs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/>
                        <a:buChar char="-"/>
                      </a:pPr>
                      <a:r>
                        <a:rPr lang="pt-PT" sz="1800" b="0" i="0" kern="1200" dirty="0">
                          <a:solidFill>
                            <a:srgbClr val="002060"/>
                          </a:solidFill>
                          <a:effectLst/>
                          <a:latin typeface="Roboto"/>
                          <a:ea typeface="Roboto"/>
                          <a:cs typeface="Roboto"/>
                        </a:rPr>
                        <a:t>Quando os valores </a:t>
                      </a:r>
                      <a:r>
                        <a:rPr lang="pt-PT" sz="1800" b="0" i="0" kern="1200" dirty="0" err="1">
                          <a:solidFill>
                            <a:srgbClr val="002060"/>
                          </a:solidFill>
                          <a:effectLst/>
                          <a:latin typeface="Roboto"/>
                          <a:ea typeface="Roboto"/>
                          <a:cs typeface="Roboto"/>
                        </a:rPr>
                        <a:t>missing</a:t>
                      </a:r>
                      <a:r>
                        <a:rPr lang="pt-PT" sz="1800" b="0" i="0" kern="1200" dirty="0">
                          <a:solidFill>
                            <a:srgbClr val="002060"/>
                          </a:solidFill>
                          <a:effectLst/>
                          <a:latin typeface="Roboto"/>
                          <a:ea typeface="Roboto"/>
                          <a:cs typeface="Roboto"/>
                        </a:rPr>
                        <a:t> eram resultado do </a:t>
                      </a:r>
                      <a:r>
                        <a:rPr lang="pt-PT" sz="1800" b="0" i="0" kern="1200" dirty="0" err="1">
                          <a:solidFill>
                            <a:srgbClr val="002060"/>
                          </a:solidFill>
                          <a:effectLst/>
                          <a:latin typeface="Roboto"/>
                          <a:ea typeface="Roboto"/>
                          <a:cs typeface="Roboto"/>
                        </a:rPr>
                        <a:t>labelling_date</a:t>
                      </a:r>
                      <a:r>
                        <a:rPr lang="pt-PT" sz="1800" b="0" i="0" kern="1200" dirty="0">
                          <a:solidFill>
                            <a:srgbClr val="002060"/>
                          </a:solidFill>
                          <a:effectLst/>
                          <a:latin typeface="Roboto"/>
                          <a:ea typeface="Roboto"/>
                          <a:cs typeface="Roboto"/>
                        </a:rPr>
                        <a:t> e </a:t>
                      </a:r>
                      <a:r>
                        <a:rPr lang="pt-PT" sz="1800" b="0" i="0" kern="1200" dirty="0" err="1">
                          <a:solidFill>
                            <a:srgbClr val="002060"/>
                          </a:solidFill>
                          <a:effectLst/>
                          <a:latin typeface="Roboto"/>
                          <a:ea typeface="Roboto"/>
                          <a:cs typeface="Roboto"/>
                        </a:rPr>
                        <a:t>expiring_date</a:t>
                      </a:r>
                      <a:r>
                        <a:rPr lang="pt-PT" sz="1800" b="0" i="0" kern="1200" dirty="0">
                          <a:solidFill>
                            <a:srgbClr val="002060"/>
                          </a:solidFill>
                          <a:effectLst/>
                          <a:latin typeface="Roboto"/>
                          <a:ea typeface="Roboto"/>
                          <a:cs typeface="Roboto"/>
                        </a:rPr>
                        <a:t> serem iguais, mudámo-los para 0</a:t>
                      </a:r>
                    </a:p>
                    <a:p>
                      <a:pPr marL="285750" lvl="0" indent="-285750">
                        <a:buFont typeface="Calibri"/>
                        <a:buChar char="-"/>
                      </a:pPr>
                      <a:r>
                        <a:rPr lang="pt-PT" sz="1800" b="0" i="0" kern="1200" dirty="0">
                          <a:solidFill>
                            <a:srgbClr val="002060"/>
                          </a:solidFill>
                          <a:effectLst/>
                          <a:latin typeface="Roboto"/>
                          <a:ea typeface="Roboto"/>
                          <a:cs typeface="Roboto"/>
                        </a:rPr>
                        <a:t>Os restantes preenchemos através da média agrupada por </a:t>
                      </a:r>
                      <a:r>
                        <a:rPr lang="pt-PT" sz="1800" b="0" i="0" kern="1200" dirty="0" err="1">
                          <a:solidFill>
                            <a:srgbClr val="002060"/>
                          </a:solidFill>
                          <a:effectLst/>
                          <a:latin typeface="Roboto"/>
                          <a:ea typeface="Roboto"/>
                          <a:cs typeface="Roboto"/>
                        </a:rPr>
                        <a:t>exp_days_label</a:t>
                      </a:r>
                      <a:r>
                        <a:rPr lang="pt-PT" sz="1800" b="0" i="0" kern="1200" dirty="0">
                          <a:solidFill>
                            <a:srgbClr val="002060"/>
                          </a:solidFill>
                          <a:effectLst/>
                          <a:latin typeface="Roboto"/>
                          <a:ea typeface="Roboto"/>
                          <a:cs typeface="Roboto"/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7342"/>
                  </a:ext>
                </a:extLst>
              </a:tr>
              <a:tr h="635461">
                <a:tc>
                  <a:txBody>
                    <a:bodyPr/>
                    <a:lstStyle/>
                    <a:p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Sell_date</a:t>
                      </a:r>
                      <a:endParaRPr lang="pt-PT" dirty="0">
                        <a:solidFill>
                          <a:srgbClr val="00206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</a:rPr>
                        <a:t>Os </a:t>
                      </a:r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</a:rPr>
                        <a:t>missings</a:t>
                      </a:r>
                      <a:r>
                        <a:rPr lang="pt-PT" dirty="0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</a:rPr>
                        <a:t> nesta variável indicam que os produtos não foram vendidos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26620"/>
                  </a:ext>
                </a:extLst>
              </a:tr>
              <a:tr h="635461">
                <a:tc>
                  <a:txBody>
                    <a:bodyPr/>
                    <a:lstStyle/>
                    <a:p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Sold</a:t>
                      </a:r>
                      <a:endParaRPr lang="pt-PT" dirty="0">
                        <a:solidFill>
                          <a:srgbClr val="00206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</a:rPr>
                        <a:t>Assegurámos que todos os registos com </a:t>
                      </a:r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</a:rPr>
                        <a:t>payment_method</a:t>
                      </a:r>
                      <a:r>
                        <a:rPr lang="pt-PT" dirty="0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</a:rPr>
                        <a:t> e </a:t>
                      </a:r>
                      <a:r>
                        <a:rPr lang="pt-PT" dirty="0" err="1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</a:rPr>
                        <a:t>sell_date</a:t>
                      </a:r>
                      <a:r>
                        <a:rPr lang="pt-PT" dirty="0">
                          <a:solidFill>
                            <a:srgbClr val="002060"/>
                          </a:solidFill>
                          <a:latin typeface="Roboto"/>
                          <a:ea typeface="Roboto"/>
                          <a:cs typeface="Roboto"/>
                        </a:rPr>
                        <a:t> tinham o valor 1, sendo todos os restantes substituídos por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65981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5BE375C4-F2D8-3D05-E622-5502CC57D0FE}"/>
              </a:ext>
            </a:extLst>
          </p:cNvPr>
          <p:cNvSpPr txBox="1"/>
          <p:nvPr/>
        </p:nvSpPr>
        <p:spPr>
          <a:xfrm>
            <a:off x="10937913" y="2320218"/>
            <a:ext cx="6868633" cy="373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Apenas as variáveis </a:t>
            </a:r>
            <a:r>
              <a:rPr lang="pt-PT" sz="20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oldpvp</a:t>
            </a:r>
            <a:r>
              <a:rPr lang="pt-PT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pt-PT" sz="20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new_pvp</a:t>
            </a:r>
            <a:r>
              <a:rPr lang="pt-PT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 </a:t>
            </a:r>
            <a:r>
              <a:rPr lang="pt-PT" sz="20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discount</a:t>
            </a:r>
            <a:r>
              <a:rPr lang="pt-PT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é que apresentavam outliers.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Oldpvp</a:t>
            </a:r>
            <a:r>
              <a:rPr lang="pt-PT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apagámos os valores acima de 400 (sendo apenas 2)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New_pvp</a:t>
            </a:r>
            <a:r>
              <a:rPr lang="pt-PT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ao apagar os valores do </a:t>
            </a:r>
            <a:r>
              <a:rPr lang="pt-PT" sz="20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oldpvp</a:t>
            </a:r>
            <a:r>
              <a:rPr lang="pt-PT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os do </a:t>
            </a:r>
            <a:r>
              <a:rPr lang="pt-PT" sz="20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new_pvp</a:t>
            </a:r>
            <a:r>
              <a:rPr lang="pt-PT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desapareceram pois também estavam relacionados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Discount</a:t>
            </a:r>
            <a:r>
              <a:rPr lang="pt-PT" sz="2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retirámos a observação, sendo só 1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173F1B39-2DCA-71A3-3DC1-35ACB9EA7DCA}"/>
              </a:ext>
            </a:extLst>
          </p:cNvPr>
          <p:cNvSpPr txBox="1"/>
          <p:nvPr/>
        </p:nvSpPr>
        <p:spPr>
          <a:xfrm>
            <a:off x="-457200" y="9931184"/>
            <a:ext cx="9067800" cy="317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9"/>
              </a:lnSpc>
              <a:spcBef>
                <a:spcPct val="0"/>
              </a:spcBef>
            </a:pPr>
            <a:r>
              <a:rPr lang="en-US" sz="2187" b="1" spc="-142" dirty="0">
                <a:solidFill>
                  <a:srgbClr val="002060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EDIT - DATA SCIENCE AND 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3970320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C44E0-5B19-09A9-2009-8663399FE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AEAE69B-2D1D-10AB-4687-571026F7C255}"/>
              </a:ext>
            </a:extLst>
          </p:cNvPr>
          <p:cNvGrpSpPr/>
          <p:nvPr/>
        </p:nvGrpSpPr>
        <p:grpSpPr>
          <a:xfrm rot="5400000">
            <a:off x="7838945" y="7410417"/>
            <a:ext cx="19759598" cy="1814565"/>
            <a:chOff x="0" y="0"/>
            <a:chExt cx="5204174" cy="47791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9A69A1F-A071-334F-65DE-6D4924781943}"/>
                </a:ext>
              </a:extLst>
            </p:cNvPr>
            <p:cNvSpPr/>
            <p:nvPr/>
          </p:nvSpPr>
          <p:spPr>
            <a:xfrm>
              <a:off x="0" y="0"/>
              <a:ext cx="5204174" cy="477910"/>
            </a:xfrm>
            <a:custGeom>
              <a:avLst/>
              <a:gdLst/>
              <a:ahLst/>
              <a:cxnLst/>
              <a:rect l="l" t="t" r="r" b="b"/>
              <a:pathLst>
                <a:path w="5204174" h="477910">
                  <a:moveTo>
                    <a:pt x="19982" y="0"/>
                  </a:moveTo>
                  <a:lnTo>
                    <a:pt x="5184192" y="0"/>
                  </a:lnTo>
                  <a:cubicBezTo>
                    <a:pt x="5189491" y="0"/>
                    <a:pt x="5194574" y="2105"/>
                    <a:pt x="5198321" y="5853"/>
                  </a:cubicBezTo>
                  <a:cubicBezTo>
                    <a:pt x="5202069" y="9600"/>
                    <a:pt x="5204174" y="14683"/>
                    <a:pt x="5204174" y="19982"/>
                  </a:cubicBezTo>
                  <a:lnTo>
                    <a:pt x="5204174" y="457928"/>
                  </a:lnTo>
                  <a:cubicBezTo>
                    <a:pt x="5204174" y="463228"/>
                    <a:pt x="5202069" y="468310"/>
                    <a:pt x="5198321" y="472057"/>
                  </a:cubicBezTo>
                  <a:cubicBezTo>
                    <a:pt x="5194574" y="475805"/>
                    <a:pt x="5189491" y="477910"/>
                    <a:pt x="5184192" y="477910"/>
                  </a:cubicBezTo>
                  <a:lnTo>
                    <a:pt x="19982" y="477910"/>
                  </a:lnTo>
                  <a:cubicBezTo>
                    <a:pt x="14683" y="477910"/>
                    <a:pt x="9600" y="475805"/>
                    <a:pt x="5853" y="472057"/>
                  </a:cubicBezTo>
                  <a:cubicBezTo>
                    <a:pt x="2105" y="468310"/>
                    <a:pt x="0" y="463228"/>
                    <a:pt x="0" y="457928"/>
                  </a:cubicBezTo>
                  <a:lnTo>
                    <a:pt x="0" y="19982"/>
                  </a:lnTo>
                  <a:cubicBezTo>
                    <a:pt x="0" y="14683"/>
                    <a:pt x="2105" y="9600"/>
                    <a:pt x="5853" y="5853"/>
                  </a:cubicBezTo>
                  <a:cubicBezTo>
                    <a:pt x="9600" y="2105"/>
                    <a:pt x="14683" y="0"/>
                    <a:pt x="19982" y="0"/>
                  </a:cubicBezTo>
                  <a:close/>
                </a:path>
              </a:pathLst>
            </a:custGeom>
            <a:solidFill>
              <a:srgbClr val="00216A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F1C6B42-1D9F-3CE8-507F-6CA78CA6B104}"/>
                </a:ext>
              </a:extLst>
            </p:cNvPr>
            <p:cNvSpPr txBox="1"/>
            <p:nvPr/>
          </p:nvSpPr>
          <p:spPr>
            <a:xfrm>
              <a:off x="0" y="-38100"/>
              <a:ext cx="5204174" cy="5160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81165D9F-BA9A-0E0E-BAB3-58C6A24A9556}"/>
              </a:ext>
            </a:extLst>
          </p:cNvPr>
          <p:cNvSpPr txBox="1"/>
          <p:nvPr/>
        </p:nvSpPr>
        <p:spPr>
          <a:xfrm>
            <a:off x="533400" y="603056"/>
            <a:ext cx="15392400" cy="93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30"/>
              </a:lnSpc>
            </a:pPr>
            <a:r>
              <a:rPr lang="pt-PT" sz="6500" b="1" spc="-422" dirty="0">
                <a:solidFill>
                  <a:srgbClr val="002060"/>
                </a:solidFill>
                <a:latin typeface="Charlevoix Heavy"/>
                <a:ea typeface="Charlevoix Heavy"/>
                <a:cs typeface="Charlevoix Heavy"/>
                <a:sym typeface="Charlevoix Heavy"/>
              </a:rPr>
              <a:t>Pré-processamento e limpeza dos dados 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1D9572EF-ADF1-C2D1-C35B-E457FA337EC4}"/>
              </a:ext>
            </a:extLst>
          </p:cNvPr>
          <p:cNvSpPr txBox="1"/>
          <p:nvPr/>
        </p:nvSpPr>
        <p:spPr>
          <a:xfrm>
            <a:off x="2315711" y="5558319"/>
            <a:ext cx="2596437" cy="946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74"/>
              </a:lnSpc>
            </a:pPr>
            <a:r>
              <a:rPr lang="en-US" sz="6126" b="1" spc="-398">
                <a:solidFill>
                  <a:srgbClr val="FFFFFF"/>
                </a:solidFill>
                <a:latin typeface="Charlevoix Heavy"/>
                <a:ea typeface="Charlevoix Heavy"/>
                <a:cs typeface="Charlevoix Heavy"/>
                <a:sym typeface="Charlevoix Heavy"/>
              </a:rPr>
              <a:t>54%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F3FD5F-BB0D-A129-69AE-532F314E6FE1}"/>
              </a:ext>
            </a:extLst>
          </p:cNvPr>
          <p:cNvSpPr txBox="1"/>
          <p:nvPr/>
        </p:nvSpPr>
        <p:spPr>
          <a:xfrm>
            <a:off x="522767" y="1639194"/>
            <a:ext cx="6747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Tratamento pormenorizado das variáveis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AF7399-DF4D-454B-E1DC-A145E50BCBC3}"/>
              </a:ext>
            </a:extLst>
          </p:cNvPr>
          <p:cNvSpPr txBox="1"/>
          <p:nvPr/>
        </p:nvSpPr>
        <p:spPr>
          <a:xfrm>
            <a:off x="517488" y="2341210"/>
            <a:ext cx="15706914" cy="5221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 variável </a:t>
            </a:r>
            <a:r>
              <a:rPr lang="pt-PT" sz="2500" b="1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payment_method</a:t>
            </a:r>
            <a:r>
              <a:rPr lang="pt-PT" sz="2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PT" sz="2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verificámos a existência de registos onde </a:t>
            </a:r>
            <a:r>
              <a:rPr lang="pt-PT" sz="2500" b="1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sell_date</a:t>
            </a:r>
            <a:r>
              <a:rPr lang="pt-PT" sz="2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PT" sz="2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 </a:t>
            </a:r>
            <a:r>
              <a:rPr lang="pt-PT" sz="2500" b="1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Sold</a:t>
            </a:r>
            <a:r>
              <a:rPr lang="pt-PT" sz="2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estavam preenchidos, mas </a:t>
            </a:r>
            <a:r>
              <a:rPr lang="pt-PT" sz="2500" b="1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payment</a:t>
            </a:r>
            <a:r>
              <a:rPr lang="pt-PT" sz="25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</a:t>
            </a:r>
            <a:r>
              <a:rPr lang="pt-PT" sz="2500" b="1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method</a:t>
            </a:r>
            <a:r>
              <a:rPr lang="pt-PT" sz="2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estava em falta.</a:t>
            </a:r>
          </a:p>
          <a:p>
            <a:pPr>
              <a:lnSpc>
                <a:spcPct val="150000"/>
              </a:lnSpc>
            </a:pPr>
            <a:r>
              <a:rPr lang="pt-PT" sz="2500" dirty="0">
                <a:solidFill>
                  <a:srgbClr val="002060"/>
                </a:solidFill>
                <a:latin typeface="Roboto"/>
                <a:ea typeface="Roboto"/>
                <a:cs typeface="Roboto"/>
              </a:rPr>
              <a:t>Arredondámos a variável </a:t>
            </a:r>
            <a:r>
              <a:rPr lang="pt-PT" sz="2500" b="1" dirty="0" err="1">
                <a:solidFill>
                  <a:srgbClr val="002060"/>
                </a:solidFill>
                <a:latin typeface="Roboto"/>
                <a:ea typeface="Roboto"/>
                <a:cs typeface="Roboto"/>
              </a:rPr>
              <a:t>discount</a:t>
            </a:r>
            <a:r>
              <a:rPr lang="pt-PT" sz="2500" b="1" dirty="0">
                <a:solidFill>
                  <a:srgbClr val="002060"/>
                </a:solidFill>
                <a:latin typeface="Roboto"/>
                <a:ea typeface="Roboto"/>
                <a:cs typeface="Roboto"/>
              </a:rPr>
              <a:t> </a:t>
            </a:r>
            <a:r>
              <a:rPr lang="pt-PT" sz="2500" dirty="0">
                <a:solidFill>
                  <a:srgbClr val="002060"/>
                </a:solidFill>
                <a:latin typeface="Roboto"/>
                <a:ea typeface="Roboto"/>
                <a:cs typeface="Roboto"/>
              </a:rPr>
              <a:t>para o vigésimo mais próximo, criando </a:t>
            </a:r>
            <a:r>
              <a:rPr lang="pt-PT" sz="2500" b="1" dirty="0" err="1">
                <a:solidFill>
                  <a:srgbClr val="002060"/>
                </a:solidFill>
                <a:latin typeface="Roboto"/>
                <a:ea typeface="Roboto"/>
                <a:cs typeface="Roboto"/>
              </a:rPr>
              <a:t>discount_rounded</a:t>
            </a:r>
            <a:endParaRPr lang="pt-PT" sz="2500" b="1">
              <a:solidFill>
                <a:srgbClr val="002060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ct val="150000"/>
              </a:lnSpc>
            </a:pPr>
            <a:r>
              <a:rPr lang="pt-PT" sz="2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 variável </a:t>
            </a:r>
            <a:r>
              <a:rPr lang="pt-PT" sz="2500" b="1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Type</a:t>
            </a:r>
            <a:r>
              <a:rPr lang="pt-PT" sz="2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encontrámos entradas com o valor </a:t>
            </a:r>
            <a:r>
              <a:rPr lang="pt-PT" sz="2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"0"</a:t>
            </a:r>
            <a:r>
              <a:rPr lang="pt-PT" sz="2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a esses valores substituímos pela moda, depois de verificarmos que não conseguimos confirmar os dados através da variável </a:t>
            </a:r>
            <a:r>
              <a:rPr lang="pt-PT" sz="2500" b="1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selling_square_ft</a:t>
            </a:r>
            <a:r>
              <a:rPr lang="pt-PT" sz="2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PT" sz="2500" dirty="0">
                <a:solidFill>
                  <a:srgbClr val="002060"/>
                </a:solidFill>
                <a:latin typeface="Roboto"/>
                <a:ea typeface="Roboto"/>
                <a:cs typeface="Roboto"/>
              </a:rPr>
              <a:t>Nas variáveis </a:t>
            </a:r>
            <a:r>
              <a:rPr lang="pt-PT" sz="2500" b="1" dirty="0" err="1">
                <a:solidFill>
                  <a:srgbClr val="002060"/>
                </a:solidFill>
                <a:latin typeface="Roboto"/>
                <a:ea typeface="Roboto"/>
                <a:cs typeface="Roboto"/>
              </a:rPr>
              <a:t>brand</a:t>
            </a:r>
            <a:r>
              <a:rPr lang="pt-PT" sz="2500" b="1" dirty="0">
                <a:solidFill>
                  <a:srgbClr val="002060"/>
                </a:solidFill>
                <a:latin typeface="Roboto"/>
                <a:ea typeface="Roboto"/>
                <a:cs typeface="Roboto"/>
              </a:rPr>
              <a:t> </a:t>
            </a:r>
            <a:r>
              <a:rPr lang="pt-PT" sz="2500" dirty="0">
                <a:solidFill>
                  <a:srgbClr val="002060"/>
                </a:solidFill>
                <a:latin typeface="Roboto"/>
                <a:ea typeface="Roboto"/>
                <a:cs typeface="Roboto"/>
              </a:rPr>
              <a:t>e </a:t>
            </a:r>
            <a:r>
              <a:rPr lang="pt-PT" sz="2500" b="1" dirty="0" err="1">
                <a:solidFill>
                  <a:srgbClr val="002060"/>
                </a:solidFill>
                <a:latin typeface="Roboto"/>
                <a:ea typeface="Roboto"/>
                <a:cs typeface="Roboto"/>
              </a:rPr>
              <a:t>expiring_date</a:t>
            </a:r>
            <a:r>
              <a:rPr lang="pt-PT" sz="2500" b="1" dirty="0">
                <a:solidFill>
                  <a:srgbClr val="002060"/>
                </a:solidFill>
                <a:latin typeface="Roboto"/>
                <a:ea typeface="Roboto"/>
                <a:cs typeface="Roboto"/>
              </a:rPr>
              <a:t> </a:t>
            </a:r>
            <a:r>
              <a:rPr lang="pt-PT" sz="2500" dirty="0">
                <a:solidFill>
                  <a:srgbClr val="002060"/>
                </a:solidFill>
                <a:latin typeface="Roboto"/>
                <a:ea typeface="Roboto"/>
                <a:cs typeface="Roboto"/>
              </a:rPr>
              <a:t>, procedemos à uniformização dos dados, uma vez que:</a:t>
            </a:r>
          </a:p>
          <a:p>
            <a:pPr marL="342900" indent="-342900">
              <a:lnSpc>
                <a:spcPct val="150000"/>
              </a:lnSpc>
              <a:buFont typeface="Calibri"/>
              <a:buChar char="-"/>
            </a:pPr>
            <a:r>
              <a:rPr lang="pt-PT" sz="2500" dirty="0">
                <a:solidFill>
                  <a:srgbClr val="002060"/>
                </a:solidFill>
                <a:latin typeface="Roboto"/>
                <a:ea typeface="Roboto"/>
                <a:cs typeface="Roboto"/>
              </a:rPr>
              <a:t>A mesma marca surgia escrita de formas diferentes, o que levava a uma identificação incorreta como marcas distintas.</a:t>
            </a:r>
          </a:p>
          <a:p>
            <a:pPr marL="342900" indent="-342900">
              <a:lnSpc>
                <a:spcPct val="150000"/>
              </a:lnSpc>
              <a:buFont typeface="Calibri"/>
              <a:buChar char="-"/>
            </a:pPr>
            <a:r>
              <a:rPr lang="pt-PT" sz="2500" dirty="0">
                <a:solidFill>
                  <a:srgbClr val="002060"/>
                </a:solidFill>
                <a:latin typeface="Roboto"/>
                <a:ea typeface="Roboto"/>
                <a:cs typeface="Roboto"/>
              </a:rPr>
              <a:t>Datas tinham diferentes formatos, o que impossibilitava a transformação da variável numa tipo datetime.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B7A25AA-6312-69E1-607D-2E8E9FF42B09}"/>
              </a:ext>
            </a:extLst>
          </p:cNvPr>
          <p:cNvSpPr txBox="1"/>
          <p:nvPr/>
        </p:nvSpPr>
        <p:spPr>
          <a:xfrm>
            <a:off x="533400" y="7858265"/>
            <a:ext cx="412543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5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Variáveis descartadas: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5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New_pvp</a:t>
            </a:r>
            <a:r>
              <a:rPr lang="pt-PT" sz="2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pt-PT" sz="25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discount</a:t>
            </a:r>
            <a:r>
              <a:rPr lang="pt-PT" sz="25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5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Labelqty</a:t>
            </a:r>
            <a:endParaRPr lang="pt-PT" sz="25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500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Selling_square_ft</a:t>
            </a:r>
            <a:endParaRPr lang="pt-PT" sz="25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5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pt-PT" sz="25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C52D3C00-DEB8-36B8-668A-5C5227805FCA}"/>
              </a:ext>
            </a:extLst>
          </p:cNvPr>
          <p:cNvSpPr txBox="1"/>
          <p:nvPr/>
        </p:nvSpPr>
        <p:spPr>
          <a:xfrm>
            <a:off x="-457200" y="9931184"/>
            <a:ext cx="9067800" cy="317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9"/>
              </a:lnSpc>
              <a:spcBef>
                <a:spcPct val="0"/>
              </a:spcBef>
            </a:pPr>
            <a:r>
              <a:rPr lang="en-US" sz="2187" b="1" spc="-142" dirty="0">
                <a:solidFill>
                  <a:srgbClr val="002060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EDIT - DATA SCIENCE AND 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2650612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49825" y="127243"/>
            <a:ext cx="9648825" cy="11419404"/>
            <a:chOff x="0" y="0"/>
            <a:chExt cx="2541254" cy="30075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41254" cy="3007580"/>
            </a:xfrm>
            <a:custGeom>
              <a:avLst/>
              <a:gdLst/>
              <a:ahLst/>
              <a:cxnLst/>
              <a:rect l="l" t="t" r="r" b="b"/>
              <a:pathLst>
                <a:path w="2541254" h="3007580">
                  <a:moveTo>
                    <a:pt x="0" y="0"/>
                  </a:moveTo>
                  <a:lnTo>
                    <a:pt x="2541254" y="0"/>
                  </a:lnTo>
                  <a:lnTo>
                    <a:pt x="2541254" y="3007580"/>
                  </a:lnTo>
                  <a:lnTo>
                    <a:pt x="0" y="3007580"/>
                  </a:lnTo>
                  <a:close/>
                </a:path>
              </a:pathLst>
            </a:custGeom>
            <a:solidFill>
              <a:srgbClr val="00A88E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41254" cy="30456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8323505" y="8256387"/>
            <a:ext cx="4590548" cy="4114800"/>
          </a:xfrm>
          <a:custGeom>
            <a:avLst/>
            <a:gdLst/>
            <a:ahLst/>
            <a:cxnLst/>
            <a:rect l="l" t="t" r="r" b="b"/>
            <a:pathLst>
              <a:path w="4590548" h="4114800">
                <a:moveTo>
                  <a:pt x="0" y="0"/>
                </a:moveTo>
                <a:lnTo>
                  <a:pt x="4590547" y="0"/>
                </a:lnTo>
                <a:lnTo>
                  <a:pt x="4590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9" name="TextBox 9"/>
          <p:cNvSpPr txBox="1"/>
          <p:nvPr/>
        </p:nvSpPr>
        <p:spPr>
          <a:xfrm>
            <a:off x="1550744" y="1005014"/>
            <a:ext cx="7059855" cy="19454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30"/>
              </a:lnSpc>
            </a:pPr>
            <a:r>
              <a:rPr lang="en-US" sz="6500" b="1" spc="-422" dirty="0">
                <a:solidFill>
                  <a:srgbClr val="002060"/>
                </a:solidFill>
                <a:latin typeface="Charlevoix Heavy"/>
                <a:ea typeface="Charlevoix Heavy"/>
                <a:cs typeface="Charlevoix Heavy"/>
                <a:sym typeface="Charlevoix Heavy"/>
              </a:rPr>
              <a:t>Feature engineering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50744" y="3175960"/>
            <a:ext cx="8964855" cy="3109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pt-PT" sz="2500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Criámos as seguintes variáveis:</a:t>
            </a:r>
          </a:p>
          <a:p>
            <a:pPr algn="l">
              <a:lnSpc>
                <a:spcPts val="3500"/>
              </a:lnSpc>
            </a:pPr>
            <a:endParaRPr lang="pt-PT" sz="25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PT" sz="2500" b="1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Exp_days_label</a:t>
            </a:r>
            <a:endParaRPr lang="pt-PT" sz="2500" b="1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PT" sz="2500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Expiring_days</a:t>
            </a:r>
            <a:endParaRPr lang="pt-PT" sz="25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PT" sz="2500" b="1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Discount_rounded</a:t>
            </a:r>
            <a:endParaRPr lang="pt-PT" sz="2500" b="1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PT" sz="2500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Labelling_weekday</a:t>
            </a:r>
            <a:endParaRPr lang="pt-PT" sz="25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PT" sz="2500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Labelling_day</a:t>
            </a:r>
            <a:endParaRPr lang="pt-PT" sz="25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" name="Imagem 14" descr="Uma imagem com Gráficos, file, design&#10;&#10;Descrição gerada automaticamente">
            <a:extLst>
              <a:ext uri="{FF2B5EF4-FFF2-40B4-BE49-F238E27FC236}">
                <a16:creationId xmlns:a16="http://schemas.microsoft.com/office/drawing/2014/main" id="{1718CAE9-EC35-3518-360D-06CAD58221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329698" y="719802"/>
            <a:ext cx="6508492" cy="3621088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4D19858-4C2C-B0C0-A29D-13516060F09D}"/>
              </a:ext>
            </a:extLst>
          </p:cNvPr>
          <p:cNvSpPr txBox="1"/>
          <p:nvPr/>
        </p:nvSpPr>
        <p:spPr>
          <a:xfrm>
            <a:off x="5439382" y="4000500"/>
            <a:ext cx="2884123" cy="30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PT" sz="2500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Labelling_month</a:t>
            </a:r>
            <a:endParaRPr lang="pt-PT" sz="25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PT" sz="2500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Sell_weekday</a:t>
            </a:r>
            <a:endParaRPr lang="pt-PT" sz="25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PT" sz="2500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Sell_day</a:t>
            </a:r>
            <a:endParaRPr lang="pt-PT" sz="25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PT" sz="2500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Sell_month</a:t>
            </a:r>
            <a:endParaRPr lang="pt-PT" sz="2500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PT" sz="2500" b="1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Label_till_sale</a:t>
            </a:r>
            <a:endParaRPr lang="pt-PT" sz="2500" b="1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indent="-3429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pt-PT" sz="2500" b="1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Exp_till_sale</a:t>
            </a:r>
            <a:endParaRPr lang="pt-PT" sz="2500" b="1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pt-PT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9A34E761-553C-5B22-6736-339CE851C319}"/>
              </a:ext>
            </a:extLst>
          </p:cNvPr>
          <p:cNvSpPr txBox="1"/>
          <p:nvPr/>
        </p:nvSpPr>
        <p:spPr>
          <a:xfrm>
            <a:off x="-457200" y="9931184"/>
            <a:ext cx="9067800" cy="317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9"/>
              </a:lnSpc>
              <a:spcBef>
                <a:spcPct val="0"/>
              </a:spcBef>
            </a:pPr>
            <a:r>
              <a:rPr lang="en-US" sz="2187" b="1" spc="-142" dirty="0">
                <a:solidFill>
                  <a:srgbClr val="002060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EDIT - DATA SCIENCE AND BUSINESS ANALYTICS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 rot="-5400000">
            <a:off x="13661002" y="-885199"/>
            <a:ext cx="5184149" cy="5184149"/>
          </a:xfrm>
          <a:custGeom>
            <a:avLst/>
            <a:gdLst/>
            <a:ahLst/>
            <a:cxnLst/>
            <a:rect l="l" t="t" r="r" b="b"/>
            <a:pathLst>
              <a:path w="5184149" h="5184149">
                <a:moveTo>
                  <a:pt x="0" y="0"/>
                </a:moveTo>
                <a:lnTo>
                  <a:pt x="5184149" y="0"/>
                </a:lnTo>
                <a:lnTo>
                  <a:pt x="5184149" y="5184149"/>
                </a:lnTo>
                <a:lnTo>
                  <a:pt x="0" y="51841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7" name="TextBox 7"/>
          <p:cNvSpPr txBox="1"/>
          <p:nvPr/>
        </p:nvSpPr>
        <p:spPr>
          <a:xfrm>
            <a:off x="762000" y="1406482"/>
            <a:ext cx="12110257" cy="932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0"/>
              </a:lnSpc>
            </a:pPr>
            <a:r>
              <a:rPr lang="pt-PT" sz="6500" b="1" spc="-422" dirty="0">
                <a:solidFill>
                  <a:srgbClr val="00216A"/>
                </a:solidFill>
                <a:latin typeface="Charlevoix Heavy"/>
                <a:ea typeface="Charlevoix Heavy"/>
                <a:cs typeface="Charlevoix Heavy"/>
                <a:sym typeface="Charlevoix Heavy"/>
              </a:rPr>
              <a:t>Avaliação de modelos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0600" y="2338853"/>
            <a:ext cx="3636399" cy="8656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pt-PT" sz="2500" dirty="0">
                <a:solidFill>
                  <a:srgbClr val="00216A"/>
                </a:solidFill>
                <a:latin typeface="Roboto"/>
                <a:ea typeface="Roboto"/>
                <a:cs typeface="Roboto"/>
                <a:sym typeface="Roboto"/>
              </a:rPr>
              <a:t>Padrões e correlações</a:t>
            </a:r>
          </a:p>
          <a:p>
            <a:pPr algn="l">
              <a:lnSpc>
                <a:spcPts val="3500"/>
              </a:lnSpc>
            </a:pPr>
            <a:endParaRPr lang="en-US" sz="2500" dirty="0">
              <a:solidFill>
                <a:srgbClr val="00216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Imagem 13" descr="Uma imagem com texto, Tipo de letra, captura de ecrã, branco&#10;&#10;Descrição gerada automaticamente">
            <a:extLst>
              <a:ext uri="{FF2B5EF4-FFF2-40B4-BE49-F238E27FC236}">
                <a16:creationId xmlns:a16="http://schemas.microsoft.com/office/drawing/2014/main" id="{8B2B9440-2191-B8E0-4E38-F3322E7CD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5848071"/>
            <a:ext cx="9507903" cy="2247044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E1D0103D-5F2E-1CA3-0179-AADF5C43D9B7}"/>
              </a:ext>
            </a:extLst>
          </p:cNvPr>
          <p:cNvSpPr txBox="1"/>
          <p:nvPr/>
        </p:nvSpPr>
        <p:spPr>
          <a:xfrm>
            <a:off x="9219722" y="5295900"/>
            <a:ext cx="888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rgbClr val="00216A"/>
                </a:solidFill>
                <a:latin typeface="Roboto"/>
                <a:ea typeface="Roboto"/>
                <a:cs typeface="Roboto"/>
              </a:rPr>
              <a:t>Quais as variáveis a descartar por demonstrarem altos níveis de correlação?</a:t>
            </a:r>
          </a:p>
        </p:txBody>
      </p:sp>
      <p:pic>
        <p:nvPicPr>
          <p:cNvPr id="3" name="Imagem 2" descr="Uma imagem com captura de ecrã, quadrado, padrão, Saturação de cores&#10;&#10;Descrição gerada automaticamente">
            <a:extLst>
              <a:ext uri="{FF2B5EF4-FFF2-40B4-BE49-F238E27FC236}">
                <a16:creationId xmlns:a16="http://schemas.microsoft.com/office/drawing/2014/main" id="{D934D01F-4A7E-189D-B79A-6C405BF4D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166375"/>
            <a:ext cx="7467600" cy="6267770"/>
          </a:xfrm>
          <a:prstGeom prst="rect">
            <a:avLst/>
          </a:prstGeom>
        </p:spPr>
      </p:pic>
      <p:sp>
        <p:nvSpPr>
          <p:cNvPr id="2" name="TextBox 7">
            <a:extLst>
              <a:ext uri="{FF2B5EF4-FFF2-40B4-BE49-F238E27FC236}">
                <a16:creationId xmlns:a16="http://schemas.microsoft.com/office/drawing/2014/main" id="{BC663EDA-427C-6FBC-0D90-7170CBD4E01B}"/>
              </a:ext>
            </a:extLst>
          </p:cNvPr>
          <p:cNvSpPr txBox="1"/>
          <p:nvPr/>
        </p:nvSpPr>
        <p:spPr>
          <a:xfrm>
            <a:off x="-457200" y="9931184"/>
            <a:ext cx="9067800" cy="317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9"/>
              </a:lnSpc>
              <a:spcBef>
                <a:spcPct val="0"/>
              </a:spcBef>
            </a:pPr>
            <a:r>
              <a:rPr lang="en-US" sz="2187" b="1" spc="-142" dirty="0">
                <a:solidFill>
                  <a:srgbClr val="002060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EDIT - DATA SCIENCE AND BUSINESS ANALYTICS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1528</Words>
  <Application>Microsoft Office PowerPoint</Application>
  <PresentationFormat>Custom</PresentationFormat>
  <Paragraphs>218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Charlevoix Heavy</vt:lpstr>
      <vt:lpstr>Calibri</vt:lpstr>
      <vt:lpstr>Charlevoix Bold</vt:lpstr>
      <vt:lpstr>Aptos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</dc:title>
  <dc:subject/>
  <dc:creator/>
  <cp:keywords/>
  <dc:description/>
  <cp:lastModifiedBy>Andreia Nóbrega</cp:lastModifiedBy>
  <cp:revision>116</cp:revision>
  <dcterms:created xsi:type="dcterms:W3CDTF">2006-08-16T00:00:00Z</dcterms:created>
  <dcterms:modified xsi:type="dcterms:W3CDTF">2025-04-06T11:47:12Z</dcterms:modified>
  <cp:category/>
  <dc:identifier>DAGfrpt3kJE</dc:identifier>
</cp:coreProperties>
</file>