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7"/>
  </p:notesMasterIdLst>
  <p:sldIdLst>
    <p:sldId id="256" r:id="rId2"/>
    <p:sldId id="259" r:id="rId3"/>
    <p:sldId id="257" r:id="rId4"/>
    <p:sldId id="261" r:id="rId5"/>
    <p:sldId id="262" r:id="rId6"/>
    <p:sldId id="264" r:id="rId7"/>
    <p:sldId id="263"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664" autoAdjust="0"/>
  </p:normalViewPr>
  <p:slideViewPr>
    <p:cSldViewPr snapToGrid="0">
      <p:cViewPr varScale="1">
        <p:scale>
          <a:sx n="94" d="100"/>
          <a:sy n="94" d="100"/>
        </p:scale>
        <p:origin x="123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88906-0EF3-408E-937C-E73F53BB5DF1}" type="datetimeFigureOut">
              <a:rPr lang="en-US" smtClean="0"/>
              <a:t>4/19/2021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C987A-A94A-4179-81B4-8935093D4CC8}" type="slidenum">
              <a:rPr lang="en-US" smtClean="0"/>
              <a:t>‹#›</a:t>
            </a:fld>
            <a:endParaRPr lang="en-US"/>
          </a:p>
        </p:txBody>
      </p:sp>
    </p:spTree>
    <p:extLst>
      <p:ext uri="{BB962C8B-B14F-4D97-AF65-F5344CB8AC3E}">
        <p14:creationId xmlns:p14="http://schemas.microsoft.com/office/powerpoint/2010/main" val="541643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how my current model is building on my </a:t>
            </a:r>
            <a:r>
              <a:rPr lang="en-US" dirty="0" err="1"/>
              <a:t>honour’s</a:t>
            </a:r>
            <a:r>
              <a:rPr lang="en-US" dirty="0"/>
              <a:t> stuff, this time focusing on how per-gene constraints on adaptation alter trajectories of populations adapting, and maintaining </a:t>
            </a:r>
            <a:r>
              <a:rPr lang="en-US" dirty="0" err="1"/>
              <a:t>adaptedness</a:t>
            </a:r>
            <a:endParaRPr lang="en-US" dirty="0"/>
          </a:p>
        </p:txBody>
      </p:sp>
      <p:sp>
        <p:nvSpPr>
          <p:cNvPr id="4" name="Slide Number Placeholder 3"/>
          <p:cNvSpPr>
            <a:spLocks noGrp="1"/>
          </p:cNvSpPr>
          <p:nvPr>
            <p:ph type="sldNum" sz="quarter" idx="5"/>
          </p:nvPr>
        </p:nvSpPr>
        <p:spPr/>
        <p:txBody>
          <a:bodyPr/>
          <a:lstStyle/>
          <a:p>
            <a:fld id="{BE8C987A-A94A-4179-81B4-8935093D4CC8}" type="slidenum">
              <a:rPr lang="en-US" smtClean="0"/>
              <a:t>1</a:t>
            </a:fld>
            <a:endParaRPr lang="en-US"/>
          </a:p>
        </p:txBody>
      </p:sp>
    </p:spTree>
    <p:extLst>
      <p:ext uri="{BB962C8B-B14F-4D97-AF65-F5344CB8AC3E}">
        <p14:creationId xmlns:p14="http://schemas.microsoft.com/office/powerpoint/2010/main" val="1630873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I’ve shifted my focus, I’ve also simplified the model in some areas to make it more performant. I’m modelling a single trait now instead of 8, and have cut all mentions of the cursed word ‘pleiotropy’ from the script. I’ve also optimized  bunch of my code, which has also been inherited in some of my Polygenic Adaptation in </a:t>
            </a:r>
            <a:r>
              <a:rPr lang="en-US" dirty="0" err="1"/>
              <a:t>SLiM</a:t>
            </a:r>
            <a:r>
              <a:rPr lang="en-US" dirty="0"/>
              <a:t> resources. Feel free to follow me on GitHub and I’ll give you access to the </a:t>
            </a:r>
            <a:r>
              <a:rPr lang="en-US" dirty="0" err="1"/>
              <a:t>PolygenicSLiMBook</a:t>
            </a:r>
            <a:r>
              <a:rPr lang="en-US" dirty="0"/>
              <a:t> so far – I have tutorials for how to set up </a:t>
            </a:r>
            <a:r>
              <a:rPr lang="en-US" dirty="0" err="1"/>
              <a:t>SLiM</a:t>
            </a:r>
            <a:r>
              <a:rPr lang="en-US" dirty="0"/>
              <a:t> on a Windows machine, and generally navigating a Linux installation on Windows via WSL, as well as the beginnings of a series of tutorials and templates for using </a:t>
            </a:r>
            <a:r>
              <a:rPr lang="en-US" dirty="0" err="1"/>
              <a:t>SLiM</a:t>
            </a:r>
            <a:r>
              <a:rPr lang="en-US" dirty="0"/>
              <a:t> to model polygenic adaptation. I also have a template </a:t>
            </a:r>
            <a:r>
              <a:rPr lang="en-US" dirty="0" err="1"/>
              <a:t>SLiM</a:t>
            </a:r>
            <a:r>
              <a:rPr lang="en-US" dirty="0"/>
              <a:t> script for you to muck around with, which has a lot of parameters to play around with, without needing worry too much about the programming side of it.</a:t>
            </a:r>
          </a:p>
        </p:txBody>
      </p:sp>
      <p:sp>
        <p:nvSpPr>
          <p:cNvPr id="4" name="Slide Number Placeholder 3"/>
          <p:cNvSpPr>
            <a:spLocks noGrp="1"/>
          </p:cNvSpPr>
          <p:nvPr>
            <p:ph type="sldNum" sz="quarter" idx="5"/>
          </p:nvPr>
        </p:nvSpPr>
        <p:spPr/>
        <p:txBody>
          <a:bodyPr/>
          <a:lstStyle/>
          <a:p>
            <a:fld id="{BE8C987A-A94A-4179-81B4-8935093D4CC8}" type="slidenum">
              <a:rPr lang="en-US" smtClean="0"/>
              <a:t>10</a:t>
            </a:fld>
            <a:endParaRPr lang="en-US"/>
          </a:p>
        </p:txBody>
      </p:sp>
    </p:spTree>
    <p:extLst>
      <p:ext uri="{BB962C8B-B14F-4D97-AF65-F5344CB8AC3E}">
        <p14:creationId xmlns:p14="http://schemas.microsoft.com/office/powerpoint/2010/main" val="1008737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I’ve run some simulations to test the waters on the effects of genetic constraints during and following adaptation, looking at the allele frequencies of constrained genes versus those which are not, and under different levels of mutational variability. In these examples, low constraint means that neutral, deleterious, and trait-affecting alleles are equally likely to appear at a given locus; medium constraint means that deleterious alleles are 10 times more likely to appear than QTL mutations, and neutral are 5 times more likely; and high constraint means that deleterious alleles are 100 times more likely to arise at a highly-constrained locus than QTL mutations; neutral alleles are 50 times more likely to arise than QTL mutations in this case.</a:t>
            </a:r>
          </a:p>
        </p:txBody>
      </p:sp>
      <p:sp>
        <p:nvSpPr>
          <p:cNvPr id="4" name="Slide Number Placeholder 3"/>
          <p:cNvSpPr>
            <a:spLocks noGrp="1"/>
          </p:cNvSpPr>
          <p:nvPr>
            <p:ph type="sldNum" sz="quarter" idx="5"/>
          </p:nvPr>
        </p:nvSpPr>
        <p:spPr/>
        <p:txBody>
          <a:bodyPr/>
          <a:lstStyle/>
          <a:p>
            <a:fld id="{BE8C987A-A94A-4179-81B4-8935093D4CC8}" type="slidenum">
              <a:rPr lang="en-US" smtClean="0"/>
              <a:t>11</a:t>
            </a:fld>
            <a:endParaRPr lang="en-US"/>
          </a:p>
        </p:txBody>
      </p:sp>
    </p:spTree>
    <p:extLst>
      <p:ext uri="{BB962C8B-B14F-4D97-AF65-F5344CB8AC3E}">
        <p14:creationId xmlns:p14="http://schemas.microsoft.com/office/powerpoint/2010/main" val="1089644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we’ll get an idea of how the phenotype is tracking over time. For reference, the optimum is set at phenotype = 30.</a:t>
            </a:r>
          </a:p>
          <a:p>
            <a:r>
              <a:rPr lang="en-US" dirty="0"/>
              <a:t>In general, populations with low mutational variability (shown on the left, with sigma = 1) reach the optimum within about 1500 generations and stay relatively close to that.</a:t>
            </a:r>
          </a:p>
          <a:p>
            <a:r>
              <a:rPr lang="en-US" dirty="0"/>
              <a:t>When sigma = 10, so there’s more mutational variability, populations adapt much faster, within 100 generations, but they are more maladapted on average, being further from the optimum.</a:t>
            </a:r>
          </a:p>
          <a:p>
            <a:r>
              <a:rPr lang="en-US" dirty="0"/>
              <a:t>So, now we can look at the underlying alleles controlling these changes in phenotype for both low and high mutational variability. Specifically, we’ll look at fixations of alleles, which are expected to follow an exponential distribution – where many small effect mutations fix, and a few large ones.</a:t>
            </a:r>
          </a:p>
        </p:txBody>
      </p:sp>
      <p:sp>
        <p:nvSpPr>
          <p:cNvPr id="4" name="Slide Number Placeholder 3"/>
          <p:cNvSpPr>
            <a:spLocks noGrp="1"/>
          </p:cNvSpPr>
          <p:nvPr>
            <p:ph type="sldNum" sz="quarter" idx="5"/>
          </p:nvPr>
        </p:nvSpPr>
        <p:spPr/>
        <p:txBody>
          <a:bodyPr/>
          <a:lstStyle/>
          <a:p>
            <a:fld id="{BE8C987A-A94A-4179-81B4-8935093D4CC8}" type="slidenum">
              <a:rPr lang="en-US" smtClean="0"/>
              <a:t>12</a:t>
            </a:fld>
            <a:endParaRPr lang="en-US"/>
          </a:p>
        </p:txBody>
      </p:sp>
    </p:spTree>
    <p:extLst>
      <p:ext uri="{BB962C8B-B14F-4D97-AF65-F5344CB8AC3E}">
        <p14:creationId xmlns:p14="http://schemas.microsoft.com/office/powerpoint/2010/main" val="3414994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we have a pretty nice exponential distribution of effect sizes when mutational variability is low, however when high, there aren’t many fixations at all during adaptation. Part of this is likely due to adaptation not taking nearly as long, but also look at the x axis scale: on average, fixations are of larger fitness effect with variability is high, than when it is low – this explains why they reach the optimum so quickly, but then also, almost all mutations are strongly deleterious past that point because the large effects drag populations away from the phenotypic optimum.</a:t>
            </a:r>
          </a:p>
          <a:p>
            <a:r>
              <a:rPr lang="en-US" dirty="0"/>
              <a:t>Genetic constraint also seems to be working interestingly – high constraint means fewer QTL mutations, and it seems rather proportional. With sigma = 10, there’s too few fixations to really say much, but the same pattern appears to be occurring, although I wouldn’t expect it to be a statistically significant match to an exponential curve.</a:t>
            </a:r>
          </a:p>
        </p:txBody>
      </p:sp>
      <p:sp>
        <p:nvSpPr>
          <p:cNvPr id="4" name="Slide Number Placeholder 3"/>
          <p:cNvSpPr>
            <a:spLocks noGrp="1"/>
          </p:cNvSpPr>
          <p:nvPr>
            <p:ph type="sldNum" sz="quarter" idx="5"/>
          </p:nvPr>
        </p:nvSpPr>
        <p:spPr/>
        <p:txBody>
          <a:bodyPr/>
          <a:lstStyle/>
          <a:p>
            <a:fld id="{BE8C987A-A94A-4179-81B4-8935093D4CC8}" type="slidenum">
              <a:rPr lang="en-US" smtClean="0"/>
              <a:t>13</a:t>
            </a:fld>
            <a:endParaRPr lang="en-US"/>
          </a:p>
        </p:txBody>
      </p:sp>
    </p:spTree>
    <p:extLst>
      <p:ext uri="{BB962C8B-B14F-4D97-AF65-F5344CB8AC3E}">
        <p14:creationId xmlns:p14="http://schemas.microsoft.com/office/powerpoint/2010/main" val="2184799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 hear you shout “But evolution happens through time Nick! This is after evolution has happened! What happens during evolution?”</a:t>
            </a:r>
          </a:p>
          <a:p>
            <a:r>
              <a:rPr lang="en-US" dirty="0"/>
              <a:t>It’s ok, I hear your prayers, and I deliver with an animation of the distribution of fixations changing over time. Note in this case,</a:t>
            </a:r>
          </a:p>
        </p:txBody>
      </p:sp>
      <p:sp>
        <p:nvSpPr>
          <p:cNvPr id="4" name="Slide Number Placeholder 3"/>
          <p:cNvSpPr>
            <a:spLocks noGrp="1"/>
          </p:cNvSpPr>
          <p:nvPr>
            <p:ph type="sldNum" sz="quarter" idx="5"/>
          </p:nvPr>
        </p:nvSpPr>
        <p:spPr/>
        <p:txBody>
          <a:bodyPr/>
          <a:lstStyle/>
          <a:p>
            <a:fld id="{BE8C987A-A94A-4179-81B4-8935093D4CC8}" type="slidenum">
              <a:rPr lang="en-US" smtClean="0"/>
              <a:t>14</a:t>
            </a:fld>
            <a:endParaRPr lang="en-US"/>
          </a:p>
        </p:txBody>
      </p:sp>
    </p:spTree>
    <p:extLst>
      <p:ext uri="{BB962C8B-B14F-4D97-AF65-F5344CB8AC3E}">
        <p14:creationId xmlns:p14="http://schemas.microsoft.com/office/powerpoint/2010/main" val="4085761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like to add some more proven population genetics statistics to my model to infer what’s going on a bit more quantifiably</a:t>
            </a:r>
          </a:p>
          <a:p>
            <a:pPr lvl="1"/>
            <a:r>
              <a:rPr lang="en-US" dirty="0"/>
              <a:t>Tajima’s D, </a:t>
            </a:r>
            <a:r>
              <a:rPr lang="en-US" dirty="0" err="1"/>
              <a:t>Fst</a:t>
            </a:r>
            <a:r>
              <a:rPr lang="en-US" dirty="0"/>
              <a:t>, Watterson’s </a:t>
            </a:r>
            <a:r>
              <a:rPr lang="el-GR" dirty="0">
                <a:latin typeface="Calibri" panose="020F0502020204030204" pitchFamily="34" charset="0"/>
                <a:cs typeface="Calibri" panose="020F0502020204030204" pitchFamily="34" charset="0"/>
              </a:rPr>
              <a:t>ϴ</a:t>
            </a:r>
            <a:endParaRPr lang="en-US" dirty="0">
              <a:latin typeface="Calibri" panose="020F0502020204030204" pitchFamily="34" charset="0"/>
              <a:cs typeface="Calibri" panose="020F0502020204030204" pitchFamily="34" charset="0"/>
            </a:endParaRPr>
          </a:p>
          <a:p>
            <a:pPr lvl="1"/>
            <a:endParaRPr lang="en-US" dirty="0"/>
          </a:p>
          <a:p>
            <a:r>
              <a:rPr lang="en-US" dirty="0"/>
              <a:t>In addition, I’ll likely explore site frequency spectra, and how each frequency range changes over time: there’s an expectation that large mutations should occur first during adaptation, then the fixations become progressively smaller and smaller in effect size</a:t>
            </a:r>
          </a:p>
          <a:p>
            <a:r>
              <a:rPr lang="en-US" dirty="0"/>
              <a:t>I’ll also likely add more levels of genetic constraint, and a figure out a way to treat it as a continuous scale so I can vary it as a Latin Hypercube parameter</a:t>
            </a:r>
          </a:p>
          <a:p>
            <a:r>
              <a:rPr lang="en-US" dirty="0"/>
              <a:t>Tracking mean trait movement over time, while also following allele frequencies simultaneously would be really cool</a:t>
            </a:r>
          </a:p>
          <a:p>
            <a:endParaRPr lang="en-US" dirty="0"/>
          </a:p>
        </p:txBody>
      </p:sp>
      <p:sp>
        <p:nvSpPr>
          <p:cNvPr id="4" name="Slide Number Placeholder 3"/>
          <p:cNvSpPr>
            <a:spLocks noGrp="1"/>
          </p:cNvSpPr>
          <p:nvPr>
            <p:ph type="sldNum" sz="quarter" idx="5"/>
          </p:nvPr>
        </p:nvSpPr>
        <p:spPr/>
        <p:txBody>
          <a:bodyPr/>
          <a:lstStyle/>
          <a:p>
            <a:fld id="{BE8C987A-A94A-4179-81B4-8935093D4CC8}" type="slidenum">
              <a:rPr lang="en-US" smtClean="0"/>
              <a:t>15</a:t>
            </a:fld>
            <a:endParaRPr lang="en-US"/>
          </a:p>
        </p:txBody>
      </p:sp>
    </p:spTree>
    <p:extLst>
      <p:ext uri="{BB962C8B-B14F-4D97-AF65-F5344CB8AC3E}">
        <p14:creationId xmlns:p14="http://schemas.microsoft.com/office/powerpoint/2010/main" val="4099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genetic constraint what I’m talking about is the ability of a gene to evolve freely, or produce phenotypes that may be adaptive. In more conserved genes, like those encoding histones, most mutations are highly deleterious, so you could say genetic constraint is high. Another way to phrase this is the number of viable mutations that can occur at a locus.</a:t>
            </a:r>
          </a:p>
          <a:p>
            <a:r>
              <a:rPr lang="en-US" dirty="0"/>
              <a:t>To go into more detail on this, I’ll describe a bit of the neutral theory of molecular evolution</a:t>
            </a:r>
          </a:p>
        </p:txBody>
      </p:sp>
      <p:sp>
        <p:nvSpPr>
          <p:cNvPr id="4" name="Slide Number Placeholder 3"/>
          <p:cNvSpPr>
            <a:spLocks noGrp="1"/>
          </p:cNvSpPr>
          <p:nvPr>
            <p:ph type="sldNum" sz="quarter" idx="5"/>
          </p:nvPr>
        </p:nvSpPr>
        <p:spPr/>
        <p:txBody>
          <a:bodyPr/>
          <a:lstStyle/>
          <a:p>
            <a:fld id="{BE8C987A-A94A-4179-81B4-8935093D4CC8}" type="slidenum">
              <a:rPr lang="en-US" smtClean="0"/>
              <a:t>2</a:t>
            </a:fld>
            <a:endParaRPr lang="en-US"/>
          </a:p>
        </p:txBody>
      </p:sp>
    </p:spTree>
    <p:extLst>
      <p:ext uri="{BB962C8B-B14F-4D97-AF65-F5344CB8AC3E}">
        <p14:creationId xmlns:p14="http://schemas.microsoft.com/office/powerpoint/2010/main" val="2358426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Neutral theory suggests that most mutations that arise are deleterious, and quite strongly so. These usually kill the organism or make them sterile. Less common are purely neutral mutations, which may alter phenotypes, but do so to a tiny extent, or are synonymous mutations. The result is that these mutations have no effect on fitness. Beneficial mutations occur extremely rarely, and so are unlikely to contribute to evolution very often.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most mutations are deleterious, and as a result purged from the population quickly by background selection, most evolution falls to the neutral mutations – resulting in evolution by drift being predicted by neutralists to be most common.</a:t>
            </a:r>
          </a:p>
        </p:txBody>
      </p:sp>
      <p:sp>
        <p:nvSpPr>
          <p:cNvPr id="4" name="Slide Number Placeholder 3"/>
          <p:cNvSpPr>
            <a:spLocks noGrp="1"/>
          </p:cNvSpPr>
          <p:nvPr>
            <p:ph type="sldNum" sz="quarter" idx="5"/>
          </p:nvPr>
        </p:nvSpPr>
        <p:spPr/>
        <p:txBody>
          <a:bodyPr/>
          <a:lstStyle/>
          <a:p>
            <a:fld id="{BE8C987A-A94A-4179-81B4-8935093D4CC8}" type="slidenum">
              <a:rPr lang="en-US" smtClean="0"/>
              <a:t>3</a:t>
            </a:fld>
            <a:endParaRPr lang="en-US"/>
          </a:p>
        </p:txBody>
      </p:sp>
    </p:spTree>
    <p:extLst>
      <p:ext uri="{BB962C8B-B14F-4D97-AF65-F5344CB8AC3E}">
        <p14:creationId xmlns:p14="http://schemas.microsoft.com/office/powerpoint/2010/main" val="1772020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course, our schools of thought have changed over the years, and this figure shows how different theories perceive relative rates of mutation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selectionists view adaptation as the most common force of evolution, with many beneficial mutations occurring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neutralists view drift as the most common driver of evolution, with very few beneficial mutations (small sliver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Pan-neutralists view selection as a hoax, with all mutations (or at least the majority of them) being selectively neutral</a:t>
            </a:r>
          </a:p>
        </p:txBody>
      </p:sp>
      <p:sp>
        <p:nvSpPr>
          <p:cNvPr id="4" name="Slide Number Placeholder 3"/>
          <p:cNvSpPr>
            <a:spLocks noGrp="1"/>
          </p:cNvSpPr>
          <p:nvPr>
            <p:ph type="sldNum" sz="quarter" idx="5"/>
          </p:nvPr>
        </p:nvSpPr>
        <p:spPr/>
        <p:txBody>
          <a:bodyPr/>
          <a:lstStyle/>
          <a:p>
            <a:fld id="{BE8C987A-A94A-4179-81B4-8935093D4CC8}" type="slidenum">
              <a:rPr lang="en-US" smtClean="0"/>
              <a:t>4</a:t>
            </a:fld>
            <a:endParaRPr lang="en-US"/>
          </a:p>
        </p:txBody>
      </p:sp>
    </p:spTree>
    <p:extLst>
      <p:ext uri="{BB962C8B-B14F-4D97-AF65-F5344CB8AC3E}">
        <p14:creationId xmlns:p14="http://schemas.microsoft.com/office/powerpoint/2010/main" val="2880625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well and good on a single locus basis, with fitness being derived from alleles directly, but how it fits into a polygenic model is a little more of a pain. Each locus that contributes to a trait’s phenotype should have it’s own graph that looks somewhat like this, with different frequencies of deleterious, neutral, and beneficial mutations, depending on the per-gene level of constraint. The difference in a quantitative framework is what constitutes ‘beneficial’ depends on the environmental context. For example if the population is at the red circle, and gains a mutation that moves it here, that’s beneficial – but if it were closer to start with, that’s deleterious. Luckily Fisher thought about that when developing the geometric model (the left image), and produced a way to standardize allelic effects by the distance from the optimum.</a:t>
            </a:r>
          </a:p>
        </p:txBody>
      </p:sp>
      <p:sp>
        <p:nvSpPr>
          <p:cNvPr id="4" name="Slide Number Placeholder 3"/>
          <p:cNvSpPr>
            <a:spLocks noGrp="1"/>
          </p:cNvSpPr>
          <p:nvPr>
            <p:ph type="sldNum" sz="quarter" idx="5"/>
          </p:nvPr>
        </p:nvSpPr>
        <p:spPr/>
        <p:txBody>
          <a:bodyPr/>
          <a:lstStyle/>
          <a:p>
            <a:fld id="{BE8C987A-A94A-4179-81B4-8935093D4CC8}" type="slidenum">
              <a:rPr lang="en-US" smtClean="0"/>
              <a:t>5</a:t>
            </a:fld>
            <a:endParaRPr lang="en-US"/>
          </a:p>
        </p:txBody>
      </p:sp>
    </p:spTree>
    <p:extLst>
      <p:ext uri="{BB962C8B-B14F-4D97-AF65-F5344CB8AC3E}">
        <p14:creationId xmlns:p14="http://schemas.microsoft.com/office/powerpoint/2010/main" val="2626382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Simulation allows us to specify inputs which are normally invisible to experimental researchers. For example, we can specify these levels of genetic constraint, by the rates of deleterious, neutral, and beneficial mutations, and then we can investigate how allele frequencies at each of these loci, or summed, change over time. For example, we could set high levels of genetic constraint across the genome, restricting the ability of many genes to evolve, or vice versa. We can also change the shape of the mutational frequency spectrum (the graph here) to approximate any of these conditions, or anything in-between. For example, we could use a selectionist approach, a neutralist, somewhere in-between, or the chaotic neutral pan-neutralist approach if we dared.</a:t>
            </a:r>
          </a:p>
        </p:txBody>
      </p:sp>
      <p:sp>
        <p:nvSpPr>
          <p:cNvPr id="4" name="Slide Number Placeholder 3"/>
          <p:cNvSpPr>
            <a:spLocks noGrp="1"/>
          </p:cNvSpPr>
          <p:nvPr>
            <p:ph type="sldNum" sz="quarter" idx="5"/>
          </p:nvPr>
        </p:nvSpPr>
        <p:spPr/>
        <p:txBody>
          <a:bodyPr/>
          <a:lstStyle/>
          <a:p>
            <a:fld id="{BE8C987A-A94A-4179-81B4-8935093D4CC8}" type="slidenum">
              <a:rPr lang="en-US" smtClean="0"/>
              <a:t>6</a:t>
            </a:fld>
            <a:endParaRPr lang="en-US"/>
          </a:p>
        </p:txBody>
      </p:sp>
    </p:spTree>
    <p:extLst>
      <p:ext uri="{BB962C8B-B14F-4D97-AF65-F5344CB8AC3E}">
        <p14:creationId xmlns:p14="http://schemas.microsoft.com/office/powerpoint/2010/main" val="2168569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this builds on what I was getting to in </a:t>
            </a:r>
            <a:r>
              <a:rPr lang="en-US" dirty="0" err="1"/>
              <a:t>Honours</a:t>
            </a:r>
            <a:r>
              <a:rPr lang="en-US" dirty="0"/>
              <a:t> – one of my most interesting findings was how variable mutation effects affected a population’s ability to maintain its position around the optimum. Here, increasing alpha represents increasing mutational variability. As mutational input becomes more variable, with more frequent large size effects, the population becomes more maladapted, hovering further from the phenotypic optimum.</a:t>
            </a:r>
          </a:p>
          <a:p>
            <a:endParaRPr lang="en-US" dirty="0"/>
          </a:p>
        </p:txBody>
      </p:sp>
      <p:sp>
        <p:nvSpPr>
          <p:cNvPr id="4" name="Slide Number Placeholder 3"/>
          <p:cNvSpPr>
            <a:spLocks noGrp="1"/>
          </p:cNvSpPr>
          <p:nvPr>
            <p:ph type="sldNum" sz="quarter" idx="5"/>
          </p:nvPr>
        </p:nvSpPr>
        <p:spPr/>
        <p:txBody>
          <a:bodyPr/>
          <a:lstStyle/>
          <a:p>
            <a:fld id="{BE8C987A-A94A-4179-81B4-8935093D4CC8}" type="slidenum">
              <a:rPr lang="en-US" smtClean="0"/>
              <a:t>7</a:t>
            </a:fld>
            <a:endParaRPr lang="en-US"/>
          </a:p>
        </p:txBody>
      </p:sp>
    </p:spTree>
    <p:extLst>
      <p:ext uri="{BB962C8B-B14F-4D97-AF65-F5344CB8AC3E}">
        <p14:creationId xmlns:p14="http://schemas.microsoft.com/office/powerpoint/2010/main" val="890105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this differed between two different selection regimes: high mutation rates and weak selection, the Gaussian model, suffered more when mutational effects were highly variable. Populations under low mutation rates and strong selection were more robust to this mutational variation, being able to more efficiently purge deleterious mutations and maintain closer positions to the optimum.</a:t>
            </a:r>
          </a:p>
        </p:txBody>
      </p:sp>
      <p:sp>
        <p:nvSpPr>
          <p:cNvPr id="4" name="Slide Number Placeholder 3"/>
          <p:cNvSpPr>
            <a:spLocks noGrp="1"/>
          </p:cNvSpPr>
          <p:nvPr>
            <p:ph type="sldNum" sz="quarter" idx="5"/>
          </p:nvPr>
        </p:nvSpPr>
        <p:spPr/>
        <p:txBody>
          <a:bodyPr/>
          <a:lstStyle/>
          <a:p>
            <a:fld id="{BE8C987A-A94A-4179-81B4-8935093D4CC8}" type="slidenum">
              <a:rPr lang="en-US" smtClean="0"/>
              <a:t>8</a:t>
            </a:fld>
            <a:endParaRPr lang="en-US"/>
          </a:p>
        </p:txBody>
      </p:sp>
    </p:spTree>
    <p:extLst>
      <p:ext uri="{BB962C8B-B14F-4D97-AF65-F5344CB8AC3E}">
        <p14:creationId xmlns:p14="http://schemas.microsoft.com/office/powerpoint/2010/main" val="3399733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genetic constraint, we are effectively creating these Gaussian and House-of-Cards scenarios but on a per-gene rather than a per-individual level. More constrained genes should be more similar to House-of-Cards models, with fewer QTL mutations occurring relative to deleterious ones that are purged quickly. Genes with less restriction are more similar to Gaussian models, with rates of QTL mutation increasing, and the average cost of that mutation decreasing.</a:t>
            </a:r>
          </a:p>
        </p:txBody>
      </p:sp>
      <p:sp>
        <p:nvSpPr>
          <p:cNvPr id="4" name="Slide Number Placeholder 3"/>
          <p:cNvSpPr>
            <a:spLocks noGrp="1"/>
          </p:cNvSpPr>
          <p:nvPr>
            <p:ph type="sldNum" sz="quarter" idx="5"/>
          </p:nvPr>
        </p:nvSpPr>
        <p:spPr/>
        <p:txBody>
          <a:bodyPr/>
          <a:lstStyle/>
          <a:p>
            <a:fld id="{BE8C987A-A94A-4179-81B4-8935093D4CC8}" type="slidenum">
              <a:rPr lang="en-US" smtClean="0"/>
              <a:t>9</a:t>
            </a:fld>
            <a:endParaRPr lang="en-US"/>
          </a:p>
        </p:txBody>
      </p:sp>
    </p:spTree>
    <p:extLst>
      <p:ext uri="{BB962C8B-B14F-4D97-AF65-F5344CB8AC3E}">
        <p14:creationId xmlns:p14="http://schemas.microsoft.com/office/powerpoint/2010/main" val="2226144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B4B5F3-4D10-4AAE-ADAB-0C0C5103EA9A}"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96452-7587-46A5-91B7-F538D0DEEE7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219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B4B5F3-4D10-4AAE-ADAB-0C0C5103EA9A}"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96452-7587-46A5-91B7-F538D0DEEE7D}" type="slidenum">
              <a:rPr lang="en-US" smtClean="0"/>
              <a:t>‹#›</a:t>
            </a:fld>
            <a:endParaRPr lang="en-US"/>
          </a:p>
        </p:txBody>
      </p:sp>
      <p:sp>
        <p:nvSpPr>
          <p:cNvPr id="7" name="Title 6">
            <a:extLst>
              <a:ext uri="{FF2B5EF4-FFF2-40B4-BE49-F238E27FC236}">
                <a16:creationId xmlns:a16="http://schemas.microsoft.com/office/drawing/2014/main" id="{2EAEE539-A501-4156-957A-DBE74E13710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4858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B4B5F3-4D10-4AAE-ADAB-0C0C5103EA9A}"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96452-7587-46A5-91B7-F538D0DEEE7D}" type="slidenum">
              <a:rPr lang="en-US" smtClean="0"/>
              <a:t>‹#›</a:t>
            </a:fld>
            <a:endParaRPr lang="en-US"/>
          </a:p>
        </p:txBody>
      </p:sp>
    </p:spTree>
    <p:extLst>
      <p:ext uri="{BB962C8B-B14F-4D97-AF65-F5344CB8AC3E}">
        <p14:creationId xmlns:p14="http://schemas.microsoft.com/office/powerpoint/2010/main" val="3157494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B4B5F3-4D10-4AAE-ADAB-0C0C5103EA9A}"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96452-7587-46A5-91B7-F538D0DEEE7D}" type="slidenum">
              <a:rPr lang="en-US" smtClean="0"/>
              <a:t>‹#›</a:t>
            </a:fld>
            <a:endParaRPr lang="en-US"/>
          </a:p>
        </p:txBody>
      </p:sp>
    </p:spTree>
    <p:extLst>
      <p:ext uri="{BB962C8B-B14F-4D97-AF65-F5344CB8AC3E}">
        <p14:creationId xmlns:p14="http://schemas.microsoft.com/office/powerpoint/2010/main" val="3611870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B4B5F3-4D10-4AAE-ADAB-0C0C5103EA9A}"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96452-7587-46A5-91B7-F538D0DEEE7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6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B4B5F3-4D10-4AAE-ADAB-0C0C5103EA9A}"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96452-7587-46A5-91B7-F538D0DEEE7D}" type="slidenum">
              <a:rPr lang="en-US" smtClean="0"/>
              <a:t>‹#›</a:t>
            </a:fld>
            <a:endParaRPr lang="en-US"/>
          </a:p>
        </p:txBody>
      </p:sp>
    </p:spTree>
    <p:extLst>
      <p:ext uri="{BB962C8B-B14F-4D97-AF65-F5344CB8AC3E}">
        <p14:creationId xmlns:p14="http://schemas.microsoft.com/office/powerpoint/2010/main" val="3681461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B4B5F3-4D10-4AAE-ADAB-0C0C5103EA9A}" type="datetimeFigureOut">
              <a:rPr lang="en-US" smtClean="0"/>
              <a:t>4/19/2021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996452-7587-46A5-91B7-F538D0DEEE7D}" type="slidenum">
              <a:rPr lang="en-US" smtClean="0"/>
              <a:t>‹#›</a:t>
            </a:fld>
            <a:endParaRPr lang="en-US"/>
          </a:p>
        </p:txBody>
      </p:sp>
    </p:spTree>
    <p:extLst>
      <p:ext uri="{BB962C8B-B14F-4D97-AF65-F5344CB8AC3E}">
        <p14:creationId xmlns:p14="http://schemas.microsoft.com/office/powerpoint/2010/main" val="121462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B4B5F3-4D10-4AAE-ADAB-0C0C5103EA9A}" type="datetimeFigureOut">
              <a:rPr lang="en-US" smtClean="0"/>
              <a:t>4/19/2021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996452-7587-46A5-91B7-F538D0DEEE7D}" type="slidenum">
              <a:rPr lang="en-US" smtClean="0"/>
              <a:t>‹#›</a:t>
            </a:fld>
            <a:endParaRPr lang="en-US"/>
          </a:p>
        </p:txBody>
      </p:sp>
    </p:spTree>
    <p:extLst>
      <p:ext uri="{BB962C8B-B14F-4D97-AF65-F5344CB8AC3E}">
        <p14:creationId xmlns:p14="http://schemas.microsoft.com/office/powerpoint/2010/main" val="496100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B4B5F3-4D10-4AAE-ADAB-0C0C5103EA9A}" type="datetimeFigureOut">
              <a:rPr lang="en-US" smtClean="0"/>
              <a:t>4/19/2021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9996452-7587-46A5-91B7-F538D0DEEE7D}" type="slidenum">
              <a:rPr lang="en-US" smtClean="0"/>
              <a:t>‹#›</a:t>
            </a:fld>
            <a:endParaRPr lang="en-US"/>
          </a:p>
        </p:txBody>
      </p:sp>
    </p:spTree>
    <p:extLst>
      <p:ext uri="{BB962C8B-B14F-4D97-AF65-F5344CB8AC3E}">
        <p14:creationId xmlns:p14="http://schemas.microsoft.com/office/powerpoint/2010/main" val="252588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B4B5F3-4D10-4AAE-ADAB-0C0C5103EA9A}" type="datetimeFigureOut">
              <a:rPr lang="en-US" smtClean="0"/>
              <a:t>4/19/2021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9996452-7587-46A5-91B7-F538D0DEEE7D}" type="slidenum">
              <a:rPr lang="en-US" smtClean="0"/>
              <a:t>‹#›</a:t>
            </a:fld>
            <a:endParaRPr lang="en-US"/>
          </a:p>
        </p:txBody>
      </p:sp>
    </p:spTree>
    <p:extLst>
      <p:ext uri="{BB962C8B-B14F-4D97-AF65-F5344CB8AC3E}">
        <p14:creationId xmlns:p14="http://schemas.microsoft.com/office/powerpoint/2010/main" val="2392269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1DB4B5F3-4D10-4AAE-ADAB-0C0C5103EA9A}" type="datetimeFigureOut">
              <a:rPr lang="en-US" smtClean="0"/>
              <a:t>4/19/2021</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9996452-7587-46A5-91B7-F538D0DEEE7D}" type="slidenum">
              <a:rPr lang="en-US" smtClean="0"/>
              <a:t>‹#›</a:t>
            </a:fld>
            <a:endParaRPr lang="en-US"/>
          </a:p>
        </p:txBody>
      </p:sp>
    </p:spTree>
    <p:extLst>
      <p:ext uri="{BB962C8B-B14F-4D97-AF65-F5344CB8AC3E}">
        <p14:creationId xmlns:p14="http://schemas.microsoft.com/office/powerpoint/2010/main" val="2215025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B4B5F3-4D10-4AAE-ADAB-0C0C5103EA9A}" type="datetimeFigureOut">
              <a:rPr lang="en-US" smtClean="0"/>
              <a:t>4/19/2021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9996452-7587-46A5-91B7-F538D0DEEE7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922163"/>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A74F-DDC5-4979-8CC1-831D49FD6DC2}"/>
              </a:ext>
            </a:extLst>
          </p:cNvPr>
          <p:cNvSpPr>
            <a:spLocks noGrp="1"/>
          </p:cNvSpPr>
          <p:nvPr>
            <p:ph type="ctrTitle"/>
          </p:nvPr>
        </p:nvSpPr>
        <p:spPr/>
        <p:txBody>
          <a:bodyPr/>
          <a:lstStyle/>
          <a:p>
            <a:r>
              <a:rPr lang="en-US" dirty="0" err="1"/>
              <a:t>SLiM</a:t>
            </a:r>
            <a:r>
              <a:rPr lang="en-US" dirty="0"/>
              <a:t>: Genetic Constraint</a:t>
            </a:r>
          </a:p>
        </p:txBody>
      </p:sp>
      <p:sp>
        <p:nvSpPr>
          <p:cNvPr id="3" name="Subtitle 2">
            <a:extLst>
              <a:ext uri="{FF2B5EF4-FFF2-40B4-BE49-F238E27FC236}">
                <a16:creationId xmlns:a16="http://schemas.microsoft.com/office/drawing/2014/main" id="{683F9D5D-2B21-4EC5-B344-242129171EC2}"/>
              </a:ext>
            </a:extLst>
          </p:cNvPr>
          <p:cNvSpPr>
            <a:spLocks noGrp="1"/>
          </p:cNvSpPr>
          <p:nvPr>
            <p:ph type="subTitle" idx="1"/>
          </p:nvPr>
        </p:nvSpPr>
        <p:spPr/>
        <p:txBody>
          <a:bodyPr/>
          <a:lstStyle/>
          <a:p>
            <a:r>
              <a:rPr lang="en-US" dirty="0"/>
              <a:t>Nick O’Brien</a:t>
            </a:r>
          </a:p>
        </p:txBody>
      </p:sp>
    </p:spTree>
    <p:extLst>
      <p:ext uri="{BB962C8B-B14F-4D97-AF65-F5344CB8AC3E}">
        <p14:creationId xmlns:p14="http://schemas.microsoft.com/office/powerpoint/2010/main" val="1827400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EE8BD0-35EF-4015-99B7-3FCC97AF24CA}"/>
              </a:ext>
            </a:extLst>
          </p:cNvPr>
          <p:cNvPicPr>
            <a:picLocks noChangeAspect="1"/>
          </p:cNvPicPr>
          <p:nvPr/>
        </p:nvPicPr>
        <p:blipFill>
          <a:blip r:embed="rId3"/>
          <a:stretch>
            <a:fillRect/>
          </a:stretch>
        </p:blipFill>
        <p:spPr>
          <a:xfrm>
            <a:off x="0" y="0"/>
            <a:ext cx="12192000" cy="6351625"/>
          </a:xfrm>
          <a:prstGeom prst="rect">
            <a:avLst/>
          </a:prstGeom>
        </p:spPr>
      </p:pic>
    </p:spTree>
    <p:extLst>
      <p:ext uri="{BB962C8B-B14F-4D97-AF65-F5344CB8AC3E}">
        <p14:creationId xmlns:p14="http://schemas.microsoft.com/office/powerpoint/2010/main" val="4077606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1E666B39-0F86-47FE-B92C-F53A8965CDE9}"/>
              </a:ext>
            </a:extLst>
          </p:cNvPr>
          <p:cNvGraphicFramePr>
            <a:graphicFrameLocks noGrp="1"/>
          </p:cNvGraphicFramePr>
          <p:nvPr>
            <p:extLst>
              <p:ext uri="{D42A27DB-BD31-4B8C-83A1-F6EECF244321}">
                <p14:modId xmlns:p14="http://schemas.microsoft.com/office/powerpoint/2010/main" val="2784866260"/>
              </p:ext>
            </p:extLst>
          </p:nvPr>
        </p:nvGraphicFramePr>
        <p:xfrm>
          <a:off x="1215922" y="552517"/>
          <a:ext cx="9766710" cy="4344108"/>
        </p:xfrm>
        <a:graphic>
          <a:graphicData uri="http://schemas.openxmlformats.org/drawingml/2006/table">
            <a:tbl>
              <a:tblPr firstRow="1" bandRow="1">
                <a:tableStyleId>{5C22544A-7EE6-4342-B048-85BDC9FD1C3A}</a:tableStyleId>
              </a:tblPr>
              <a:tblGrid>
                <a:gridCol w="3255570">
                  <a:extLst>
                    <a:ext uri="{9D8B030D-6E8A-4147-A177-3AD203B41FA5}">
                      <a16:colId xmlns:a16="http://schemas.microsoft.com/office/drawing/2014/main" val="2245150324"/>
                    </a:ext>
                  </a:extLst>
                </a:gridCol>
                <a:gridCol w="3255570">
                  <a:extLst>
                    <a:ext uri="{9D8B030D-6E8A-4147-A177-3AD203B41FA5}">
                      <a16:colId xmlns:a16="http://schemas.microsoft.com/office/drawing/2014/main" val="1102581967"/>
                    </a:ext>
                  </a:extLst>
                </a:gridCol>
                <a:gridCol w="3255570">
                  <a:extLst>
                    <a:ext uri="{9D8B030D-6E8A-4147-A177-3AD203B41FA5}">
                      <a16:colId xmlns:a16="http://schemas.microsoft.com/office/drawing/2014/main" val="3802167776"/>
                    </a:ext>
                  </a:extLst>
                </a:gridCol>
              </a:tblGrid>
              <a:tr h="882993">
                <a:tc>
                  <a:txBody>
                    <a:bodyPr/>
                    <a:lstStyle/>
                    <a:p>
                      <a:r>
                        <a:rPr lang="en-US" sz="2800" dirty="0"/>
                        <a:t>Genetic Constraint at a locus</a:t>
                      </a:r>
                    </a:p>
                  </a:txBody>
                  <a:tcPr/>
                </a:tc>
                <a:tc>
                  <a:txBody>
                    <a:bodyPr/>
                    <a:lstStyle/>
                    <a:p>
                      <a:r>
                        <a:rPr lang="en-US" sz="2800" dirty="0"/>
                        <a:t>Odds of deleterious mutation relative to beneficial</a:t>
                      </a:r>
                    </a:p>
                  </a:txBody>
                  <a:tcPr/>
                </a:tc>
                <a:tc>
                  <a:txBody>
                    <a:bodyPr/>
                    <a:lstStyle/>
                    <a:p>
                      <a:r>
                        <a:rPr lang="en-US" sz="2800" dirty="0"/>
                        <a:t>Odds of neutral mutation relative to beneficial</a:t>
                      </a:r>
                    </a:p>
                  </a:txBody>
                  <a:tcPr/>
                </a:tc>
                <a:extLst>
                  <a:ext uri="{0D108BD9-81ED-4DB2-BD59-A6C34878D82A}">
                    <a16:rowId xmlns:a16="http://schemas.microsoft.com/office/drawing/2014/main" val="590096224"/>
                  </a:ext>
                </a:extLst>
              </a:tr>
              <a:tr h="990836">
                <a:tc>
                  <a:txBody>
                    <a:bodyPr/>
                    <a:lstStyle/>
                    <a:p>
                      <a:r>
                        <a:rPr lang="en-US" sz="3200" dirty="0"/>
                        <a:t>Low</a:t>
                      </a:r>
                    </a:p>
                  </a:txBody>
                  <a:tcPr/>
                </a:tc>
                <a:tc>
                  <a:txBody>
                    <a:bodyPr/>
                    <a:lstStyle/>
                    <a:p>
                      <a:r>
                        <a:rPr lang="en-US" sz="3200" dirty="0"/>
                        <a:t>1</a:t>
                      </a:r>
                    </a:p>
                  </a:txBody>
                  <a:tcPr/>
                </a:tc>
                <a:tc>
                  <a:txBody>
                    <a:bodyPr/>
                    <a:lstStyle/>
                    <a:p>
                      <a:r>
                        <a:rPr lang="en-US" sz="3200" dirty="0"/>
                        <a:t>1</a:t>
                      </a:r>
                    </a:p>
                  </a:txBody>
                  <a:tcPr/>
                </a:tc>
                <a:extLst>
                  <a:ext uri="{0D108BD9-81ED-4DB2-BD59-A6C34878D82A}">
                    <a16:rowId xmlns:a16="http://schemas.microsoft.com/office/drawing/2014/main" val="1782908010"/>
                  </a:ext>
                </a:extLst>
              </a:tr>
              <a:tr h="990836">
                <a:tc>
                  <a:txBody>
                    <a:bodyPr/>
                    <a:lstStyle/>
                    <a:p>
                      <a:r>
                        <a:rPr lang="en-US" sz="3200" dirty="0"/>
                        <a:t>Medium</a:t>
                      </a:r>
                    </a:p>
                  </a:txBody>
                  <a:tcPr/>
                </a:tc>
                <a:tc>
                  <a:txBody>
                    <a:bodyPr/>
                    <a:lstStyle/>
                    <a:p>
                      <a:r>
                        <a:rPr lang="en-US" sz="3200" dirty="0"/>
                        <a:t>10</a:t>
                      </a:r>
                    </a:p>
                  </a:txBody>
                  <a:tcPr/>
                </a:tc>
                <a:tc>
                  <a:txBody>
                    <a:bodyPr/>
                    <a:lstStyle/>
                    <a:p>
                      <a:r>
                        <a:rPr lang="en-US" sz="3200" dirty="0"/>
                        <a:t>5</a:t>
                      </a:r>
                    </a:p>
                  </a:txBody>
                  <a:tcPr/>
                </a:tc>
                <a:extLst>
                  <a:ext uri="{0D108BD9-81ED-4DB2-BD59-A6C34878D82A}">
                    <a16:rowId xmlns:a16="http://schemas.microsoft.com/office/drawing/2014/main" val="1922429584"/>
                  </a:ext>
                </a:extLst>
              </a:tr>
              <a:tr h="990836">
                <a:tc>
                  <a:txBody>
                    <a:bodyPr/>
                    <a:lstStyle/>
                    <a:p>
                      <a:r>
                        <a:rPr lang="en-US" sz="3200" dirty="0"/>
                        <a:t>High</a:t>
                      </a:r>
                    </a:p>
                  </a:txBody>
                  <a:tcPr/>
                </a:tc>
                <a:tc>
                  <a:txBody>
                    <a:bodyPr/>
                    <a:lstStyle/>
                    <a:p>
                      <a:r>
                        <a:rPr lang="en-US" sz="3200" dirty="0"/>
                        <a:t>100</a:t>
                      </a:r>
                    </a:p>
                  </a:txBody>
                  <a:tcPr/>
                </a:tc>
                <a:tc>
                  <a:txBody>
                    <a:bodyPr/>
                    <a:lstStyle/>
                    <a:p>
                      <a:r>
                        <a:rPr lang="en-US" sz="3200" dirty="0"/>
                        <a:t>50</a:t>
                      </a:r>
                    </a:p>
                  </a:txBody>
                  <a:tcPr/>
                </a:tc>
                <a:extLst>
                  <a:ext uri="{0D108BD9-81ED-4DB2-BD59-A6C34878D82A}">
                    <a16:rowId xmlns:a16="http://schemas.microsoft.com/office/drawing/2014/main" val="924381429"/>
                  </a:ext>
                </a:extLst>
              </a:tr>
            </a:tbl>
          </a:graphicData>
        </a:graphic>
      </p:graphicFrame>
      <p:sp>
        <p:nvSpPr>
          <p:cNvPr id="4" name="TextBox 3">
            <a:extLst>
              <a:ext uri="{FF2B5EF4-FFF2-40B4-BE49-F238E27FC236}">
                <a16:creationId xmlns:a16="http://schemas.microsoft.com/office/drawing/2014/main" id="{86FFAA0E-6872-44A4-A56F-7A80C309171C}"/>
              </a:ext>
            </a:extLst>
          </p:cNvPr>
          <p:cNvSpPr txBox="1"/>
          <p:nvPr/>
        </p:nvSpPr>
        <p:spPr>
          <a:xfrm>
            <a:off x="663677" y="5230760"/>
            <a:ext cx="10864645" cy="954107"/>
          </a:xfrm>
          <a:prstGeom prst="rect">
            <a:avLst/>
          </a:prstGeom>
          <a:noFill/>
        </p:spPr>
        <p:txBody>
          <a:bodyPr wrap="square" rtlCol="0">
            <a:spAutoFit/>
          </a:bodyPr>
          <a:lstStyle/>
          <a:p>
            <a:r>
              <a:rPr lang="en-US" sz="2800" dirty="0"/>
              <a:t>Table 1: Relative chance of a mutation of a given type occurring at a locus constrained by a certain level of genetic constraint.</a:t>
            </a:r>
          </a:p>
        </p:txBody>
      </p:sp>
    </p:spTree>
    <p:extLst>
      <p:ext uri="{BB962C8B-B14F-4D97-AF65-F5344CB8AC3E}">
        <p14:creationId xmlns:p14="http://schemas.microsoft.com/office/powerpoint/2010/main" val="1774994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418147-D68A-4102-BA12-78E6054C6D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2659428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hart&#10;&#10;Description automatically generated">
            <a:extLst>
              <a:ext uri="{FF2B5EF4-FFF2-40B4-BE49-F238E27FC236}">
                <a16:creationId xmlns:a16="http://schemas.microsoft.com/office/drawing/2014/main" id="{F5C1F89C-ABF3-4611-A8B1-B71D2966B4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pic>
        <p:nvPicPr>
          <p:cNvPr id="7" name="Picture 6" descr="Chart, histogram&#10;&#10;Description automatically generated">
            <a:extLst>
              <a:ext uri="{FF2B5EF4-FFF2-40B4-BE49-F238E27FC236}">
                <a16:creationId xmlns:a16="http://schemas.microsoft.com/office/drawing/2014/main" id="{C498B19B-3CB6-4053-854C-976026E23F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4161" y="0"/>
            <a:ext cx="6858000" cy="685800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35F512C-E184-4C18-A00B-8E542BF5C2E8}"/>
                  </a:ext>
                </a:extLst>
              </p:cNvPr>
              <p:cNvSpPr txBox="1"/>
              <p:nvPr/>
            </p:nvSpPr>
            <p:spPr>
              <a:xfrm>
                <a:off x="3972232" y="412955"/>
                <a:ext cx="17919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𝜎</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8" name="TextBox 7">
                <a:extLst>
                  <a:ext uri="{FF2B5EF4-FFF2-40B4-BE49-F238E27FC236}">
                    <a16:creationId xmlns:a16="http://schemas.microsoft.com/office/drawing/2014/main" id="{535F512C-E184-4C18-A00B-8E542BF5C2E8}"/>
                  </a:ext>
                </a:extLst>
              </p:cNvPr>
              <p:cNvSpPr txBox="1">
                <a:spLocks noRot="1" noChangeAspect="1" noMove="1" noResize="1" noEditPoints="1" noAdjustHandles="1" noChangeArrowheads="1" noChangeShapeType="1" noTextEdit="1"/>
              </p:cNvSpPr>
              <p:nvPr/>
            </p:nvSpPr>
            <p:spPr>
              <a:xfrm>
                <a:off x="3972232" y="412955"/>
                <a:ext cx="179192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2F8E347-7C13-4B92-93A6-C1FEDD97C44D}"/>
                  </a:ext>
                </a:extLst>
              </p:cNvPr>
              <p:cNvSpPr txBox="1"/>
              <p:nvPr/>
            </p:nvSpPr>
            <p:spPr>
              <a:xfrm>
                <a:off x="10400071" y="412955"/>
                <a:ext cx="17919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𝜎</m:t>
                      </m:r>
                      <m:r>
                        <a:rPr lang="en-US" b="0" i="1" smtClean="0">
                          <a:solidFill>
                            <a:schemeClr val="bg1"/>
                          </a:solidFill>
                          <a:latin typeface="Cambria Math" panose="02040503050406030204" pitchFamily="18" charset="0"/>
                        </a:rPr>
                        <m:t>=10</m:t>
                      </m:r>
                    </m:oMath>
                  </m:oMathPara>
                </a14:m>
                <a:endParaRPr lang="en-US" dirty="0">
                  <a:solidFill>
                    <a:schemeClr val="bg1"/>
                  </a:solidFill>
                </a:endParaRPr>
              </a:p>
            </p:txBody>
          </p:sp>
        </mc:Choice>
        <mc:Fallback xmlns="">
          <p:sp>
            <p:nvSpPr>
              <p:cNvPr id="9" name="TextBox 8">
                <a:extLst>
                  <a:ext uri="{FF2B5EF4-FFF2-40B4-BE49-F238E27FC236}">
                    <a16:creationId xmlns:a16="http://schemas.microsoft.com/office/drawing/2014/main" id="{C2F8E347-7C13-4B92-93A6-C1FEDD97C44D}"/>
                  </a:ext>
                </a:extLst>
              </p:cNvPr>
              <p:cNvSpPr txBox="1">
                <a:spLocks noRot="1" noChangeAspect="1" noMove="1" noResize="1" noEditPoints="1" noAdjustHandles="1" noChangeArrowheads="1" noChangeShapeType="1" noTextEdit="1"/>
              </p:cNvSpPr>
              <p:nvPr/>
            </p:nvSpPr>
            <p:spPr>
              <a:xfrm>
                <a:off x="10400071" y="412955"/>
                <a:ext cx="1791929"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54565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085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CDBF13-46DD-4AC2-A3A2-A9A8CE96880D}"/>
              </a:ext>
            </a:extLst>
          </p:cNvPr>
          <p:cNvSpPr>
            <a:spLocks noGrp="1"/>
          </p:cNvSpPr>
          <p:nvPr>
            <p:ph type="title"/>
          </p:nvPr>
        </p:nvSpPr>
        <p:spPr>
          <a:xfrm>
            <a:off x="5181601" y="634946"/>
            <a:ext cx="6368142" cy="1450757"/>
          </a:xfrm>
        </p:spPr>
        <p:txBody>
          <a:bodyPr>
            <a:normAutofit/>
          </a:bodyPr>
          <a:lstStyle/>
          <a:p>
            <a:r>
              <a:rPr lang="en-US" dirty="0"/>
              <a:t>What’s next</a:t>
            </a:r>
          </a:p>
        </p:txBody>
      </p:sp>
      <p:pic>
        <p:nvPicPr>
          <p:cNvPr id="4" name="Picture 3">
            <a:extLst>
              <a:ext uri="{FF2B5EF4-FFF2-40B4-BE49-F238E27FC236}">
                <a16:creationId xmlns:a16="http://schemas.microsoft.com/office/drawing/2014/main" id="{7060D806-ED4A-4F86-B777-A5A05EEE6F91}"/>
              </a:ext>
            </a:extLst>
          </p:cNvPr>
          <p:cNvPicPr>
            <a:picLocks noChangeAspect="1"/>
          </p:cNvPicPr>
          <p:nvPr/>
        </p:nvPicPr>
        <p:blipFill rotWithShape="1">
          <a:blip r:embed="rId3"/>
          <a:srcRect l="2882" r="53590"/>
          <a:stretch/>
        </p:blipFill>
        <p:spPr>
          <a:xfrm>
            <a:off x="0" y="-12128"/>
            <a:ext cx="4654276" cy="6870127"/>
          </a:xfrm>
          <a:prstGeom prst="rect">
            <a:avLst/>
          </a:prstGeom>
        </p:spPr>
      </p:pic>
      <p:cxnSp>
        <p:nvCxnSpPr>
          <p:cNvPr id="29" name="Straight Connector 28">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E9C3A9F-F49D-45BB-9E9B-6BDC3C733CDA}"/>
              </a:ext>
            </a:extLst>
          </p:cNvPr>
          <p:cNvSpPr>
            <a:spLocks noGrp="1"/>
          </p:cNvSpPr>
          <p:nvPr>
            <p:ph idx="1"/>
          </p:nvPr>
        </p:nvSpPr>
        <p:spPr>
          <a:xfrm>
            <a:off x="5181601" y="2198914"/>
            <a:ext cx="6368142" cy="4278086"/>
          </a:xfrm>
        </p:spPr>
        <p:txBody>
          <a:bodyPr>
            <a:normAutofit fontScale="92500" lnSpcReduction="20000"/>
          </a:bodyPr>
          <a:lstStyle/>
          <a:p>
            <a:r>
              <a:rPr lang="en-US" sz="3200" dirty="0"/>
              <a:t>Population genetics statistics</a:t>
            </a:r>
          </a:p>
          <a:p>
            <a:pPr lvl="1"/>
            <a:r>
              <a:rPr lang="en-US" sz="2800" dirty="0"/>
              <a:t>Tajima’s D</a:t>
            </a:r>
          </a:p>
          <a:p>
            <a:pPr lvl="1"/>
            <a:r>
              <a:rPr lang="en-US" sz="2800" dirty="0" err="1"/>
              <a:t>F</a:t>
            </a:r>
            <a:r>
              <a:rPr lang="en-US" sz="2800" baseline="-25000" dirty="0" err="1"/>
              <a:t>st</a:t>
            </a:r>
            <a:endParaRPr lang="en-US" sz="2800" dirty="0"/>
          </a:p>
          <a:p>
            <a:pPr lvl="1"/>
            <a:r>
              <a:rPr lang="en-US" sz="2800" dirty="0"/>
              <a:t>Watterson’s </a:t>
            </a:r>
            <a:r>
              <a:rPr lang="el-GR" sz="2800" dirty="0">
                <a:latin typeface="Calibri" panose="020F0502020204030204" pitchFamily="34" charset="0"/>
                <a:cs typeface="Calibri" panose="020F0502020204030204" pitchFamily="34" charset="0"/>
              </a:rPr>
              <a:t>ϴ</a:t>
            </a:r>
            <a:endParaRPr lang="en-US" sz="2800" dirty="0"/>
          </a:p>
          <a:p>
            <a:r>
              <a:rPr lang="en-US" sz="3200" dirty="0"/>
              <a:t>Site Frequency Spectra</a:t>
            </a:r>
          </a:p>
          <a:p>
            <a:pPr lvl="1"/>
            <a:r>
              <a:rPr lang="en-US" sz="2800" dirty="0"/>
              <a:t>Large mutation &gt; intermediate &gt; small</a:t>
            </a:r>
          </a:p>
          <a:p>
            <a:r>
              <a:rPr lang="en-US" sz="3200" dirty="0"/>
              <a:t>Latin Hypercube </a:t>
            </a:r>
            <a:r>
              <a:rPr lang="en-US" sz="3200" dirty="0" err="1"/>
              <a:t>Parameterisation</a:t>
            </a:r>
            <a:endParaRPr lang="en-US" sz="3200" dirty="0"/>
          </a:p>
          <a:p>
            <a:pPr lvl="1"/>
            <a:r>
              <a:rPr lang="en-US" sz="2800" dirty="0"/>
              <a:t>Make constraint continuous</a:t>
            </a:r>
          </a:p>
          <a:p>
            <a:r>
              <a:rPr lang="en-US" sz="3200" dirty="0"/>
              <a:t>More intuitive ways to visualize this data</a:t>
            </a:r>
          </a:p>
        </p:txBody>
      </p:sp>
    </p:spTree>
    <p:extLst>
      <p:ext uri="{BB962C8B-B14F-4D97-AF65-F5344CB8AC3E}">
        <p14:creationId xmlns:p14="http://schemas.microsoft.com/office/powerpoint/2010/main" val="7132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A96356-380D-4922-96DB-36EA732BA178}"/>
              </a:ext>
            </a:extLst>
          </p:cNvPr>
          <p:cNvSpPr>
            <a:spLocks noGrp="1"/>
          </p:cNvSpPr>
          <p:nvPr>
            <p:ph type="title" idx="4294967295"/>
          </p:nvPr>
        </p:nvSpPr>
        <p:spPr>
          <a:xfrm>
            <a:off x="1066800" y="3128963"/>
            <a:ext cx="10058400" cy="600075"/>
          </a:xfrm>
        </p:spPr>
        <p:txBody>
          <a:bodyPr>
            <a:noAutofit/>
          </a:bodyPr>
          <a:lstStyle/>
          <a:p>
            <a:pPr algn="ctr"/>
            <a:r>
              <a:rPr lang="en-US" sz="6000" dirty="0"/>
              <a:t>What is “Genetic Constraint”?</a:t>
            </a:r>
          </a:p>
        </p:txBody>
      </p:sp>
    </p:spTree>
    <p:extLst>
      <p:ext uri="{BB962C8B-B14F-4D97-AF65-F5344CB8AC3E}">
        <p14:creationId xmlns:p14="http://schemas.microsoft.com/office/powerpoint/2010/main" val="1361847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D491-E990-4D55-B18E-8A9B5741CF6C}"/>
              </a:ext>
            </a:extLst>
          </p:cNvPr>
          <p:cNvSpPr>
            <a:spLocks noGrp="1"/>
          </p:cNvSpPr>
          <p:nvPr>
            <p:ph type="title"/>
          </p:nvPr>
        </p:nvSpPr>
        <p:spPr/>
        <p:txBody>
          <a:bodyPr/>
          <a:lstStyle/>
          <a:p>
            <a:r>
              <a:rPr lang="en-US" dirty="0"/>
              <a:t>Neutral Theory</a:t>
            </a:r>
          </a:p>
        </p:txBody>
      </p:sp>
      <p:sp>
        <p:nvSpPr>
          <p:cNvPr id="3" name="Content Placeholder 2">
            <a:extLst>
              <a:ext uri="{FF2B5EF4-FFF2-40B4-BE49-F238E27FC236}">
                <a16:creationId xmlns:a16="http://schemas.microsoft.com/office/drawing/2014/main" id="{66DBB90E-CE84-444E-9B2E-84E08A9D30A1}"/>
              </a:ext>
            </a:extLst>
          </p:cNvPr>
          <p:cNvSpPr>
            <a:spLocks noGrp="1"/>
          </p:cNvSpPr>
          <p:nvPr>
            <p:ph idx="1"/>
          </p:nvPr>
        </p:nvSpPr>
        <p:spPr>
          <a:xfrm>
            <a:off x="1097280" y="1845734"/>
            <a:ext cx="4998720" cy="4203028"/>
          </a:xfrm>
        </p:spPr>
        <p:txBody>
          <a:bodyPr>
            <a:normAutofit lnSpcReduction="10000"/>
          </a:bodyPr>
          <a:lstStyle/>
          <a:p>
            <a:r>
              <a:rPr lang="en-US" sz="2800" dirty="0"/>
              <a:t>Most mutations are strongly deleterious.</a:t>
            </a:r>
          </a:p>
          <a:p>
            <a:pPr lvl="1"/>
            <a:r>
              <a:rPr lang="en-US" sz="2400" dirty="0"/>
              <a:t>These are usually efficiently purged by background selection.</a:t>
            </a:r>
          </a:p>
          <a:p>
            <a:r>
              <a:rPr lang="en-US" sz="2800" dirty="0"/>
              <a:t>The remaining mutations are mostly neutral.</a:t>
            </a:r>
          </a:p>
          <a:p>
            <a:pPr lvl="1"/>
            <a:r>
              <a:rPr lang="en-US" sz="2400" dirty="0"/>
              <a:t>Hence most evolution should occur by drift.</a:t>
            </a:r>
          </a:p>
          <a:p>
            <a:r>
              <a:rPr lang="en-US" sz="2800" dirty="0"/>
              <a:t>Advantageous mutations occur exceedingly rarely.</a:t>
            </a:r>
          </a:p>
          <a:p>
            <a:endParaRPr lang="en-US" sz="2800" dirty="0"/>
          </a:p>
        </p:txBody>
      </p:sp>
      <p:pic>
        <p:nvPicPr>
          <p:cNvPr id="7" name="Picture 6" descr="Chart, box and whisker chart&#10;&#10;Description automatically generated">
            <a:extLst>
              <a:ext uri="{FF2B5EF4-FFF2-40B4-BE49-F238E27FC236}">
                <a16:creationId xmlns:a16="http://schemas.microsoft.com/office/drawing/2014/main" id="{9EF38BC4-44C7-48FD-A6B6-DB130DABE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142" y="1967874"/>
            <a:ext cx="4681538" cy="4080888"/>
          </a:xfrm>
          <a:prstGeom prst="rect">
            <a:avLst/>
          </a:prstGeom>
        </p:spPr>
      </p:pic>
      <p:sp>
        <p:nvSpPr>
          <p:cNvPr id="8" name="TextBox 7">
            <a:extLst>
              <a:ext uri="{FF2B5EF4-FFF2-40B4-BE49-F238E27FC236}">
                <a16:creationId xmlns:a16="http://schemas.microsoft.com/office/drawing/2014/main" id="{172AB785-D6A2-4E50-B80F-F68A744DFF72}"/>
              </a:ext>
            </a:extLst>
          </p:cNvPr>
          <p:cNvSpPr txBox="1"/>
          <p:nvPr/>
        </p:nvSpPr>
        <p:spPr>
          <a:xfrm>
            <a:off x="6391275" y="6048762"/>
            <a:ext cx="5734050" cy="246221"/>
          </a:xfrm>
          <a:prstGeom prst="rect">
            <a:avLst/>
          </a:prstGeom>
          <a:noFill/>
        </p:spPr>
        <p:txBody>
          <a:bodyPr wrap="square" rtlCol="0">
            <a:spAutoFit/>
          </a:bodyPr>
          <a:lstStyle/>
          <a:p>
            <a:r>
              <a:rPr lang="en-US" sz="1000" dirty="0"/>
              <a:t>https://www.blackwellpublishing.com/ridley/tutorials/Molecular_evolution_and_neutral_theory2.asp </a:t>
            </a:r>
          </a:p>
        </p:txBody>
      </p:sp>
      <p:sp>
        <p:nvSpPr>
          <p:cNvPr id="9" name="Oval 8">
            <a:extLst>
              <a:ext uri="{FF2B5EF4-FFF2-40B4-BE49-F238E27FC236}">
                <a16:creationId xmlns:a16="http://schemas.microsoft.com/office/drawing/2014/main" id="{D8A2AD3A-F9A2-4F0F-BB93-9687DE789657}"/>
              </a:ext>
            </a:extLst>
          </p:cNvPr>
          <p:cNvSpPr/>
          <p:nvPr/>
        </p:nvSpPr>
        <p:spPr>
          <a:xfrm>
            <a:off x="7886700" y="1967875"/>
            <a:ext cx="2247900" cy="385037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4410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D491-E990-4D55-B18E-8A9B5741CF6C}"/>
              </a:ext>
            </a:extLst>
          </p:cNvPr>
          <p:cNvSpPr>
            <a:spLocks noGrp="1"/>
          </p:cNvSpPr>
          <p:nvPr>
            <p:ph type="title"/>
          </p:nvPr>
        </p:nvSpPr>
        <p:spPr/>
        <p:txBody>
          <a:bodyPr/>
          <a:lstStyle/>
          <a:p>
            <a:r>
              <a:rPr lang="en-US" dirty="0"/>
              <a:t>Neutral Theory</a:t>
            </a:r>
          </a:p>
        </p:txBody>
      </p:sp>
      <p:sp>
        <p:nvSpPr>
          <p:cNvPr id="3" name="Content Placeholder 2">
            <a:extLst>
              <a:ext uri="{FF2B5EF4-FFF2-40B4-BE49-F238E27FC236}">
                <a16:creationId xmlns:a16="http://schemas.microsoft.com/office/drawing/2014/main" id="{66DBB90E-CE84-444E-9B2E-84E08A9D30A1}"/>
              </a:ext>
            </a:extLst>
          </p:cNvPr>
          <p:cNvSpPr>
            <a:spLocks noGrp="1"/>
          </p:cNvSpPr>
          <p:nvPr>
            <p:ph idx="1"/>
          </p:nvPr>
        </p:nvSpPr>
        <p:spPr>
          <a:xfrm>
            <a:off x="1097280" y="1845734"/>
            <a:ext cx="4998720" cy="4203028"/>
          </a:xfrm>
        </p:spPr>
        <p:txBody>
          <a:bodyPr>
            <a:normAutofit/>
          </a:bodyPr>
          <a:lstStyle/>
          <a:p>
            <a:r>
              <a:rPr lang="en-US" sz="2800" dirty="0"/>
              <a:t>a) Selectionist view</a:t>
            </a:r>
          </a:p>
          <a:p>
            <a:r>
              <a:rPr lang="en-US" sz="2800" dirty="0"/>
              <a:t>b) Neutralist view</a:t>
            </a:r>
          </a:p>
          <a:p>
            <a:r>
              <a:rPr lang="en-US" sz="2800" dirty="0"/>
              <a:t>c) Pan-neutralist view    </a:t>
            </a:r>
          </a:p>
          <a:p>
            <a:endParaRPr lang="en-US" sz="2800" dirty="0"/>
          </a:p>
        </p:txBody>
      </p:sp>
      <p:pic>
        <p:nvPicPr>
          <p:cNvPr id="7" name="Picture 6" descr="Chart, box and whisker chart&#10;&#10;Description automatically generated">
            <a:extLst>
              <a:ext uri="{FF2B5EF4-FFF2-40B4-BE49-F238E27FC236}">
                <a16:creationId xmlns:a16="http://schemas.microsoft.com/office/drawing/2014/main" id="{9EF38BC4-44C7-48FD-A6B6-DB130DABE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142" y="1967874"/>
            <a:ext cx="4681538" cy="4080888"/>
          </a:xfrm>
          <a:prstGeom prst="rect">
            <a:avLst/>
          </a:prstGeom>
        </p:spPr>
      </p:pic>
      <p:sp>
        <p:nvSpPr>
          <p:cNvPr id="8" name="TextBox 7">
            <a:extLst>
              <a:ext uri="{FF2B5EF4-FFF2-40B4-BE49-F238E27FC236}">
                <a16:creationId xmlns:a16="http://schemas.microsoft.com/office/drawing/2014/main" id="{172AB785-D6A2-4E50-B80F-F68A744DFF72}"/>
              </a:ext>
            </a:extLst>
          </p:cNvPr>
          <p:cNvSpPr txBox="1"/>
          <p:nvPr/>
        </p:nvSpPr>
        <p:spPr>
          <a:xfrm>
            <a:off x="6391275" y="6048762"/>
            <a:ext cx="5734050" cy="246221"/>
          </a:xfrm>
          <a:prstGeom prst="rect">
            <a:avLst/>
          </a:prstGeom>
          <a:noFill/>
        </p:spPr>
        <p:txBody>
          <a:bodyPr wrap="square" rtlCol="0">
            <a:spAutoFit/>
          </a:bodyPr>
          <a:lstStyle/>
          <a:p>
            <a:r>
              <a:rPr lang="en-US" sz="1000" dirty="0"/>
              <a:t>https://www.blackwellpublishing.com/ridley/tutorials/Molecular_evolution_and_neutral_theory2.asp </a:t>
            </a:r>
          </a:p>
        </p:txBody>
      </p:sp>
    </p:spTree>
    <p:extLst>
      <p:ext uri="{BB962C8B-B14F-4D97-AF65-F5344CB8AC3E}">
        <p14:creationId xmlns:p14="http://schemas.microsoft.com/office/powerpoint/2010/main" val="363750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D491-E990-4D55-B18E-8A9B5741CF6C}"/>
              </a:ext>
            </a:extLst>
          </p:cNvPr>
          <p:cNvSpPr>
            <a:spLocks noGrp="1"/>
          </p:cNvSpPr>
          <p:nvPr>
            <p:ph type="title"/>
          </p:nvPr>
        </p:nvSpPr>
        <p:spPr/>
        <p:txBody>
          <a:bodyPr/>
          <a:lstStyle/>
          <a:p>
            <a:r>
              <a:rPr lang="en-US" dirty="0"/>
              <a:t>Neutral Theory and Quantitative Genetics</a:t>
            </a:r>
          </a:p>
        </p:txBody>
      </p:sp>
      <p:pic>
        <p:nvPicPr>
          <p:cNvPr id="7" name="Picture 6" descr="Chart, box and whisker chart&#10;&#10;Description automatically generated">
            <a:extLst>
              <a:ext uri="{FF2B5EF4-FFF2-40B4-BE49-F238E27FC236}">
                <a16:creationId xmlns:a16="http://schemas.microsoft.com/office/drawing/2014/main" id="{9EF38BC4-44C7-48FD-A6B6-DB130DABE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142" y="1967874"/>
            <a:ext cx="4681538" cy="4080888"/>
          </a:xfrm>
          <a:prstGeom prst="rect">
            <a:avLst/>
          </a:prstGeom>
        </p:spPr>
      </p:pic>
      <p:sp>
        <p:nvSpPr>
          <p:cNvPr id="8" name="TextBox 7">
            <a:extLst>
              <a:ext uri="{FF2B5EF4-FFF2-40B4-BE49-F238E27FC236}">
                <a16:creationId xmlns:a16="http://schemas.microsoft.com/office/drawing/2014/main" id="{172AB785-D6A2-4E50-B80F-F68A744DFF72}"/>
              </a:ext>
            </a:extLst>
          </p:cNvPr>
          <p:cNvSpPr txBox="1"/>
          <p:nvPr/>
        </p:nvSpPr>
        <p:spPr>
          <a:xfrm>
            <a:off x="6391275" y="6048762"/>
            <a:ext cx="5734050" cy="246221"/>
          </a:xfrm>
          <a:prstGeom prst="rect">
            <a:avLst/>
          </a:prstGeom>
          <a:noFill/>
        </p:spPr>
        <p:txBody>
          <a:bodyPr wrap="square" rtlCol="0">
            <a:spAutoFit/>
          </a:bodyPr>
          <a:lstStyle/>
          <a:p>
            <a:r>
              <a:rPr lang="en-US" sz="1000" dirty="0"/>
              <a:t>https://www.blackwellpublishing.com/ridley/tutorials/Molecular_evolution_and_neutral_theory2.asp </a:t>
            </a:r>
          </a:p>
        </p:txBody>
      </p:sp>
      <p:sp>
        <p:nvSpPr>
          <p:cNvPr id="9" name="Oval 8">
            <a:extLst>
              <a:ext uri="{FF2B5EF4-FFF2-40B4-BE49-F238E27FC236}">
                <a16:creationId xmlns:a16="http://schemas.microsoft.com/office/drawing/2014/main" id="{D8A2AD3A-F9A2-4F0F-BB93-9687DE789657}"/>
              </a:ext>
            </a:extLst>
          </p:cNvPr>
          <p:cNvSpPr/>
          <p:nvPr/>
        </p:nvSpPr>
        <p:spPr>
          <a:xfrm>
            <a:off x="7886700" y="1967875"/>
            <a:ext cx="2247900" cy="385037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E91D1D15-AD34-4183-8982-761A6C4F03DD}"/>
              </a:ext>
            </a:extLst>
          </p:cNvPr>
          <p:cNvGrpSpPr/>
          <p:nvPr/>
        </p:nvGrpSpPr>
        <p:grpSpPr>
          <a:xfrm>
            <a:off x="738601" y="1868651"/>
            <a:ext cx="4765896" cy="4584059"/>
            <a:chOff x="285898" y="505166"/>
            <a:chExt cx="6104405" cy="5871499"/>
          </a:xfrm>
        </p:grpSpPr>
        <p:sp>
          <p:nvSpPr>
            <p:cNvPr id="10" name="Circle">
              <a:extLst>
                <a:ext uri="{FF2B5EF4-FFF2-40B4-BE49-F238E27FC236}">
                  <a16:creationId xmlns:a16="http://schemas.microsoft.com/office/drawing/2014/main" id="{B22C830F-66D7-4938-9147-DE2E2902F571}"/>
                </a:ext>
              </a:extLst>
            </p:cNvPr>
            <p:cNvSpPr/>
            <p:nvPr/>
          </p:nvSpPr>
          <p:spPr>
            <a:xfrm>
              <a:off x="1352188" y="577946"/>
              <a:ext cx="5038115" cy="5038115"/>
            </a:xfrm>
            <a:prstGeom prst="ellipse">
              <a:avLst/>
            </a:prstGeom>
            <a:solidFill>
              <a:srgbClr val="EBEBEB"/>
            </a:solidFill>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11" name="Circle">
              <a:extLst>
                <a:ext uri="{FF2B5EF4-FFF2-40B4-BE49-F238E27FC236}">
                  <a16:creationId xmlns:a16="http://schemas.microsoft.com/office/drawing/2014/main" id="{16F6D3E5-1CCF-4522-9B07-31A11C5B02D5}"/>
                </a:ext>
              </a:extLst>
            </p:cNvPr>
            <p:cNvSpPr/>
            <p:nvPr/>
          </p:nvSpPr>
          <p:spPr>
            <a:xfrm>
              <a:off x="2662497" y="1392499"/>
              <a:ext cx="3409009" cy="3409008"/>
            </a:xfrm>
            <a:prstGeom prst="ellipse">
              <a:avLst/>
            </a:prstGeom>
            <a:solidFill>
              <a:srgbClr val="929292"/>
            </a:solidFill>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12" name="Circle">
              <a:extLst>
                <a:ext uri="{FF2B5EF4-FFF2-40B4-BE49-F238E27FC236}">
                  <a16:creationId xmlns:a16="http://schemas.microsoft.com/office/drawing/2014/main" id="{5FF64194-DB18-496C-B79A-FCC526B6AAF2}"/>
                </a:ext>
              </a:extLst>
            </p:cNvPr>
            <p:cNvSpPr/>
            <p:nvPr/>
          </p:nvSpPr>
          <p:spPr>
            <a:xfrm>
              <a:off x="3686223" y="1734372"/>
              <a:ext cx="2196484" cy="2196485"/>
            </a:xfrm>
            <a:prstGeom prst="ellipse">
              <a:avLst/>
            </a:prstGeom>
            <a:solidFill>
              <a:srgbClr val="5E5E5E"/>
            </a:solidFill>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13" name="Rectangle">
              <a:extLst>
                <a:ext uri="{FF2B5EF4-FFF2-40B4-BE49-F238E27FC236}">
                  <a16:creationId xmlns:a16="http://schemas.microsoft.com/office/drawing/2014/main" id="{82A04C76-49D0-4B29-96EC-C42C9763925C}"/>
                </a:ext>
              </a:extLst>
            </p:cNvPr>
            <p:cNvSpPr/>
            <p:nvPr/>
          </p:nvSpPr>
          <p:spPr>
            <a:xfrm>
              <a:off x="1352188" y="505166"/>
              <a:ext cx="5038115" cy="5183675"/>
            </a:xfrm>
            <a:prstGeom prst="rect">
              <a:avLst/>
            </a:prstGeom>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p>
          </p:txBody>
        </p:sp>
        <p:sp>
          <p:nvSpPr>
            <p:cNvPr id="14" name="Circle">
              <a:extLst>
                <a:ext uri="{FF2B5EF4-FFF2-40B4-BE49-F238E27FC236}">
                  <a16:creationId xmlns:a16="http://schemas.microsoft.com/office/drawing/2014/main" id="{3E3FEEFC-AD24-4386-A793-921C7B644DAF}"/>
                </a:ext>
              </a:extLst>
            </p:cNvPr>
            <p:cNvSpPr/>
            <p:nvPr/>
          </p:nvSpPr>
          <p:spPr>
            <a:xfrm>
              <a:off x="4752349" y="2252228"/>
              <a:ext cx="922893" cy="922893"/>
            </a:xfrm>
            <a:prstGeom prst="ellipse">
              <a:avLst/>
            </a:prstGeom>
            <a:solidFill>
              <a:srgbClr val="000000"/>
            </a:solidFill>
            <a:ln w="12700">
              <a:solidFill>
                <a:srgbClr val="000000"/>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solidFill>
                  <a:srgbClr val="FFFF00"/>
                </a:solidFill>
              </a:endParaRPr>
            </a:p>
          </p:txBody>
        </p:sp>
        <p:sp>
          <p:nvSpPr>
            <p:cNvPr id="15" name="Circle">
              <a:extLst>
                <a:ext uri="{FF2B5EF4-FFF2-40B4-BE49-F238E27FC236}">
                  <a16:creationId xmlns:a16="http://schemas.microsoft.com/office/drawing/2014/main" id="{B4F8ECF8-06BF-4EC9-84D2-B573C8BD7D06}"/>
                </a:ext>
              </a:extLst>
            </p:cNvPr>
            <p:cNvSpPr/>
            <p:nvPr/>
          </p:nvSpPr>
          <p:spPr>
            <a:xfrm>
              <a:off x="5086298" y="2586177"/>
              <a:ext cx="254995" cy="254995"/>
            </a:xfrm>
            <a:prstGeom prst="ellipse">
              <a:avLst/>
            </a:prstGeom>
            <a:solidFill>
              <a:srgbClr val="00B0F0"/>
            </a:solidFill>
            <a:ln w="12700">
              <a:solidFill>
                <a:schemeClr val="tx1"/>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solidFill>
                  <a:schemeClr val="tx1">
                    <a:lumMod val="65000"/>
                    <a:lumOff val="35000"/>
                  </a:schemeClr>
                </a:solidFill>
              </a:endParaRPr>
            </a:p>
          </p:txBody>
        </p:sp>
        <p:sp>
          <p:nvSpPr>
            <p:cNvPr id="18" name="TextBox 17">
              <a:extLst>
                <a:ext uri="{FF2B5EF4-FFF2-40B4-BE49-F238E27FC236}">
                  <a16:creationId xmlns:a16="http://schemas.microsoft.com/office/drawing/2014/main" id="{66DD35E7-F060-4032-9048-0918E32456E5}"/>
                </a:ext>
              </a:extLst>
            </p:cNvPr>
            <p:cNvSpPr txBox="1"/>
            <p:nvPr/>
          </p:nvSpPr>
          <p:spPr>
            <a:xfrm>
              <a:off x="2779507" y="5469968"/>
              <a:ext cx="2275830" cy="906697"/>
            </a:xfrm>
            <a:prstGeom prst="rect">
              <a:avLst/>
            </a:prstGeom>
            <a:noFill/>
          </p:spPr>
          <p:txBody>
            <a:bodyPr wrap="square" rtlCol="0">
              <a:spAutoFit/>
            </a:bodyPr>
            <a:lstStyle/>
            <a:p>
              <a:pPr algn="ctr"/>
              <a:r>
                <a:rPr lang="en-AU" sz="4000" dirty="0">
                  <a:solidFill>
                    <a:schemeClr val="tx1">
                      <a:lumMod val="65000"/>
                      <a:lumOff val="35000"/>
                    </a:schemeClr>
                  </a:solidFill>
                </a:rPr>
                <a:t>Trait 1</a:t>
              </a:r>
            </a:p>
          </p:txBody>
        </p:sp>
        <p:sp>
          <p:nvSpPr>
            <p:cNvPr id="19" name="TextBox 18">
              <a:extLst>
                <a:ext uri="{FF2B5EF4-FFF2-40B4-BE49-F238E27FC236}">
                  <a16:creationId xmlns:a16="http://schemas.microsoft.com/office/drawing/2014/main" id="{3359F9A1-D111-4961-B54C-A3C5CCCD9814}"/>
                </a:ext>
              </a:extLst>
            </p:cNvPr>
            <p:cNvSpPr txBox="1"/>
            <p:nvPr/>
          </p:nvSpPr>
          <p:spPr>
            <a:xfrm rot="16200000">
              <a:off x="-347697" y="2278584"/>
              <a:ext cx="2252730" cy="985540"/>
            </a:xfrm>
            <a:prstGeom prst="rect">
              <a:avLst/>
            </a:prstGeom>
            <a:noFill/>
          </p:spPr>
          <p:txBody>
            <a:bodyPr wrap="square" rtlCol="0">
              <a:spAutoFit/>
            </a:bodyPr>
            <a:lstStyle/>
            <a:p>
              <a:pPr algn="ctr"/>
              <a:r>
                <a:rPr lang="en-AU" sz="4400" dirty="0">
                  <a:solidFill>
                    <a:schemeClr val="tx1">
                      <a:lumMod val="65000"/>
                      <a:lumOff val="35000"/>
                    </a:schemeClr>
                  </a:solidFill>
                </a:rPr>
                <a:t>Trait 2</a:t>
              </a:r>
            </a:p>
          </p:txBody>
        </p:sp>
        <p:sp>
          <p:nvSpPr>
            <p:cNvPr id="20" name="Circle">
              <a:extLst>
                <a:ext uri="{FF2B5EF4-FFF2-40B4-BE49-F238E27FC236}">
                  <a16:creationId xmlns:a16="http://schemas.microsoft.com/office/drawing/2014/main" id="{C156AFBE-C4A4-4177-AE12-7F3419F89BDA}"/>
                </a:ext>
              </a:extLst>
            </p:cNvPr>
            <p:cNvSpPr/>
            <p:nvPr/>
          </p:nvSpPr>
          <p:spPr>
            <a:xfrm>
              <a:off x="1773432" y="3392172"/>
              <a:ext cx="254994" cy="254994"/>
            </a:xfrm>
            <a:prstGeom prst="ellipse">
              <a:avLst/>
            </a:prstGeom>
            <a:solidFill>
              <a:srgbClr val="FF0000"/>
            </a:solidFill>
            <a:ln w="12700">
              <a:solidFill>
                <a:schemeClr val="tx1"/>
              </a:solidFill>
              <a:miter lim="400000"/>
            </a:ln>
          </p:spPr>
          <p:txBody>
            <a:bodyPr lIns="50800" tIns="50800" rIns="50800" bIns="50800" anchor="ctr"/>
            <a:lstStyle/>
            <a:p>
              <a:pPr>
                <a:lnSpc>
                  <a:spcPct val="120000"/>
                </a:lnSpc>
                <a:defRPr sz="3000" cap="all">
                  <a:solidFill>
                    <a:srgbClr val="FFFFFF"/>
                  </a:solidFill>
                  <a:latin typeface="Proxima Nova Extrabold"/>
                  <a:ea typeface="Proxima Nova Extrabold"/>
                  <a:cs typeface="Proxima Nova Extrabold"/>
                  <a:sym typeface="Proxima Nova Extrabold"/>
                </a:defRPr>
              </a:pPr>
              <a:endParaRPr>
                <a:solidFill>
                  <a:schemeClr val="tx1">
                    <a:lumMod val="65000"/>
                    <a:lumOff val="35000"/>
                  </a:schemeClr>
                </a:solidFill>
              </a:endParaRPr>
            </a:p>
          </p:txBody>
        </p:sp>
      </p:grpSp>
      <p:cxnSp>
        <p:nvCxnSpPr>
          <p:cNvPr id="6" name="Straight Arrow Connector 5">
            <a:extLst>
              <a:ext uri="{FF2B5EF4-FFF2-40B4-BE49-F238E27FC236}">
                <a16:creationId xmlns:a16="http://schemas.microsoft.com/office/drawing/2014/main" id="{B5E91860-6A81-42B0-8AA7-1E262EC9B52B}"/>
              </a:ext>
            </a:extLst>
          </p:cNvPr>
          <p:cNvCxnSpPr>
            <a:cxnSpLocks/>
            <a:stCxn id="20" idx="7"/>
          </p:cNvCxnSpPr>
          <p:nvPr/>
        </p:nvCxnSpPr>
        <p:spPr>
          <a:xfrm flipV="1">
            <a:off x="2069891" y="3692442"/>
            <a:ext cx="654655" cy="459338"/>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2ACA176F-4AF0-4813-A4A4-D04F88BE97C1}"/>
              </a:ext>
            </a:extLst>
          </p:cNvPr>
          <p:cNvCxnSpPr>
            <a:cxnSpLocks/>
          </p:cNvCxnSpPr>
          <p:nvPr/>
        </p:nvCxnSpPr>
        <p:spPr>
          <a:xfrm>
            <a:off x="2724546" y="3684543"/>
            <a:ext cx="561950" cy="4761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7E73D1D-8A08-476F-B759-FAB4CA44969D}"/>
              </a:ext>
            </a:extLst>
          </p:cNvPr>
          <p:cNvCxnSpPr>
            <a:cxnSpLocks/>
            <a:endCxn id="12" idx="3"/>
          </p:cNvCxnSpPr>
          <p:nvPr/>
        </p:nvCxnSpPr>
        <p:spPr>
          <a:xfrm>
            <a:off x="3285699" y="4175446"/>
            <a:ext cx="358776" cy="116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29C7329-177D-41F7-BF3F-540E67215511}"/>
              </a:ext>
            </a:extLst>
          </p:cNvPr>
          <p:cNvCxnSpPr>
            <a:cxnSpLocks/>
            <a:stCxn id="12" idx="3"/>
          </p:cNvCxnSpPr>
          <p:nvPr/>
        </p:nvCxnSpPr>
        <p:spPr>
          <a:xfrm flipH="1" flipV="1">
            <a:off x="3594471" y="3908409"/>
            <a:ext cx="50004" cy="3836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64B1175-BF78-477C-BB8F-5A0D8AD4D9F3}"/>
              </a:ext>
            </a:extLst>
          </p:cNvPr>
          <p:cNvCxnSpPr/>
          <p:nvPr/>
        </p:nvCxnSpPr>
        <p:spPr>
          <a:xfrm flipV="1">
            <a:off x="3606112" y="3876832"/>
            <a:ext cx="318732" cy="87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D561F16-078F-4126-8231-E4E3636D38A7}"/>
              </a:ext>
            </a:extLst>
          </p:cNvPr>
          <p:cNvCxnSpPr/>
          <p:nvPr/>
        </p:nvCxnSpPr>
        <p:spPr>
          <a:xfrm flipV="1">
            <a:off x="3924844" y="3554467"/>
            <a:ext cx="82867" cy="3223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8D6C091-B3FD-4C45-8FF6-5DC426286346}"/>
              </a:ext>
            </a:extLst>
          </p:cNvPr>
          <p:cNvCxnSpPr/>
          <p:nvPr/>
        </p:nvCxnSpPr>
        <p:spPr>
          <a:xfrm>
            <a:off x="4007711" y="3545683"/>
            <a:ext cx="129906" cy="1314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241650F-8031-46CF-8BE5-4DE5C6493F87}"/>
              </a:ext>
            </a:extLst>
          </p:cNvPr>
          <p:cNvCxnSpPr>
            <a:endCxn id="14" idx="2"/>
          </p:cNvCxnSpPr>
          <p:nvPr/>
        </p:nvCxnSpPr>
        <p:spPr>
          <a:xfrm flipV="1">
            <a:off x="4153651" y="3592902"/>
            <a:ext cx="72045" cy="1069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B996959-3C2A-42E5-A9B7-E5BF8C1869F3}"/>
              </a:ext>
            </a:extLst>
          </p:cNvPr>
          <p:cNvCxnSpPr>
            <a:cxnSpLocks/>
            <a:stCxn id="14" idx="2"/>
          </p:cNvCxnSpPr>
          <p:nvPr/>
        </p:nvCxnSpPr>
        <p:spPr>
          <a:xfrm>
            <a:off x="4225696" y="3592902"/>
            <a:ext cx="113322" cy="748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6EA25FF-EEC2-4D57-9703-D50656DAAE3B}"/>
              </a:ext>
            </a:extLst>
          </p:cNvPr>
          <p:cNvCxnSpPr/>
          <p:nvPr/>
        </p:nvCxnSpPr>
        <p:spPr>
          <a:xfrm flipV="1">
            <a:off x="4339018" y="3570111"/>
            <a:ext cx="63044" cy="732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FA23FDA-F966-414C-A45F-9421F600A235}"/>
              </a:ext>
            </a:extLst>
          </p:cNvPr>
          <p:cNvCxnSpPr>
            <a:endCxn id="15" idx="2"/>
          </p:cNvCxnSpPr>
          <p:nvPr/>
        </p:nvCxnSpPr>
        <p:spPr>
          <a:xfrm>
            <a:off x="4398341" y="3585456"/>
            <a:ext cx="88079" cy="74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154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D491-E990-4D55-B18E-8A9B5741CF6C}"/>
              </a:ext>
            </a:extLst>
          </p:cNvPr>
          <p:cNvSpPr>
            <a:spLocks noGrp="1"/>
          </p:cNvSpPr>
          <p:nvPr>
            <p:ph type="title"/>
          </p:nvPr>
        </p:nvSpPr>
        <p:spPr/>
        <p:txBody>
          <a:bodyPr/>
          <a:lstStyle/>
          <a:p>
            <a:r>
              <a:rPr lang="en-US" dirty="0"/>
              <a:t>Neutral Theory and Quantitative Genetics</a:t>
            </a:r>
          </a:p>
        </p:txBody>
      </p:sp>
      <p:grpSp>
        <p:nvGrpSpPr>
          <p:cNvPr id="37" name="Group 36">
            <a:extLst>
              <a:ext uri="{FF2B5EF4-FFF2-40B4-BE49-F238E27FC236}">
                <a16:creationId xmlns:a16="http://schemas.microsoft.com/office/drawing/2014/main" id="{BC32F652-FE8D-4D63-B4EC-8BEED2392D19}"/>
              </a:ext>
            </a:extLst>
          </p:cNvPr>
          <p:cNvGrpSpPr/>
          <p:nvPr/>
        </p:nvGrpSpPr>
        <p:grpSpPr>
          <a:xfrm>
            <a:off x="1411912" y="3429000"/>
            <a:ext cx="2893388" cy="2355940"/>
            <a:chOff x="1411912" y="3429000"/>
            <a:chExt cx="2893388" cy="2355940"/>
          </a:xfrm>
        </p:grpSpPr>
        <p:cxnSp>
          <p:nvCxnSpPr>
            <p:cNvPr id="5" name="Straight Connector 4">
              <a:extLst>
                <a:ext uri="{FF2B5EF4-FFF2-40B4-BE49-F238E27FC236}">
                  <a16:creationId xmlns:a16="http://schemas.microsoft.com/office/drawing/2014/main" id="{CDC9B6CB-1F13-49AB-81ED-3A564BACCA4D}"/>
                </a:ext>
              </a:extLst>
            </p:cNvPr>
            <p:cNvCxnSpPr>
              <a:cxnSpLocks/>
            </p:cNvCxnSpPr>
            <p:nvPr/>
          </p:nvCxnSpPr>
          <p:spPr>
            <a:xfrm>
              <a:off x="1411912" y="5110808"/>
              <a:ext cx="2575888" cy="0"/>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5926270-EA89-4B51-B036-D85B4C5B99B5}"/>
                </a:ext>
              </a:extLst>
            </p:cNvPr>
            <p:cNvCxnSpPr>
              <a:cxnSpLocks/>
            </p:cNvCxnSpPr>
            <p:nvPr/>
          </p:nvCxnSpPr>
          <p:spPr>
            <a:xfrm>
              <a:off x="2697807" y="3429000"/>
              <a:ext cx="0" cy="1681808"/>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cxnSp>
          <p:nvCxnSpPr>
            <p:cNvPr id="31" name="Connector: Elbow 30">
              <a:extLst>
                <a:ext uri="{FF2B5EF4-FFF2-40B4-BE49-F238E27FC236}">
                  <a16:creationId xmlns:a16="http://schemas.microsoft.com/office/drawing/2014/main" id="{FEDC27E1-DF3A-40DE-BD66-08E390A39176}"/>
                </a:ext>
              </a:extLst>
            </p:cNvPr>
            <p:cNvCxnSpPr/>
            <p:nvPr/>
          </p:nvCxnSpPr>
          <p:spPr>
            <a:xfrm>
              <a:off x="1790700" y="3581400"/>
              <a:ext cx="2514600" cy="1422400"/>
            </a:xfrm>
            <a:prstGeom prst="bentConnector3">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CA214BC-3808-480E-92C5-084ED4E8D928}"/>
                </a:ext>
              </a:extLst>
            </p:cNvPr>
            <p:cNvSpPr txBox="1"/>
            <p:nvPr/>
          </p:nvSpPr>
          <p:spPr>
            <a:xfrm>
              <a:off x="1473200" y="5415608"/>
              <a:ext cx="2514600" cy="369332"/>
            </a:xfrm>
            <a:prstGeom prst="rect">
              <a:avLst/>
            </a:prstGeom>
            <a:noFill/>
          </p:spPr>
          <p:txBody>
            <a:bodyPr wrap="square" rtlCol="0">
              <a:spAutoFit/>
            </a:bodyPr>
            <a:lstStyle/>
            <a:p>
              <a:pPr algn="ctr"/>
              <a:r>
                <a:rPr lang="en-US" dirty="0"/>
                <a:t>Selection coefficient</a:t>
              </a:r>
            </a:p>
          </p:txBody>
        </p:sp>
        <p:sp>
          <p:nvSpPr>
            <p:cNvPr id="35" name="TextBox 34">
              <a:extLst>
                <a:ext uri="{FF2B5EF4-FFF2-40B4-BE49-F238E27FC236}">
                  <a16:creationId xmlns:a16="http://schemas.microsoft.com/office/drawing/2014/main" id="{4A2412F7-B4D8-42C6-BEF5-2E4EB1C3F7A7}"/>
                </a:ext>
              </a:extLst>
            </p:cNvPr>
            <p:cNvSpPr txBox="1"/>
            <p:nvPr/>
          </p:nvSpPr>
          <p:spPr>
            <a:xfrm>
              <a:off x="1600200" y="5132046"/>
              <a:ext cx="2387600" cy="369332"/>
            </a:xfrm>
            <a:prstGeom prst="rect">
              <a:avLst/>
            </a:prstGeom>
            <a:noFill/>
          </p:spPr>
          <p:txBody>
            <a:bodyPr wrap="square" rtlCol="0">
              <a:spAutoFit/>
            </a:bodyPr>
            <a:lstStyle/>
            <a:p>
              <a:r>
                <a:rPr lang="en-US" dirty="0"/>
                <a:t>-		0 		+</a:t>
              </a:r>
            </a:p>
          </p:txBody>
        </p:sp>
      </p:grpSp>
      <p:grpSp>
        <p:nvGrpSpPr>
          <p:cNvPr id="42" name="Group 41">
            <a:extLst>
              <a:ext uri="{FF2B5EF4-FFF2-40B4-BE49-F238E27FC236}">
                <a16:creationId xmlns:a16="http://schemas.microsoft.com/office/drawing/2014/main" id="{56111BAF-90C1-46D0-B81C-8D5398B2DD73}"/>
              </a:ext>
            </a:extLst>
          </p:cNvPr>
          <p:cNvGrpSpPr/>
          <p:nvPr/>
        </p:nvGrpSpPr>
        <p:grpSpPr>
          <a:xfrm>
            <a:off x="4904412" y="3429000"/>
            <a:ext cx="2575888" cy="2355940"/>
            <a:chOff x="1411912" y="3429000"/>
            <a:chExt cx="2575888" cy="2355940"/>
          </a:xfrm>
        </p:grpSpPr>
        <p:cxnSp>
          <p:nvCxnSpPr>
            <p:cNvPr id="44" name="Straight Connector 43">
              <a:extLst>
                <a:ext uri="{FF2B5EF4-FFF2-40B4-BE49-F238E27FC236}">
                  <a16:creationId xmlns:a16="http://schemas.microsoft.com/office/drawing/2014/main" id="{16BF9F5B-CA3F-4B0B-8186-7454DF3341AC}"/>
                </a:ext>
              </a:extLst>
            </p:cNvPr>
            <p:cNvCxnSpPr>
              <a:cxnSpLocks/>
            </p:cNvCxnSpPr>
            <p:nvPr/>
          </p:nvCxnSpPr>
          <p:spPr>
            <a:xfrm>
              <a:off x="1411912" y="5110808"/>
              <a:ext cx="2575888" cy="0"/>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01BDD6E0-044F-41ED-B0D1-7FA8B5DD65C4}"/>
                </a:ext>
              </a:extLst>
            </p:cNvPr>
            <p:cNvCxnSpPr>
              <a:cxnSpLocks/>
            </p:cNvCxnSpPr>
            <p:nvPr/>
          </p:nvCxnSpPr>
          <p:spPr>
            <a:xfrm>
              <a:off x="2697807" y="3429000"/>
              <a:ext cx="0" cy="1681808"/>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cxnSp>
          <p:nvCxnSpPr>
            <p:cNvPr id="46" name="Connector: Elbow 45">
              <a:extLst>
                <a:ext uri="{FF2B5EF4-FFF2-40B4-BE49-F238E27FC236}">
                  <a16:creationId xmlns:a16="http://schemas.microsoft.com/office/drawing/2014/main" id="{B41EDA20-F4C0-4F0A-B086-E0A0E10EE6A9}"/>
                </a:ext>
              </a:extLst>
            </p:cNvPr>
            <p:cNvCxnSpPr>
              <a:cxnSpLocks/>
            </p:cNvCxnSpPr>
            <p:nvPr/>
          </p:nvCxnSpPr>
          <p:spPr>
            <a:xfrm>
              <a:off x="1790700" y="3581400"/>
              <a:ext cx="1472872" cy="1422400"/>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31C0DFE-4D77-4E1E-A874-27CBFE3AD56A}"/>
                </a:ext>
              </a:extLst>
            </p:cNvPr>
            <p:cNvSpPr txBox="1"/>
            <p:nvPr/>
          </p:nvSpPr>
          <p:spPr>
            <a:xfrm>
              <a:off x="1473200" y="5415608"/>
              <a:ext cx="2514600" cy="369332"/>
            </a:xfrm>
            <a:prstGeom prst="rect">
              <a:avLst/>
            </a:prstGeom>
            <a:noFill/>
          </p:spPr>
          <p:txBody>
            <a:bodyPr wrap="square" rtlCol="0">
              <a:spAutoFit/>
            </a:bodyPr>
            <a:lstStyle/>
            <a:p>
              <a:pPr algn="ctr"/>
              <a:r>
                <a:rPr lang="en-US" dirty="0"/>
                <a:t>Selection coefficient</a:t>
              </a:r>
            </a:p>
          </p:txBody>
        </p:sp>
        <p:sp>
          <p:nvSpPr>
            <p:cNvPr id="48" name="TextBox 47">
              <a:extLst>
                <a:ext uri="{FF2B5EF4-FFF2-40B4-BE49-F238E27FC236}">
                  <a16:creationId xmlns:a16="http://schemas.microsoft.com/office/drawing/2014/main" id="{3CD8304B-83C9-48EE-9A02-3551B8D5AC7B}"/>
                </a:ext>
              </a:extLst>
            </p:cNvPr>
            <p:cNvSpPr txBox="1"/>
            <p:nvPr/>
          </p:nvSpPr>
          <p:spPr>
            <a:xfrm>
              <a:off x="1600200" y="5132046"/>
              <a:ext cx="2387600" cy="369332"/>
            </a:xfrm>
            <a:prstGeom prst="rect">
              <a:avLst/>
            </a:prstGeom>
            <a:noFill/>
          </p:spPr>
          <p:txBody>
            <a:bodyPr wrap="square" rtlCol="0">
              <a:spAutoFit/>
            </a:bodyPr>
            <a:lstStyle/>
            <a:p>
              <a:r>
                <a:rPr lang="en-US" dirty="0"/>
                <a:t>-		0 		+</a:t>
              </a:r>
            </a:p>
          </p:txBody>
        </p:sp>
      </p:grpSp>
      <p:grpSp>
        <p:nvGrpSpPr>
          <p:cNvPr id="49" name="Group 48">
            <a:extLst>
              <a:ext uri="{FF2B5EF4-FFF2-40B4-BE49-F238E27FC236}">
                <a16:creationId xmlns:a16="http://schemas.microsoft.com/office/drawing/2014/main" id="{903159F5-B576-4E6D-A89F-1442A666987C}"/>
              </a:ext>
            </a:extLst>
          </p:cNvPr>
          <p:cNvGrpSpPr/>
          <p:nvPr/>
        </p:nvGrpSpPr>
        <p:grpSpPr>
          <a:xfrm>
            <a:off x="8262292" y="3449812"/>
            <a:ext cx="2575888" cy="2355940"/>
            <a:chOff x="1411912" y="3429000"/>
            <a:chExt cx="2575888" cy="2355940"/>
          </a:xfrm>
        </p:grpSpPr>
        <p:cxnSp>
          <p:nvCxnSpPr>
            <p:cNvPr id="50" name="Straight Connector 49">
              <a:extLst>
                <a:ext uri="{FF2B5EF4-FFF2-40B4-BE49-F238E27FC236}">
                  <a16:creationId xmlns:a16="http://schemas.microsoft.com/office/drawing/2014/main" id="{CDABA229-6DE3-43EE-B9B3-D8AF5B314AFB}"/>
                </a:ext>
              </a:extLst>
            </p:cNvPr>
            <p:cNvCxnSpPr>
              <a:cxnSpLocks/>
            </p:cNvCxnSpPr>
            <p:nvPr/>
          </p:nvCxnSpPr>
          <p:spPr>
            <a:xfrm>
              <a:off x="1411912" y="5110808"/>
              <a:ext cx="2575888" cy="0"/>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57289FDD-793F-4D9A-8360-196793106EAA}"/>
                </a:ext>
              </a:extLst>
            </p:cNvPr>
            <p:cNvCxnSpPr>
              <a:cxnSpLocks/>
            </p:cNvCxnSpPr>
            <p:nvPr/>
          </p:nvCxnSpPr>
          <p:spPr>
            <a:xfrm>
              <a:off x="2697807" y="3429000"/>
              <a:ext cx="0" cy="1681808"/>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cxnSp>
          <p:nvCxnSpPr>
            <p:cNvPr id="52" name="Connector: Elbow 51">
              <a:extLst>
                <a:ext uri="{FF2B5EF4-FFF2-40B4-BE49-F238E27FC236}">
                  <a16:creationId xmlns:a16="http://schemas.microsoft.com/office/drawing/2014/main" id="{72FCB1B9-D941-43C0-9800-81918C785633}"/>
                </a:ext>
              </a:extLst>
            </p:cNvPr>
            <p:cNvCxnSpPr>
              <a:cxnSpLocks/>
            </p:cNvCxnSpPr>
            <p:nvPr/>
          </p:nvCxnSpPr>
          <p:spPr>
            <a:xfrm>
              <a:off x="1473200" y="3560588"/>
              <a:ext cx="2077720" cy="1528983"/>
            </a:xfrm>
            <a:prstGeom prst="bentConnector3">
              <a:avLst>
                <a:gd name="adj1" fmla="val 54890"/>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461A539C-3AA7-4286-8CE3-084CF50C6491}"/>
                </a:ext>
              </a:extLst>
            </p:cNvPr>
            <p:cNvSpPr txBox="1"/>
            <p:nvPr/>
          </p:nvSpPr>
          <p:spPr>
            <a:xfrm>
              <a:off x="1473200" y="5415608"/>
              <a:ext cx="2514600" cy="369332"/>
            </a:xfrm>
            <a:prstGeom prst="rect">
              <a:avLst/>
            </a:prstGeom>
            <a:noFill/>
          </p:spPr>
          <p:txBody>
            <a:bodyPr wrap="square" rtlCol="0">
              <a:spAutoFit/>
            </a:bodyPr>
            <a:lstStyle/>
            <a:p>
              <a:pPr algn="ctr"/>
              <a:r>
                <a:rPr lang="en-US" dirty="0"/>
                <a:t>Selection coefficient</a:t>
              </a:r>
            </a:p>
          </p:txBody>
        </p:sp>
        <p:sp>
          <p:nvSpPr>
            <p:cNvPr id="54" name="TextBox 53">
              <a:extLst>
                <a:ext uri="{FF2B5EF4-FFF2-40B4-BE49-F238E27FC236}">
                  <a16:creationId xmlns:a16="http://schemas.microsoft.com/office/drawing/2014/main" id="{FD10A1A9-0B97-440A-93A9-D1CE5417682F}"/>
                </a:ext>
              </a:extLst>
            </p:cNvPr>
            <p:cNvSpPr txBox="1"/>
            <p:nvPr/>
          </p:nvSpPr>
          <p:spPr>
            <a:xfrm>
              <a:off x="1600200" y="5132046"/>
              <a:ext cx="2387600" cy="369332"/>
            </a:xfrm>
            <a:prstGeom prst="rect">
              <a:avLst/>
            </a:prstGeom>
            <a:noFill/>
          </p:spPr>
          <p:txBody>
            <a:bodyPr wrap="square" rtlCol="0">
              <a:spAutoFit/>
            </a:bodyPr>
            <a:lstStyle/>
            <a:p>
              <a:r>
                <a:rPr lang="en-US" dirty="0"/>
                <a:t>-		0 		+</a:t>
              </a:r>
            </a:p>
          </p:txBody>
        </p:sp>
      </p:grpSp>
      <p:sp>
        <p:nvSpPr>
          <p:cNvPr id="71" name="TextBox 70">
            <a:extLst>
              <a:ext uri="{FF2B5EF4-FFF2-40B4-BE49-F238E27FC236}">
                <a16:creationId xmlns:a16="http://schemas.microsoft.com/office/drawing/2014/main" id="{09F63377-EE7A-41AB-A1E6-35A0B657255A}"/>
              </a:ext>
            </a:extLst>
          </p:cNvPr>
          <p:cNvSpPr txBox="1"/>
          <p:nvPr/>
        </p:nvSpPr>
        <p:spPr>
          <a:xfrm>
            <a:off x="508001" y="2108200"/>
            <a:ext cx="11239496" cy="923330"/>
          </a:xfrm>
          <a:prstGeom prst="rect">
            <a:avLst/>
          </a:prstGeom>
          <a:noFill/>
        </p:spPr>
        <p:txBody>
          <a:bodyPr wrap="square" rtlCol="0">
            <a:spAutoFit/>
          </a:bodyPr>
          <a:lstStyle/>
          <a:p>
            <a:pPr algn="ctr"/>
            <a:r>
              <a:rPr lang="en-US" sz="5400" dirty="0"/>
              <a:t>Any number of these are explorable</a:t>
            </a:r>
          </a:p>
        </p:txBody>
      </p:sp>
    </p:spTree>
    <p:extLst>
      <p:ext uri="{BB962C8B-B14F-4D97-AF65-F5344CB8AC3E}">
        <p14:creationId xmlns:p14="http://schemas.microsoft.com/office/powerpoint/2010/main" val="258116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E48C64-5364-4060-8928-FC052E77C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139F791B-8515-4F50-9D32-45DD7676C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966A6F95-73C3-44EC-9D80-3131D2D868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DC0CDD34-455E-4188-B6E6-C57A40E43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6BA2A3-00B0-4934-96CB-5B4BCEC3F4BC}"/>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The Old Model</a:t>
            </a:r>
          </a:p>
        </p:txBody>
      </p:sp>
      <p:pic>
        <p:nvPicPr>
          <p:cNvPr id="6" name="Content Placeholder 5" descr="Chart, scatter chart&#10;&#10;Description automatically generated">
            <a:extLst>
              <a:ext uri="{FF2B5EF4-FFF2-40B4-BE49-F238E27FC236}">
                <a16:creationId xmlns:a16="http://schemas.microsoft.com/office/drawing/2014/main" id="{713B09CB-4FB7-4C42-8FD6-E0AE016523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0770" y="275557"/>
            <a:ext cx="7692830" cy="5769623"/>
          </a:xfrm>
          <a:prstGeom prst="rect">
            <a:avLst/>
          </a:prstGeom>
        </p:spPr>
      </p:pic>
      <p:cxnSp>
        <p:nvCxnSpPr>
          <p:cNvPr id="19" name="Straight Connector 18">
            <a:extLst>
              <a:ext uri="{FF2B5EF4-FFF2-40B4-BE49-F238E27FC236}">
                <a16:creationId xmlns:a16="http://schemas.microsoft.com/office/drawing/2014/main" id="{381C2058-47F2-4937-AFC4-04B58EC1A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B0E089E-E773-40BF-B966-E1B54156C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16A56A1B-DB74-41DA-B78B-0C762EE7B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974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CE7322E-BB74-4594-BF6F-4E7328212A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7690" y="20893"/>
            <a:ext cx="9466621" cy="6311081"/>
          </a:xfrm>
          <a:prstGeom prst="rect">
            <a:avLst/>
          </a:prstGeom>
        </p:spPr>
      </p:pic>
      <p:cxnSp>
        <p:nvCxnSpPr>
          <p:cNvPr id="26" name="Straight Arrow Connector 25">
            <a:extLst>
              <a:ext uri="{FF2B5EF4-FFF2-40B4-BE49-F238E27FC236}">
                <a16:creationId xmlns:a16="http://schemas.microsoft.com/office/drawing/2014/main" id="{B772FA8A-503B-461E-9C74-51EB92F7D1D0}"/>
              </a:ext>
            </a:extLst>
          </p:cNvPr>
          <p:cNvCxnSpPr>
            <a:cxnSpLocks/>
          </p:cNvCxnSpPr>
          <p:nvPr/>
        </p:nvCxnSpPr>
        <p:spPr>
          <a:xfrm>
            <a:off x="4165734" y="981727"/>
            <a:ext cx="588219" cy="132383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32CE8C3-9E6B-4F42-8D7B-30CFD6D4BCA7}"/>
              </a:ext>
            </a:extLst>
          </p:cNvPr>
          <p:cNvSpPr txBox="1"/>
          <p:nvPr/>
        </p:nvSpPr>
        <p:spPr>
          <a:xfrm>
            <a:off x="3801453" y="638031"/>
            <a:ext cx="952500" cy="369332"/>
          </a:xfrm>
          <a:prstGeom prst="rect">
            <a:avLst/>
          </a:prstGeom>
          <a:noFill/>
        </p:spPr>
        <p:txBody>
          <a:bodyPr wrap="square" rtlCol="0">
            <a:spAutoFit/>
          </a:bodyPr>
          <a:lstStyle/>
          <a:p>
            <a:r>
              <a:rPr lang="en-US" dirty="0">
                <a:solidFill>
                  <a:schemeClr val="bg1"/>
                </a:solidFill>
              </a:rPr>
              <a:t>N = 1</a:t>
            </a:r>
          </a:p>
        </p:txBody>
      </p:sp>
      <p:cxnSp>
        <p:nvCxnSpPr>
          <p:cNvPr id="29" name="Straight Arrow Connector 28">
            <a:extLst>
              <a:ext uri="{FF2B5EF4-FFF2-40B4-BE49-F238E27FC236}">
                <a16:creationId xmlns:a16="http://schemas.microsoft.com/office/drawing/2014/main" id="{5138D634-F79F-4840-967B-3FFD9B412B39}"/>
              </a:ext>
            </a:extLst>
          </p:cNvPr>
          <p:cNvCxnSpPr>
            <a:cxnSpLocks/>
          </p:cNvCxnSpPr>
          <p:nvPr/>
        </p:nvCxnSpPr>
        <p:spPr>
          <a:xfrm flipH="1">
            <a:off x="7201189" y="956091"/>
            <a:ext cx="977721" cy="85815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166222EE-F0E9-49A8-AA34-386927A49A23}"/>
              </a:ext>
            </a:extLst>
          </p:cNvPr>
          <p:cNvSpPr txBox="1"/>
          <p:nvPr/>
        </p:nvSpPr>
        <p:spPr>
          <a:xfrm>
            <a:off x="7814628" y="612395"/>
            <a:ext cx="952500" cy="369332"/>
          </a:xfrm>
          <a:prstGeom prst="rect">
            <a:avLst/>
          </a:prstGeom>
          <a:noFill/>
        </p:spPr>
        <p:txBody>
          <a:bodyPr wrap="square" rtlCol="0">
            <a:spAutoFit/>
          </a:bodyPr>
          <a:lstStyle/>
          <a:p>
            <a:r>
              <a:rPr lang="en-US" dirty="0">
                <a:solidFill>
                  <a:schemeClr val="bg1"/>
                </a:solidFill>
              </a:rPr>
              <a:t>N = 3</a:t>
            </a:r>
          </a:p>
        </p:txBody>
      </p:sp>
      <p:sp>
        <p:nvSpPr>
          <p:cNvPr id="10" name="Rectangle 9">
            <a:extLst>
              <a:ext uri="{FF2B5EF4-FFF2-40B4-BE49-F238E27FC236}">
                <a16:creationId xmlns:a16="http://schemas.microsoft.com/office/drawing/2014/main" id="{8F5BFC6E-1B77-4165-A5BB-0AB581639F10}"/>
              </a:ext>
            </a:extLst>
          </p:cNvPr>
          <p:cNvSpPr/>
          <p:nvPr/>
        </p:nvSpPr>
        <p:spPr>
          <a:xfrm>
            <a:off x="1307690" y="2517058"/>
            <a:ext cx="571984" cy="521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5B45F81-0173-46DA-A9B5-8997F1150F4F}"/>
              </a:ext>
            </a:extLst>
          </p:cNvPr>
          <p:cNvSpPr txBox="1"/>
          <p:nvPr/>
        </p:nvSpPr>
        <p:spPr>
          <a:xfrm rot="16200000">
            <a:off x="-1403794" y="2705622"/>
            <a:ext cx="5872908" cy="461665"/>
          </a:xfrm>
          <a:prstGeom prst="rect">
            <a:avLst/>
          </a:prstGeom>
          <a:noFill/>
        </p:spPr>
        <p:txBody>
          <a:bodyPr wrap="square" rtlCol="0">
            <a:spAutoFit/>
          </a:bodyPr>
          <a:lstStyle/>
          <a:p>
            <a:pPr algn="ctr"/>
            <a:r>
              <a:rPr lang="en-AU" sz="2400" b="1" dirty="0">
                <a:solidFill>
                  <a:schemeClr val="bg1"/>
                </a:solidFill>
                <a:latin typeface="Arial" panose="020B0604020202020204" pitchFamily="34" charset="0"/>
                <a:cs typeface="Arial" panose="020B0604020202020204" pitchFamily="34" charset="0"/>
              </a:rPr>
              <a:t>Distance to the phenotypic optimum</a:t>
            </a:r>
          </a:p>
        </p:txBody>
      </p:sp>
    </p:spTree>
    <p:extLst>
      <p:ext uri="{BB962C8B-B14F-4D97-AF65-F5344CB8AC3E}">
        <p14:creationId xmlns:p14="http://schemas.microsoft.com/office/powerpoint/2010/main" val="3380598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25DCEA-04DC-4B1C-A457-61C39CAB7F5F}"/>
              </a:ext>
            </a:extLst>
          </p:cNvPr>
          <p:cNvSpPr/>
          <p:nvPr/>
        </p:nvSpPr>
        <p:spPr>
          <a:xfrm>
            <a:off x="781050" y="1484897"/>
            <a:ext cx="4324350" cy="432435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CF7A4DAD-63D6-4D81-9574-99E5FED93AE1}"/>
              </a:ext>
            </a:extLst>
          </p:cNvPr>
          <p:cNvSpPr/>
          <p:nvPr/>
        </p:nvSpPr>
        <p:spPr>
          <a:xfrm>
            <a:off x="7054850" y="1484897"/>
            <a:ext cx="4324350" cy="4324350"/>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4" name="Group 3">
            <a:extLst>
              <a:ext uri="{FF2B5EF4-FFF2-40B4-BE49-F238E27FC236}">
                <a16:creationId xmlns:a16="http://schemas.microsoft.com/office/drawing/2014/main" id="{5A87351F-9961-4FA8-B873-EE822867DFBB}"/>
              </a:ext>
            </a:extLst>
          </p:cNvPr>
          <p:cNvGrpSpPr/>
          <p:nvPr/>
        </p:nvGrpSpPr>
        <p:grpSpPr>
          <a:xfrm>
            <a:off x="914747" y="1551809"/>
            <a:ext cx="1884574" cy="1884574"/>
            <a:chOff x="1445485" y="1126028"/>
            <a:chExt cx="1884574" cy="1884574"/>
          </a:xfrm>
        </p:grpSpPr>
        <p:sp>
          <p:nvSpPr>
            <p:cNvPr id="5" name="Oval 4">
              <a:extLst>
                <a:ext uri="{FF2B5EF4-FFF2-40B4-BE49-F238E27FC236}">
                  <a16:creationId xmlns:a16="http://schemas.microsoft.com/office/drawing/2014/main" id="{6F418E9B-0CB5-440A-99B6-8B0461C3630C}"/>
                </a:ext>
              </a:extLst>
            </p:cNvPr>
            <p:cNvSpPr/>
            <p:nvPr/>
          </p:nvSpPr>
          <p:spPr>
            <a:xfrm rot="730904">
              <a:off x="2213922" y="1868290"/>
              <a:ext cx="400050" cy="4000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 name="Straight Arrow Connector 5">
              <a:extLst>
                <a:ext uri="{FF2B5EF4-FFF2-40B4-BE49-F238E27FC236}">
                  <a16:creationId xmlns:a16="http://schemas.microsoft.com/office/drawing/2014/main" id="{6C7EC720-CC48-41E4-90E4-826E690CD447}"/>
                </a:ext>
              </a:extLst>
            </p:cNvPr>
            <p:cNvCxnSpPr>
              <a:cxnSpLocks/>
            </p:cNvCxnSpPr>
            <p:nvPr/>
          </p:nvCxnSpPr>
          <p:spPr>
            <a:xfrm flipH="1" flipV="1">
              <a:off x="1445485" y="1767003"/>
              <a:ext cx="1884574" cy="571756"/>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488AB27-A94B-4156-AB06-A15FF1D6B59B}"/>
                </a:ext>
              </a:extLst>
            </p:cNvPr>
            <p:cNvCxnSpPr>
              <a:cxnSpLocks/>
            </p:cNvCxnSpPr>
            <p:nvPr/>
          </p:nvCxnSpPr>
          <p:spPr>
            <a:xfrm rot="16200000" flipH="1" flipV="1">
              <a:off x="1465604" y="1782437"/>
              <a:ext cx="1884574" cy="571756"/>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DEA8EE33-6D30-4DEB-B203-F30D12F770E3}"/>
              </a:ext>
            </a:extLst>
          </p:cNvPr>
          <p:cNvGrpSpPr/>
          <p:nvPr/>
        </p:nvGrpSpPr>
        <p:grpSpPr>
          <a:xfrm rot="20197074">
            <a:off x="2948309" y="2183465"/>
            <a:ext cx="1884574" cy="1884574"/>
            <a:chOff x="1445485" y="1126028"/>
            <a:chExt cx="1884574" cy="1884574"/>
          </a:xfrm>
        </p:grpSpPr>
        <p:sp>
          <p:nvSpPr>
            <p:cNvPr id="9" name="Oval 8">
              <a:extLst>
                <a:ext uri="{FF2B5EF4-FFF2-40B4-BE49-F238E27FC236}">
                  <a16:creationId xmlns:a16="http://schemas.microsoft.com/office/drawing/2014/main" id="{B28D67D0-D459-4C76-9D16-2FD170FBBB9C}"/>
                </a:ext>
              </a:extLst>
            </p:cNvPr>
            <p:cNvSpPr/>
            <p:nvPr/>
          </p:nvSpPr>
          <p:spPr>
            <a:xfrm rot="730904">
              <a:off x="2213922" y="1868290"/>
              <a:ext cx="400050" cy="4000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28E57DB7-FFBA-4BEB-AB00-2CAB8556BB86}"/>
                </a:ext>
              </a:extLst>
            </p:cNvPr>
            <p:cNvCxnSpPr>
              <a:cxnSpLocks/>
            </p:cNvCxnSpPr>
            <p:nvPr/>
          </p:nvCxnSpPr>
          <p:spPr>
            <a:xfrm flipH="1" flipV="1">
              <a:off x="1445485" y="1767003"/>
              <a:ext cx="1884574" cy="571756"/>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DD34E3C-070A-4FCB-A7FF-67771FD93632}"/>
                </a:ext>
              </a:extLst>
            </p:cNvPr>
            <p:cNvCxnSpPr>
              <a:cxnSpLocks/>
            </p:cNvCxnSpPr>
            <p:nvPr/>
          </p:nvCxnSpPr>
          <p:spPr>
            <a:xfrm rot="16200000" flipH="1" flipV="1">
              <a:off x="1465604" y="1782437"/>
              <a:ext cx="1884574" cy="571756"/>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43C024C2-DD7E-413F-8B2F-F60DB508886E}"/>
              </a:ext>
            </a:extLst>
          </p:cNvPr>
          <p:cNvGrpSpPr/>
          <p:nvPr/>
        </p:nvGrpSpPr>
        <p:grpSpPr>
          <a:xfrm rot="18832498">
            <a:off x="1845925" y="3061480"/>
            <a:ext cx="1884574" cy="1884574"/>
            <a:chOff x="1445485" y="1126028"/>
            <a:chExt cx="1884574" cy="1884574"/>
          </a:xfrm>
        </p:grpSpPr>
        <p:sp>
          <p:nvSpPr>
            <p:cNvPr id="13" name="Oval 12">
              <a:extLst>
                <a:ext uri="{FF2B5EF4-FFF2-40B4-BE49-F238E27FC236}">
                  <a16:creationId xmlns:a16="http://schemas.microsoft.com/office/drawing/2014/main" id="{8FCC58CE-FB19-4C15-AD70-9FDD362F0B47}"/>
                </a:ext>
              </a:extLst>
            </p:cNvPr>
            <p:cNvSpPr/>
            <p:nvPr/>
          </p:nvSpPr>
          <p:spPr>
            <a:xfrm rot="730904">
              <a:off x="2213922" y="1868290"/>
              <a:ext cx="400050" cy="4000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Arrow Connector 13">
              <a:extLst>
                <a:ext uri="{FF2B5EF4-FFF2-40B4-BE49-F238E27FC236}">
                  <a16:creationId xmlns:a16="http://schemas.microsoft.com/office/drawing/2014/main" id="{F041F283-970A-4D27-BB15-41804E11D641}"/>
                </a:ext>
              </a:extLst>
            </p:cNvPr>
            <p:cNvCxnSpPr>
              <a:cxnSpLocks/>
            </p:cNvCxnSpPr>
            <p:nvPr/>
          </p:nvCxnSpPr>
          <p:spPr>
            <a:xfrm flipH="1" flipV="1">
              <a:off x="1445485" y="1767003"/>
              <a:ext cx="1884574" cy="571756"/>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D00B55B-693C-4D53-98F1-CC3057170FAF}"/>
                </a:ext>
              </a:extLst>
            </p:cNvPr>
            <p:cNvCxnSpPr>
              <a:cxnSpLocks/>
            </p:cNvCxnSpPr>
            <p:nvPr/>
          </p:nvCxnSpPr>
          <p:spPr>
            <a:xfrm rot="16200000" flipH="1" flipV="1">
              <a:off x="1465604" y="1782437"/>
              <a:ext cx="1884574" cy="571756"/>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2A874F8D-B5E7-45E6-A35C-A8C8F0A41E5D}"/>
              </a:ext>
            </a:extLst>
          </p:cNvPr>
          <p:cNvGrpSpPr/>
          <p:nvPr/>
        </p:nvGrpSpPr>
        <p:grpSpPr>
          <a:xfrm rot="16586833">
            <a:off x="845875" y="3754823"/>
            <a:ext cx="1884574" cy="1884574"/>
            <a:chOff x="1445485" y="1126028"/>
            <a:chExt cx="1884574" cy="1884574"/>
          </a:xfrm>
        </p:grpSpPr>
        <p:sp>
          <p:nvSpPr>
            <p:cNvPr id="17" name="Oval 16">
              <a:extLst>
                <a:ext uri="{FF2B5EF4-FFF2-40B4-BE49-F238E27FC236}">
                  <a16:creationId xmlns:a16="http://schemas.microsoft.com/office/drawing/2014/main" id="{AB29A18C-805D-4695-8B51-2F63E06D3D19}"/>
                </a:ext>
              </a:extLst>
            </p:cNvPr>
            <p:cNvSpPr/>
            <p:nvPr/>
          </p:nvSpPr>
          <p:spPr>
            <a:xfrm rot="730904">
              <a:off x="2213922" y="1868290"/>
              <a:ext cx="400050" cy="4000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 name="Straight Arrow Connector 17">
              <a:extLst>
                <a:ext uri="{FF2B5EF4-FFF2-40B4-BE49-F238E27FC236}">
                  <a16:creationId xmlns:a16="http://schemas.microsoft.com/office/drawing/2014/main" id="{1159A4D8-ECCB-4338-AA56-6349439659C1}"/>
                </a:ext>
              </a:extLst>
            </p:cNvPr>
            <p:cNvCxnSpPr>
              <a:cxnSpLocks/>
            </p:cNvCxnSpPr>
            <p:nvPr/>
          </p:nvCxnSpPr>
          <p:spPr>
            <a:xfrm flipH="1" flipV="1">
              <a:off x="1445485" y="1767003"/>
              <a:ext cx="1884574" cy="571756"/>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786EE08-FBF9-4C93-AED7-E3E68988988F}"/>
                </a:ext>
              </a:extLst>
            </p:cNvPr>
            <p:cNvCxnSpPr>
              <a:cxnSpLocks/>
            </p:cNvCxnSpPr>
            <p:nvPr/>
          </p:nvCxnSpPr>
          <p:spPr>
            <a:xfrm rot="16200000" flipH="1" flipV="1">
              <a:off x="1465604" y="1782437"/>
              <a:ext cx="1884574" cy="571756"/>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9B98C450-2250-40B4-ABA6-1672D2CF9FB4}"/>
              </a:ext>
            </a:extLst>
          </p:cNvPr>
          <p:cNvGrpSpPr/>
          <p:nvPr/>
        </p:nvGrpSpPr>
        <p:grpSpPr>
          <a:xfrm rot="16586833">
            <a:off x="3060347" y="3709687"/>
            <a:ext cx="1884574" cy="1884574"/>
            <a:chOff x="1445485" y="1126028"/>
            <a:chExt cx="1884574" cy="1884574"/>
          </a:xfrm>
        </p:grpSpPr>
        <p:sp>
          <p:nvSpPr>
            <p:cNvPr id="21" name="Oval 20">
              <a:extLst>
                <a:ext uri="{FF2B5EF4-FFF2-40B4-BE49-F238E27FC236}">
                  <a16:creationId xmlns:a16="http://schemas.microsoft.com/office/drawing/2014/main" id="{996C0922-37D0-4360-9EEA-CF76FB420E8B}"/>
                </a:ext>
              </a:extLst>
            </p:cNvPr>
            <p:cNvSpPr/>
            <p:nvPr/>
          </p:nvSpPr>
          <p:spPr>
            <a:xfrm rot="730904">
              <a:off x="2213922" y="1868290"/>
              <a:ext cx="400050" cy="4000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2" name="Straight Arrow Connector 21">
              <a:extLst>
                <a:ext uri="{FF2B5EF4-FFF2-40B4-BE49-F238E27FC236}">
                  <a16:creationId xmlns:a16="http://schemas.microsoft.com/office/drawing/2014/main" id="{ECCC7A34-1285-4393-9F5A-A80857CB129E}"/>
                </a:ext>
              </a:extLst>
            </p:cNvPr>
            <p:cNvCxnSpPr>
              <a:cxnSpLocks/>
            </p:cNvCxnSpPr>
            <p:nvPr/>
          </p:nvCxnSpPr>
          <p:spPr>
            <a:xfrm flipH="1" flipV="1">
              <a:off x="1445485" y="1767003"/>
              <a:ext cx="1884574" cy="571756"/>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C82A9B9-C934-43D7-95D6-B2A7210DC88C}"/>
                </a:ext>
              </a:extLst>
            </p:cNvPr>
            <p:cNvCxnSpPr>
              <a:cxnSpLocks/>
            </p:cNvCxnSpPr>
            <p:nvPr/>
          </p:nvCxnSpPr>
          <p:spPr>
            <a:xfrm rot="16200000" flipH="1" flipV="1">
              <a:off x="1465604" y="1782437"/>
              <a:ext cx="1884574" cy="571756"/>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DB8E568F-D0A4-41FD-BAF0-423BD7BF7C97}"/>
              </a:ext>
            </a:extLst>
          </p:cNvPr>
          <p:cNvGrpSpPr/>
          <p:nvPr/>
        </p:nvGrpSpPr>
        <p:grpSpPr>
          <a:xfrm rot="2132439">
            <a:off x="1970118" y="1411321"/>
            <a:ext cx="1884574" cy="1884574"/>
            <a:chOff x="1445485" y="1126028"/>
            <a:chExt cx="1884574" cy="1884574"/>
          </a:xfrm>
        </p:grpSpPr>
        <p:sp>
          <p:nvSpPr>
            <p:cNvPr id="25" name="Oval 24">
              <a:extLst>
                <a:ext uri="{FF2B5EF4-FFF2-40B4-BE49-F238E27FC236}">
                  <a16:creationId xmlns:a16="http://schemas.microsoft.com/office/drawing/2014/main" id="{833D628D-67C0-4D5F-8497-A05A21D69BD8}"/>
                </a:ext>
              </a:extLst>
            </p:cNvPr>
            <p:cNvSpPr/>
            <p:nvPr/>
          </p:nvSpPr>
          <p:spPr>
            <a:xfrm rot="730904">
              <a:off x="2213922" y="1868290"/>
              <a:ext cx="400050" cy="4000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6" name="Straight Arrow Connector 25">
              <a:extLst>
                <a:ext uri="{FF2B5EF4-FFF2-40B4-BE49-F238E27FC236}">
                  <a16:creationId xmlns:a16="http://schemas.microsoft.com/office/drawing/2014/main" id="{00321807-3CB8-4730-A57D-321143969CB4}"/>
                </a:ext>
              </a:extLst>
            </p:cNvPr>
            <p:cNvCxnSpPr>
              <a:cxnSpLocks/>
            </p:cNvCxnSpPr>
            <p:nvPr/>
          </p:nvCxnSpPr>
          <p:spPr>
            <a:xfrm flipH="1" flipV="1">
              <a:off x="1445485" y="1767003"/>
              <a:ext cx="1884574" cy="571756"/>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EFB9389-B95E-4D18-BD81-1F8F9E6BDE4E}"/>
                </a:ext>
              </a:extLst>
            </p:cNvPr>
            <p:cNvCxnSpPr>
              <a:cxnSpLocks/>
            </p:cNvCxnSpPr>
            <p:nvPr/>
          </p:nvCxnSpPr>
          <p:spPr>
            <a:xfrm rot="16200000" flipH="1" flipV="1">
              <a:off x="1465604" y="1782437"/>
              <a:ext cx="1884574" cy="571756"/>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F8E18497-F891-4203-B14F-B96D81211450}"/>
              </a:ext>
            </a:extLst>
          </p:cNvPr>
          <p:cNvGrpSpPr/>
          <p:nvPr/>
        </p:nvGrpSpPr>
        <p:grpSpPr>
          <a:xfrm rot="1345962">
            <a:off x="7504064" y="1763178"/>
            <a:ext cx="750094" cy="705182"/>
            <a:chOff x="7717631" y="1626062"/>
            <a:chExt cx="750094" cy="705182"/>
          </a:xfrm>
        </p:grpSpPr>
        <p:sp>
          <p:nvSpPr>
            <p:cNvPr id="29" name="Oval 28">
              <a:extLst>
                <a:ext uri="{FF2B5EF4-FFF2-40B4-BE49-F238E27FC236}">
                  <a16:creationId xmlns:a16="http://schemas.microsoft.com/office/drawing/2014/main" id="{2C755334-F155-46F8-A462-EB1FCD1628B9}"/>
                </a:ext>
              </a:extLst>
            </p:cNvPr>
            <p:cNvSpPr/>
            <p:nvPr/>
          </p:nvSpPr>
          <p:spPr>
            <a:xfrm rot="21397348">
              <a:off x="7898975" y="1795690"/>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0" name="Straight Arrow Connector 29">
              <a:extLst>
                <a:ext uri="{FF2B5EF4-FFF2-40B4-BE49-F238E27FC236}">
                  <a16:creationId xmlns:a16="http://schemas.microsoft.com/office/drawing/2014/main" id="{D05F1784-C120-459E-873C-9ECD14388C85}"/>
                </a:ext>
              </a:extLst>
            </p:cNvPr>
            <p:cNvCxnSpPr>
              <a:cxnSpLocks/>
            </p:cNvCxnSpPr>
            <p:nvPr/>
          </p:nvCxnSpPr>
          <p:spPr>
            <a:xfrm>
              <a:off x="7717631" y="1980749"/>
              <a:ext cx="750094" cy="0"/>
            </a:xfrm>
            <a:prstGeom prst="straightConnector1">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650AD25-508F-489D-B481-7BA358D84F42}"/>
                </a:ext>
              </a:extLst>
            </p:cNvPr>
            <p:cNvCxnSpPr>
              <a:cxnSpLocks/>
            </p:cNvCxnSpPr>
            <p:nvPr/>
          </p:nvCxnSpPr>
          <p:spPr>
            <a:xfrm>
              <a:off x="8084034" y="1626062"/>
              <a:ext cx="0" cy="705182"/>
            </a:xfrm>
            <a:prstGeom prst="straightConnector1">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BE895E64-F11A-49C2-B7B1-3E0965D00B82}"/>
              </a:ext>
            </a:extLst>
          </p:cNvPr>
          <p:cNvGrpSpPr/>
          <p:nvPr/>
        </p:nvGrpSpPr>
        <p:grpSpPr>
          <a:xfrm rot="2179430">
            <a:off x="10040807" y="1843533"/>
            <a:ext cx="750094" cy="705182"/>
            <a:chOff x="7717631" y="1626062"/>
            <a:chExt cx="750094" cy="705182"/>
          </a:xfrm>
        </p:grpSpPr>
        <p:sp>
          <p:nvSpPr>
            <p:cNvPr id="33" name="Oval 32">
              <a:extLst>
                <a:ext uri="{FF2B5EF4-FFF2-40B4-BE49-F238E27FC236}">
                  <a16:creationId xmlns:a16="http://schemas.microsoft.com/office/drawing/2014/main" id="{68BD0627-AF76-4808-A6C8-A00C105084BD}"/>
                </a:ext>
              </a:extLst>
            </p:cNvPr>
            <p:cNvSpPr/>
            <p:nvPr/>
          </p:nvSpPr>
          <p:spPr>
            <a:xfrm rot="21397348">
              <a:off x="7898975" y="1795690"/>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4" name="Straight Arrow Connector 33">
              <a:extLst>
                <a:ext uri="{FF2B5EF4-FFF2-40B4-BE49-F238E27FC236}">
                  <a16:creationId xmlns:a16="http://schemas.microsoft.com/office/drawing/2014/main" id="{3C0A397C-20A1-4E6C-8B21-2682A3916E48}"/>
                </a:ext>
              </a:extLst>
            </p:cNvPr>
            <p:cNvCxnSpPr>
              <a:cxnSpLocks/>
            </p:cNvCxnSpPr>
            <p:nvPr/>
          </p:nvCxnSpPr>
          <p:spPr>
            <a:xfrm>
              <a:off x="7717631" y="1980749"/>
              <a:ext cx="750094" cy="0"/>
            </a:xfrm>
            <a:prstGeom prst="straightConnector1">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DDAEE0C-22A4-41E8-A2A8-64A3635027E4}"/>
                </a:ext>
              </a:extLst>
            </p:cNvPr>
            <p:cNvCxnSpPr>
              <a:cxnSpLocks/>
            </p:cNvCxnSpPr>
            <p:nvPr/>
          </p:nvCxnSpPr>
          <p:spPr>
            <a:xfrm>
              <a:off x="8084034" y="1626062"/>
              <a:ext cx="0" cy="705182"/>
            </a:xfrm>
            <a:prstGeom prst="straightConnector1">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665B24F2-B4BE-46BC-92C2-D95453576E3D}"/>
              </a:ext>
            </a:extLst>
          </p:cNvPr>
          <p:cNvGrpSpPr/>
          <p:nvPr/>
        </p:nvGrpSpPr>
        <p:grpSpPr>
          <a:xfrm rot="21224222">
            <a:off x="8465989" y="3249079"/>
            <a:ext cx="750094" cy="705182"/>
            <a:chOff x="7717631" y="1626062"/>
            <a:chExt cx="750094" cy="705182"/>
          </a:xfrm>
        </p:grpSpPr>
        <p:sp>
          <p:nvSpPr>
            <p:cNvPr id="37" name="Oval 36">
              <a:extLst>
                <a:ext uri="{FF2B5EF4-FFF2-40B4-BE49-F238E27FC236}">
                  <a16:creationId xmlns:a16="http://schemas.microsoft.com/office/drawing/2014/main" id="{C318E0A5-FFF5-425B-9BAC-03182609F7FD}"/>
                </a:ext>
              </a:extLst>
            </p:cNvPr>
            <p:cNvSpPr/>
            <p:nvPr/>
          </p:nvSpPr>
          <p:spPr>
            <a:xfrm rot="21397348">
              <a:off x="7898975" y="1795690"/>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8" name="Straight Arrow Connector 37">
              <a:extLst>
                <a:ext uri="{FF2B5EF4-FFF2-40B4-BE49-F238E27FC236}">
                  <a16:creationId xmlns:a16="http://schemas.microsoft.com/office/drawing/2014/main" id="{D73A473E-8814-4493-B228-5A5058F040F4}"/>
                </a:ext>
              </a:extLst>
            </p:cNvPr>
            <p:cNvCxnSpPr>
              <a:cxnSpLocks/>
            </p:cNvCxnSpPr>
            <p:nvPr/>
          </p:nvCxnSpPr>
          <p:spPr>
            <a:xfrm>
              <a:off x="7717631" y="1980749"/>
              <a:ext cx="750094" cy="0"/>
            </a:xfrm>
            <a:prstGeom prst="straightConnector1">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F662CA9-3E0A-4C05-ADCD-CC57CB2E5095}"/>
                </a:ext>
              </a:extLst>
            </p:cNvPr>
            <p:cNvCxnSpPr>
              <a:cxnSpLocks/>
            </p:cNvCxnSpPr>
            <p:nvPr/>
          </p:nvCxnSpPr>
          <p:spPr>
            <a:xfrm>
              <a:off x="8084034" y="1626062"/>
              <a:ext cx="0" cy="705182"/>
            </a:xfrm>
            <a:prstGeom prst="straightConnector1">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FCBFB6B7-4916-4E36-9406-F9EBF1DC1BAE}"/>
              </a:ext>
            </a:extLst>
          </p:cNvPr>
          <p:cNvGrpSpPr/>
          <p:nvPr/>
        </p:nvGrpSpPr>
        <p:grpSpPr>
          <a:xfrm rot="1752329">
            <a:off x="7255151" y="4566916"/>
            <a:ext cx="750094" cy="705182"/>
            <a:chOff x="7717631" y="1626062"/>
            <a:chExt cx="750094" cy="705182"/>
          </a:xfrm>
        </p:grpSpPr>
        <p:sp>
          <p:nvSpPr>
            <p:cNvPr id="41" name="Oval 40">
              <a:extLst>
                <a:ext uri="{FF2B5EF4-FFF2-40B4-BE49-F238E27FC236}">
                  <a16:creationId xmlns:a16="http://schemas.microsoft.com/office/drawing/2014/main" id="{01A0ADCF-674C-4EFB-9D30-CD53FC3BEC9C}"/>
                </a:ext>
              </a:extLst>
            </p:cNvPr>
            <p:cNvSpPr/>
            <p:nvPr/>
          </p:nvSpPr>
          <p:spPr>
            <a:xfrm rot="21397348">
              <a:off x="7898975" y="1795690"/>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2" name="Straight Arrow Connector 41">
              <a:extLst>
                <a:ext uri="{FF2B5EF4-FFF2-40B4-BE49-F238E27FC236}">
                  <a16:creationId xmlns:a16="http://schemas.microsoft.com/office/drawing/2014/main" id="{2DF9B5E1-568A-4BAB-842A-0114700D5881}"/>
                </a:ext>
              </a:extLst>
            </p:cNvPr>
            <p:cNvCxnSpPr>
              <a:cxnSpLocks/>
            </p:cNvCxnSpPr>
            <p:nvPr/>
          </p:nvCxnSpPr>
          <p:spPr>
            <a:xfrm>
              <a:off x="7717631" y="1980749"/>
              <a:ext cx="750094" cy="0"/>
            </a:xfrm>
            <a:prstGeom prst="straightConnector1">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3B49F06-7663-4A71-9F5C-A6D1111403E8}"/>
                </a:ext>
              </a:extLst>
            </p:cNvPr>
            <p:cNvCxnSpPr>
              <a:cxnSpLocks/>
            </p:cNvCxnSpPr>
            <p:nvPr/>
          </p:nvCxnSpPr>
          <p:spPr>
            <a:xfrm>
              <a:off x="8084034" y="1626062"/>
              <a:ext cx="0" cy="705182"/>
            </a:xfrm>
            <a:prstGeom prst="straightConnector1">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B6786177-C768-4BB5-BD0E-3BA2CA9832E6}"/>
              </a:ext>
            </a:extLst>
          </p:cNvPr>
          <p:cNvGrpSpPr/>
          <p:nvPr/>
        </p:nvGrpSpPr>
        <p:grpSpPr>
          <a:xfrm rot="4413234">
            <a:off x="9324126" y="4718750"/>
            <a:ext cx="750094" cy="705182"/>
            <a:chOff x="7717631" y="1626062"/>
            <a:chExt cx="750094" cy="705182"/>
          </a:xfrm>
        </p:grpSpPr>
        <p:sp>
          <p:nvSpPr>
            <p:cNvPr id="45" name="Oval 44">
              <a:extLst>
                <a:ext uri="{FF2B5EF4-FFF2-40B4-BE49-F238E27FC236}">
                  <a16:creationId xmlns:a16="http://schemas.microsoft.com/office/drawing/2014/main" id="{D83C9730-A6FB-468F-8F60-1B2AB942C521}"/>
                </a:ext>
              </a:extLst>
            </p:cNvPr>
            <p:cNvSpPr/>
            <p:nvPr/>
          </p:nvSpPr>
          <p:spPr>
            <a:xfrm rot="21397348">
              <a:off x="7898975" y="1795690"/>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6" name="Straight Arrow Connector 45">
              <a:extLst>
                <a:ext uri="{FF2B5EF4-FFF2-40B4-BE49-F238E27FC236}">
                  <a16:creationId xmlns:a16="http://schemas.microsoft.com/office/drawing/2014/main" id="{5F50CC67-2619-4C13-BC79-C9A8825B80B5}"/>
                </a:ext>
              </a:extLst>
            </p:cNvPr>
            <p:cNvCxnSpPr>
              <a:cxnSpLocks/>
            </p:cNvCxnSpPr>
            <p:nvPr/>
          </p:nvCxnSpPr>
          <p:spPr>
            <a:xfrm>
              <a:off x="7717631" y="1980749"/>
              <a:ext cx="750094" cy="0"/>
            </a:xfrm>
            <a:prstGeom prst="straightConnector1">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CFF9390-416A-4B0C-8A18-F1DD83EA473D}"/>
                </a:ext>
              </a:extLst>
            </p:cNvPr>
            <p:cNvCxnSpPr>
              <a:cxnSpLocks/>
            </p:cNvCxnSpPr>
            <p:nvPr/>
          </p:nvCxnSpPr>
          <p:spPr>
            <a:xfrm>
              <a:off x="8084034" y="1626062"/>
              <a:ext cx="0" cy="705182"/>
            </a:xfrm>
            <a:prstGeom prst="straightConnector1">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F2797D7-263F-4DCA-A435-EAA68F5B2ABE}"/>
              </a:ext>
            </a:extLst>
          </p:cNvPr>
          <p:cNvGrpSpPr/>
          <p:nvPr/>
        </p:nvGrpSpPr>
        <p:grpSpPr>
          <a:xfrm rot="4413234">
            <a:off x="10234356" y="3676893"/>
            <a:ext cx="750094" cy="705182"/>
            <a:chOff x="7717631" y="1626062"/>
            <a:chExt cx="750094" cy="705182"/>
          </a:xfrm>
        </p:grpSpPr>
        <p:sp>
          <p:nvSpPr>
            <p:cNvPr id="49" name="Oval 48">
              <a:extLst>
                <a:ext uri="{FF2B5EF4-FFF2-40B4-BE49-F238E27FC236}">
                  <a16:creationId xmlns:a16="http://schemas.microsoft.com/office/drawing/2014/main" id="{60FBEFEC-DF3C-4F7B-93BA-557D72FA693B}"/>
                </a:ext>
              </a:extLst>
            </p:cNvPr>
            <p:cNvSpPr/>
            <p:nvPr/>
          </p:nvSpPr>
          <p:spPr>
            <a:xfrm rot="21397348">
              <a:off x="7898975" y="1795690"/>
              <a:ext cx="370118" cy="370118"/>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0" name="Straight Arrow Connector 49">
              <a:extLst>
                <a:ext uri="{FF2B5EF4-FFF2-40B4-BE49-F238E27FC236}">
                  <a16:creationId xmlns:a16="http://schemas.microsoft.com/office/drawing/2014/main" id="{480EC867-BE6A-4BFD-8D7D-9976D1060382}"/>
                </a:ext>
              </a:extLst>
            </p:cNvPr>
            <p:cNvCxnSpPr>
              <a:cxnSpLocks/>
            </p:cNvCxnSpPr>
            <p:nvPr/>
          </p:nvCxnSpPr>
          <p:spPr>
            <a:xfrm>
              <a:off x="7717631" y="1980749"/>
              <a:ext cx="750094" cy="0"/>
            </a:xfrm>
            <a:prstGeom prst="straightConnector1">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2121796-B237-4FD2-B4DC-F4DEEEC1C96A}"/>
                </a:ext>
              </a:extLst>
            </p:cNvPr>
            <p:cNvCxnSpPr>
              <a:cxnSpLocks/>
            </p:cNvCxnSpPr>
            <p:nvPr/>
          </p:nvCxnSpPr>
          <p:spPr>
            <a:xfrm>
              <a:off x="8084034" y="1626062"/>
              <a:ext cx="0" cy="705182"/>
            </a:xfrm>
            <a:prstGeom prst="straightConnector1">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79543C42-B5EB-4722-B6DF-39B612B921C1}"/>
              </a:ext>
            </a:extLst>
          </p:cNvPr>
          <p:cNvSpPr txBox="1"/>
          <p:nvPr/>
        </p:nvSpPr>
        <p:spPr>
          <a:xfrm>
            <a:off x="173940" y="704249"/>
            <a:ext cx="5494872" cy="584775"/>
          </a:xfrm>
          <a:prstGeom prst="rect">
            <a:avLst/>
          </a:prstGeom>
          <a:noFill/>
        </p:spPr>
        <p:txBody>
          <a:bodyPr wrap="square" rtlCol="0">
            <a:spAutoFit/>
          </a:bodyPr>
          <a:lstStyle/>
          <a:p>
            <a:pPr algn="ctr"/>
            <a:r>
              <a:rPr lang="en-US" sz="3200" dirty="0">
                <a:solidFill>
                  <a:srgbClr val="FF0000"/>
                </a:solidFill>
              </a:rPr>
              <a:t>Gaussian populations</a:t>
            </a:r>
          </a:p>
        </p:txBody>
      </p:sp>
      <p:sp>
        <p:nvSpPr>
          <p:cNvPr id="53" name="TextBox 52">
            <a:extLst>
              <a:ext uri="{FF2B5EF4-FFF2-40B4-BE49-F238E27FC236}">
                <a16:creationId xmlns:a16="http://schemas.microsoft.com/office/drawing/2014/main" id="{20A07495-AE6C-48E2-BEFB-F0223418D8C0}"/>
              </a:ext>
            </a:extLst>
          </p:cNvPr>
          <p:cNvSpPr txBox="1"/>
          <p:nvPr/>
        </p:nvSpPr>
        <p:spPr>
          <a:xfrm>
            <a:off x="6698089" y="723303"/>
            <a:ext cx="5031970" cy="584775"/>
          </a:xfrm>
          <a:prstGeom prst="rect">
            <a:avLst/>
          </a:prstGeom>
          <a:noFill/>
        </p:spPr>
        <p:txBody>
          <a:bodyPr wrap="square" rtlCol="0">
            <a:spAutoFit/>
          </a:bodyPr>
          <a:lstStyle/>
          <a:p>
            <a:pPr algn="ctr"/>
            <a:r>
              <a:rPr lang="en-US" sz="3200" dirty="0">
                <a:solidFill>
                  <a:srgbClr val="00B0F0"/>
                </a:solidFill>
              </a:rPr>
              <a:t>House-of-Cards populations</a:t>
            </a:r>
          </a:p>
        </p:txBody>
      </p:sp>
      <p:sp>
        <p:nvSpPr>
          <p:cNvPr id="54" name="TextBox 53">
            <a:extLst>
              <a:ext uri="{FF2B5EF4-FFF2-40B4-BE49-F238E27FC236}">
                <a16:creationId xmlns:a16="http://schemas.microsoft.com/office/drawing/2014/main" id="{27BD2BD9-F6E2-485E-95B5-7E384BFDD57F}"/>
              </a:ext>
            </a:extLst>
          </p:cNvPr>
          <p:cNvSpPr txBox="1"/>
          <p:nvPr/>
        </p:nvSpPr>
        <p:spPr>
          <a:xfrm>
            <a:off x="1866817" y="5809247"/>
            <a:ext cx="2138076" cy="584775"/>
          </a:xfrm>
          <a:prstGeom prst="rect">
            <a:avLst/>
          </a:prstGeom>
          <a:noFill/>
        </p:spPr>
        <p:txBody>
          <a:bodyPr wrap="square" rtlCol="0">
            <a:spAutoFit/>
          </a:bodyPr>
          <a:lstStyle/>
          <a:p>
            <a:pPr algn="ctr"/>
            <a:r>
              <a:rPr lang="en-AU" sz="3200" dirty="0"/>
              <a:t>Trait 1</a:t>
            </a:r>
            <a:endParaRPr lang="en-AU" dirty="0"/>
          </a:p>
        </p:txBody>
      </p:sp>
      <p:sp>
        <p:nvSpPr>
          <p:cNvPr id="55" name="TextBox 54">
            <a:extLst>
              <a:ext uri="{FF2B5EF4-FFF2-40B4-BE49-F238E27FC236}">
                <a16:creationId xmlns:a16="http://schemas.microsoft.com/office/drawing/2014/main" id="{00A73F44-34AD-4CFA-AE87-2CADF466B23C}"/>
              </a:ext>
            </a:extLst>
          </p:cNvPr>
          <p:cNvSpPr txBox="1"/>
          <p:nvPr/>
        </p:nvSpPr>
        <p:spPr>
          <a:xfrm rot="16200000">
            <a:off x="-692019" y="3315692"/>
            <a:ext cx="2138076" cy="584775"/>
          </a:xfrm>
          <a:prstGeom prst="rect">
            <a:avLst/>
          </a:prstGeom>
          <a:noFill/>
        </p:spPr>
        <p:txBody>
          <a:bodyPr wrap="square" rtlCol="0">
            <a:spAutoFit/>
          </a:bodyPr>
          <a:lstStyle/>
          <a:p>
            <a:pPr algn="ctr"/>
            <a:r>
              <a:rPr lang="en-AU" sz="3200" dirty="0"/>
              <a:t>Trait 2</a:t>
            </a:r>
            <a:endParaRPr lang="en-AU" dirty="0"/>
          </a:p>
        </p:txBody>
      </p:sp>
      <p:sp>
        <p:nvSpPr>
          <p:cNvPr id="56" name="TextBox 55">
            <a:extLst>
              <a:ext uri="{FF2B5EF4-FFF2-40B4-BE49-F238E27FC236}">
                <a16:creationId xmlns:a16="http://schemas.microsoft.com/office/drawing/2014/main" id="{5E661B49-40CA-4646-8125-12A96DA8155E}"/>
              </a:ext>
            </a:extLst>
          </p:cNvPr>
          <p:cNvSpPr txBox="1"/>
          <p:nvPr/>
        </p:nvSpPr>
        <p:spPr>
          <a:xfrm>
            <a:off x="8251017" y="5803493"/>
            <a:ext cx="2138076" cy="584775"/>
          </a:xfrm>
          <a:prstGeom prst="rect">
            <a:avLst/>
          </a:prstGeom>
          <a:noFill/>
        </p:spPr>
        <p:txBody>
          <a:bodyPr wrap="square" rtlCol="0">
            <a:spAutoFit/>
          </a:bodyPr>
          <a:lstStyle/>
          <a:p>
            <a:pPr algn="ctr"/>
            <a:r>
              <a:rPr lang="en-AU" sz="3200" dirty="0"/>
              <a:t>Trait 1</a:t>
            </a:r>
            <a:endParaRPr lang="en-AU" dirty="0"/>
          </a:p>
        </p:txBody>
      </p:sp>
      <p:sp>
        <p:nvSpPr>
          <p:cNvPr id="57" name="TextBox 56">
            <a:extLst>
              <a:ext uri="{FF2B5EF4-FFF2-40B4-BE49-F238E27FC236}">
                <a16:creationId xmlns:a16="http://schemas.microsoft.com/office/drawing/2014/main" id="{F2A6E693-3DDE-4376-895A-50361FED96B8}"/>
              </a:ext>
            </a:extLst>
          </p:cNvPr>
          <p:cNvSpPr txBox="1"/>
          <p:nvPr/>
        </p:nvSpPr>
        <p:spPr>
          <a:xfrm rot="16200000">
            <a:off x="5586043" y="3310226"/>
            <a:ext cx="2138076" cy="584775"/>
          </a:xfrm>
          <a:prstGeom prst="rect">
            <a:avLst/>
          </a:prstGeom>
          <a:noFill/>
        </p:spPr>
        <p:txBody>
          <a:bodyPr wrap="square" rtlCol="0">
            <a:spAutoFit/>
          </a:bodyPr>
          <a:lstStyle/>
          <a:p>
            <a:pPr algn="ctr"/>
            <a:r>
              <a:rPr lang="en-AU" sz="3200" dirty="0"/>
              <a:t>Trait 2</a:t>
            </a:r>
            <a:endParaRPr lang="en-AU" dirty="0"/>
          </a:p>
        </p:txBody>
      </p:sp>
    </p:spTree>
    <p:extLst>
      <p:ext uri="{BB962C8B-B14F-4D97-AF65-F5344CB8AC3E}">
        <p14:creationId xmlns:p14="http://schemas.microsoft.com/office/powerpoint/2010/main" val="343837990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1937</Words>
  <Application>Microsoft Office PowerPoint</Application>
  <PresentationFormat>Widescreen</PresentationFormat>
  <Paragraphs>107</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 Math</vt:lpstr>
      <vt:lpstr>Franklin Gothic Book</vt:lpstr>
      <vt:lpstr>Franklin Gothic Medium</vt:lpstr>
      <vt:lpstr>Proxima Nova Extrabold</vt:lpstr>
      <vt:lpstr>Retrospect</vt:lpstr>
      <vt:lpstr>SLiM: Genetic Constraint</vt:lpstr>
      <vt:lpstr>What is “Genetic Constraint”?</vt:lpstr>
      <vt:lpstr>Neutral Theory</vt:lpstr>
      <vt:lpstr>Neutral Theory</vt:lpstr>
      <vt:lpstr>Neutral Theory and Quantitative Genetics</vt:lpstr>
      <vt:lpstr>Neutral Theory and Quantitative Genetics</vt:lpstr>
      <vt:lpstr>The Old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SLiM: Genetic Constraint</dc:title>
  <dc:creator>Nicholas Obrien</dc:creator>
  <cp:lastModifiedBy>Nicholas Obrien</cp:lastModifiedBy>
  <cp:revision>4</cp:revision>
  <dcterms:created xsi:type="dcterms:W3CDTF">2021-04-16T06:17:43Z</dcterms:created>
  <dcterms:modified xsi:type="dcterms:W3CDTF">2021-04-19T05:23:12Z</dcterms:modified>
</cp:coreProperties>
</file>