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AC8"/>
    <a:srgbClr val="18D62F"/>
    <a:srgbClr val="DB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AD52-4F98-461D-981D-3893757DA7F0}" type="datetimeFigureOut">
              <a:rPr lang="en-AU" smtClean="0"/>
              <a:t>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2B22-987B-4554-B1AE-EEB05D223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769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AD52-4F98-461D-981D-3893757DA7F0}" type="datetimeFigureOut">
              <a:rPr lang="en-AU" smtClean="0"/>
              <a:t>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2B22-987B-4554-B1AE-EEB05D223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461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AD52-4F98-461D-981D-3893757DA7F0}" type="datetimeFigureOut">
              <a:rPr lang="en-AU" smtClean="0"/>
              <a:t>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2B22-987B-4554-B1AE-EEB05D223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997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AD52-4F98-461D-981D-3893757DA7F0}" type="datetimeFigureOut">
              <a:rPr lang="en-AU" smtClean="0"/>
              <a:t>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2B22-987B-4554-B1AE-EEB05D223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135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AD52-4F98-461D-981D-3893757DA7F0}" type="datetimeFigureOut">
              <a:rPr lang="en-AU" smtClean="0"/>
              <a:t>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2B22-987B-4554-B1AE-EEB05D223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339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AD52-4F98-461D-981D-3893757DA7F0}" type="datetimeFigureOut">
              <a:rPr lang="en-AU" smtClean="0"/>
              <a:t>1/03/2021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2B22-987B-4554-B1AE-EEB05D223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54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AD52-4F98-461D-981D-3893757DA7F0}" type="datetimeFigureOut">
              <a:rPr lang="en-AU" smtClean="0"/>
              <a:t>1/03/2021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2B22-987B-4554-B1AE-EEB05D223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864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AD52-4F98-461D-981D-3893757DA7F0}" type="datetimeFigureOut">
              <a:rPr lang="en-AU" smtClean="0"/>
              <a:t>1/03/2021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2B22-987B-4554-B1AE-EEB05D223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932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AD52-4F98-461D-981D-3893757DA7F0}" type="datetimeFigureOut">
              <a:rPr lang="en-AU" smtClean="0"/>
              <a:t>1/03/2021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2B22-987B-4554-B1AE-EEB05D223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4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AD52-4F98-461D-981D-3893757DA7F0}" type="datetimeFigureOut">
              <a:rPr lang="en-AU" smtClean="0"/>
              <a:t>1/03/2021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2B22-987B-4554-B1AE-EEB05D223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03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AD52-4F98-461D-981D-3893757DA7F0}" type="datetimeFigureOut">
              <a:rPr lang="en-AU" smtClean="0"/>
              <a:t>1/03/2021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2B22-987B-4554-B1AE-EEB05D223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48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4AD52-4F98-461D-981D-3893757DA7F0}" type="datetimeFigureOut">
              <a:rPr lang="en-AU" smtClean="0"/>
              <a:t>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32B22-987B-4554-B1AE-EEB05D223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685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 rot="3088971">
            <a:off x="2297859" y="395351"/>
            <a:ext cx="2293691" cy="4686385"/>
          </a:xfrm>
          <a:prstGeom prst="ellipse">
            <a:avLst/>
          </a:prstGeom>
          <a:noFill/>
          <a:ln>
            <a:solidFill>
              <a:srgbClr val="18D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 rot="2958161">
            <a:off x="3259508" y="1516350"/>
            <a:ext cx="2335754" cy="4625324"/>
          </a:xfrm>
          <a:prstGeom prst="ellipse">
            <a:avLst/>
          </a:prstGeom>
          <a:noFill/>
          <a:ln>
            <a:solidFill>
              <a:srgbClr val="262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 rot="19215451">
            <a:off x="169483" y="1670052"/>
            <a:ext cx="3612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rgbClr val="18D62F"/>
                </a:solidFill>
              </a:rPr>
              <a:t>Population genetics</a:t>
            </a:r>
          </a:p>
        </p:txBody>
      </p:sp>
      <p:sp>
        <p:nvSpPr>
          <p:cNvPr id="17" name="TextBox 16"/>
          <p:cNvSpPr txBox="1"/>
          <p:nvPr/>
        </p:nvSpPr>
        <p:spPr>
          <a:xfrm rot="19215451">
            <a:off x="3443711" y="4700469"/>
            <a:ext cx="3744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rgbClr val="262AC8"/>
                </a:solidFill>
              </a:rPr>
              <a:t>Quantitative genetics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36C034-8CDE-4A85-B226-777F3DF14584}"/>
              </a:ext>
            </a:extLst>
          </p:cNvPr>
          <p:cNvGrpSpPr/>
          <p:nvPr/>
        </p:nvGrpSpPr>
        <p:grpSpPr>
          <a:xfrm>
            <a:off x="3282880" y="3385121"/>
            <a:ext cx="510427" cy="491072"/>
            <a:chOff x="3172102" y="1540993"/>
            <a:chExt cx="510427" cy="491072"/>
          </a:xfrm>
        </p:grpSpPr>
        <p:sp>
          <p:nvSpPr>
            <p:cNvPr id="5" name="TextBox 4"/>
            <p:cNvSpPr txBox="1"/>
            <p:nvPr/>
          </p:nvSpPr>
          <p:spPr>
            <a:xfrm>
              <a:off x="3247714" y="1540993"/>
              <a:ext cx="3758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172102" y="1542507"/>
              <a:ext cx="510427" cy="4895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361957F-6605-4C83-AD51-2968386F8C44}"/>
              </a:ext>
            </a:extLst>
          </p:cNvPr>
          <p:cNvGrpSpPr/>
          <p:nvPr/>
        </p:nvGrpSpPr>
        <p:grpSpPr>
          <a:xfrm>
            <a:off x="3834463" y="2781447"/>
            <a:ext cx="873211" cy="521257"/>
            <a:chOff x="2298710" y="2042336"/>
            <a:chExt cx="873211" cy="52125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298710" y="2042336"/>
                  <a:ext cx="8732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AU" sz="2400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8710" y="2042336"/>
                  <a:ext cx="87321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/>
            <p:cNvSpPr/>
            <p:nvPr/>
          </p:nvSpPr>
          <p:spPr>
            <a:xfrm>
              <a:off x="2463328" y="2074035"/>
              <a:ext cx="510427" cy="4895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91CC220-9407-4700-AD10-BF67AF11C735}"/>
              </a:ext>
            </a:extLst>
          </p:cNvPr>
          <p:cNvGrpSpPr/>
          <p:nvPr/>
        </p:nvGrpSpPr>
        <p:grpSpPr>
          <a:xfrm>
            <a:off x="3026611" y="4591828"/>
            <a:ext cx="634314" cy="501847"/>
            <a:chOff x="4918231" y="2700898"/>
            <a:chExt cx="634314" cy="501847"/>
          </a:xfrm>
        </p:grpSpPr>
        <p:sp>
          <p:nvSpPr>
            <p:cNvPr id="10" name="TextBox 9"/>
            <p:cNvSpPr txBox="1"/>
            <p:nvPr/>
          </p:nvSpPr>
          <p:spPr>
            <a:xfrm>
              <a:off x="4918231" y="2700898"/>
              <a:ext cx="634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4970253" y="2713187"/>
              <a:ext cx="510427" cy="4895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2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6D0457-7321-4A4A-8AE1-A9128C14334D}"/>
              </a:ext>
            </a:extLst>
          </p:cNvPr>
          <p:cNvGrpSpPr/>
          <p:nvPr/>
        </p:nvGrpSpPr>
        <p:grpSpPr>
          <a:xfrm>
            <a:off x="4894007" y="3288757"/>
            <a:ext cx="510427" cy="489558"/>
            <a:chOff x="3370760" y="3814959"/>
            <a:chExt cx="510427" cy="48955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370760" y="3818299"/>
                  <a:ext cx="5025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AU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0760" y="3818299"/>
                  <a:ext cx="502508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3370760" y="3814959"/>
              <a:ext cx="510427" cy="4895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211AF97-3461-4980-8F89-9C4767224571}"/>
              </a:ext>
            </a:extLst>
          </p:cNvPr>
          <p:cNvGrpSpPr/>
          <p:nvPr/>
        </p:nvGrpSpPr>
        <p:grpSpPr>
          <a:xfrm>
            <a:off x="4304794" y="1391135"/>
            <a:ext cx="510427" cy="489558"/>
            <a:chOff x="3808895" y="1507583"/>
            <a:chExt cx="510427" cy="489558"/>
          </a:xfrm>
        </p:grpSpPr>
        <p:sp>
          <p:nvSpPr>
            <p:cNvPr id="11" name="TextBox 10"/>
            <p:cNvSpPr txBox="1"/>
            <p:nvPr/>
          </p:nvSpPr>
          <p:spPr>
            <a:xfrm>
              <a:off x="3881187" y="1518652"/>
              <a:ext cx="372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/>
                <a:t>N</a:t>
              </a:r>
              <a:endParaRPr lang="en-AU" sz="2400" b="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808895" y="1507583"/>
              <a:ext cx="510427" cy="4895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27D458-5B0A-4A69-8DD8-72A144C87227}"/>
              </a:ext>
            </a:extLst>
          </p:cNvPr>
          <p:cNvGrpSpPr/>
          <p:nvPr/>
        </p:nvGrpSpPr>
        <p:grpSpPr>
          <a:xfrm>
            <a:off x="1904872" y="3396827"/>
            <a:ext cx="521506" cy="520208"/>
            <a:chOff x="1863321" y="2591518"/>
            <a:chExt cx="521506" cy="5202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863321" y="2591518"/>
                  <a:ext cx="4699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AU" sz="2400" dirty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321" y="2591518"/>
                  <a:ext cx="469904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12821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/>
            <p:cNvSpPr/>
            <p:nvPr/>
          </p:nvSpPr>
          <p:spPr>
            <a:xfrm>
              <a:off x="1874400" y="2622168"/>
              <a:ext cx="510427" cy="4895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7E156D-6261-4F05-9C04-73B2B50F92E5}"/>
              </a:ext>
            </a:extLst>
          </p:cNvPr>
          <p:cNvGrpSpPr/>
          <p:nvPr/>
        </p:nvGrpSpPr>
        <p:grpSpPr>
          <a:xfrm>
            <a:off x="2373569" y="2496005"/>
            <a:ext cx="510427" cy="498506"/>
            <a:chOff x="3823436" y="988004"/>
            <a:chExt cx="510427" cy="4985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858003" y="988004"/>
                  <a:ext cx="4613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AU" sz="2400" b="0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8003" y="988004"/>
                  <a:ext cx="46131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3823436" y="996952"/>
              <a:ext cx="510427" cy="4895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33A1D76-85A3-48B4-A8C4-DE631FF9D81E}"/>
                  </a:ext>
                </a:extLst>
              </p:cNvPr>
              <p:cNvSpPr txBox="1"/>
              <p:nvPr/>
            </p:nvSpPr>
            <p:spPr>
              <a:xfrm>
                <a:off x="8042994" y="0"/>
                <a:ext cx="4077890" cy="7313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Mean deleterious mutation fitness effect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Number of deleterious sites</a:t>
                </a:r>
              </a:p>
              <a:p>
                <a:pPr/>
                <a:r>
                  <a:rPr lang="en-US" dirty="0"/>
                  <a:t>r = Genome-wide recombination rate</a:t>
                </a:r>
              </a:p>
              <a:p>
                <a:r>
                  <a:rPr lang="en-US" dirty="0"/>
                  <a:t>N = Population size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Average per-locus mutation rate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 </a:t>
                </a:r>
                <a:r>
                  <a:rPr lang="en-US" b="0" dirty="0">
                    <a:cs typeface="Arial" panose="020B0604020202020204" pitchFamily="34" charset="0"/>
                  </a:rPr>
                  <a:t>QTL effect size variance</a:t>
                </a:r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𝑄𝑇𝐿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Mean QTL effect size</a:t>
                </a:r>
              </a:p>
              <a:p>
                <a:pPr/>
                <a:r>
                  <a:rPr lang="en-US" dirty="0"/>
                  <a:t>n = Number of QTLs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= Locus evolvability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= Selection strength</a:t>
                </a:r>
              </a:p>
              <a:p>
                <a:endParaRPr lang="en-US" dirty="0"/>
              </a:p>
              <a:p>
                <a:r>
                  <a:rPr lang="en-US" dirty="0"/>
                  <a:t>● = Fixed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● </a:t>
                </a:r>
                <a:r>
                  <a:rPr lang="en-US" dirty="0"/>
                  <a:t>= Factor</a:t>
                </a: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●</a:t>
                </a:r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/>
                  <a:t>= Latin Hypercube</a:t>
                </a:r>
              </a:p>
              <a:p>
                <a:endParaRPr lang="en-US" dirty="0"/>
              </a:p>
              <a:p>
                <a:r>
                  <a:rPr lang="en-US" b="1" dirty="0"/>
                  <a:t>Research</a:t>
                </a:r>
              </a:p>
              <a:p>
                <a:r>
                  <a:rPr lang="en-US" dirty="0"/>
                  <a:t>Natural ranges: effect size variation, selection strengths on various traits, per-locus recombination rates </a:t>
                </a:r>
              </a:p>
              <a:p>
                <a:r>
                  <a:rPr lang="en-US" dirty="0"/>
                  <a:t>Common genetic architecture states: number of loci, locus constraints (how much more likely is a mutation at a histone vs intron), deleterious sites (?)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33A1D76-85A3-48B4-A8C4-DE631FF9D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994" y="0"/>
                <a:ext cx="4077890" cy="7313862"/>
              </a:xfrm>
              <a:prstGeom prst="rect">
                <a:avLst/>
              </a:prstGeom>
              <a:blipFill>
                <a:blip r:embed="rId6"/>
                <a:stretch>
                  <a:fillRect l="-1196" t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E980A310-B0D1-4F6F-9233-D267FD39FEF3}"/>
              </a:ext>
            </a:extLst>
          </p:cNvPr>
          <p:cNvGrpSpPr/>
          <p:nvPr/>
        </p:nvGrpSpPr>
        <p:grpSpPr>
          <a:xfrm>
            <a:off x="3963390" y="3957150"/>
            <a:ext cx="811670" cy="778485"/>
            <a:chOff x="3823436" y="3180071"/>
            <a:chExt cx="811670" cy="77848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DB62D4AA-24E5-4071-A213-BC0EDF855F5E}"/>
                    </a:ext>
                  </a:extLst>
                </p:cNvPr>
                <p:cNvSpPr txBox="1"/>
                <p:nvPr/>
              </p:nvSpPr>
              <p:spPr>
                <a:xfrm>
                  <a:off x="3873268" y="3302644"/>
                  <a:ext cx="510427" cy="487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𝑄𝑇𝐿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DB62D4AA-24E5-4071-A213-BC0EDF855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268" y="3302644"/>
                  <a:ext cx="510427" cy="487762"/>
                </a:xfrm>
                <a:prstGeom prst="rect">
                  <a:avLst/>
                </a:prstGeom>
                <a:blipFill>
                  <a:blip r:embed="rId7"/>
                  <a:stretch>
                    <a:fillRect r="-50000" b="-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4D46D11-9DC8-4AA2-93BC-22C1D97DDA4B}"/>
                </a:ext>
              </a:extLst>
            </p:cNvPr>
            <p:cNvSpPr/>
            <p:nvPr/>
          </p:nvSpPr>
          <p:spPr>
            <a:xfrm>
              <a:off x="3823436" y="3180071"/>
              <a:ext cx="811670" cy="7784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8F016C3-B9CA-46D0-8A4D-67FC653F7455}"/>
              </a:ext>
            </a:extLst>
          </p:cNvPr>
          <p:cNvGrpSpPr/>
          <p:nvPr/>
        </p:nvGrpSpPr>
        <p:grpSpPr>
          <a:xfrm>
            <a:off x="5392598" y="2410442"/>
            <a:ext cx="510427" cy="489558"/>
            <a:chOff x="3808895" y="1507583"/>
            <a:chExt cx="510427" cy="48955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481E8E0-6BDA-4685-AEEB-FCA156ADF988}"/>
                    </a:ext>
                  </a:extLst>
                </p:cNvPr>
                <p:cNvSpPr txBox="1"/>
                <p:nvPr/>
              </p:nvSpPr>
              <p:spPr>
                <a:xfrm>
                  <a:off x="3881187" y="1518652"/>
                  <a:ext cx="3720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n-AU" sz="2400" b="0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481E8E0-6BDA-4685-AEEB-FCA156ADF9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1187" y="1518652"/>
                  <a:ext cx="372082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3D2650F-0E93-40DA-8862-785B2E3430E8}"/>
                </a:ext>
              </a:extLst>
            </p:cNvPr>
            <p:cNvSpPr/>
            <p:nvPr/>
          </p:nvSpPr>
          <p:spPr>
            <a:xfrm>
              <a:off x="3808895" y="1507583"/>
              <a:ext cx="510427" cy="4895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2D3E218-6582-41A8-B255-C7DE317FB274}"/>
              </a:ext>
            </a:extLst>
          </p:cNvPr>
          <p:cNvGrpSpPr/>
          <p:nvPr/>
        </p:nvGrpSpPr>
        <p:grpSpPr>
          <a:xfrm>
            <a:off x="3223930" y="1763788"/>
            <a:ext cx="510427" cy="489558"/>
            <a:chOff x="3808895" y="1507583"/>
            <a:chExt cx="510427" cy="48955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53B7569-6A47-41F7-BA48-DC1BB419BBA6}"/>
                    </a:ext>
                  </a:extLst>
                </p:cNvPr>
                <p:cNvSpPr txBox="1"/>
                <p:nvPr/>
              </p:nvSpPr>
              <p:spPr>
                <a:xfrm>
                  <a:off x="3881187" y="1518652"/>
                  <a:ext cx="3720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AU" sz="24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53B7569-6A47-41F7-BA48-DC1BB419B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1187" y="1518652"/>
                  <a:ext cx="372082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DA54D76-2949-4DFD-B38C-08EB5ED93BBE}"/>
                </a:ext>
              </a:extLst>
            </p:cNvPr>
            <p:cNvSpPr/>
            <p:nvPr/>
          </p:nvSpPr>
          <p:spPr>
            <a:xfrm>
              <a:off x="3808895" y="1507583"/>
              <a:ext cx="510427" cy="4895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89462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122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Nicholas Obrien</cp:lastModifiedBy>
  <cp:revision>20</cp:revision>
  <dcterms:created xsi:type="dcterms:W3CDTF">2021-02-23T00:57:44Z</dcterms:created>
  <dcterms:modified xsi:type="dcterms:W3CDTF">2021-03-01T03:43:11Z</dcterms:modified>
</cp:coreProperties>
</file>