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74" r:id="rId3"/>
    <p:sldId id="275" r:id="rId4"/>
    <p:sldId id="277" r:id="rId5"/>
    <p:sldId id="280" r:id="rId6"/>
    <p:sldId id="279" r:id="rId7"/>
    <p:sldId id="278" r:id="rId8"/>
    <p:sldId id="283" r:id="rId9"/>
    <p:sldId id="289" r:id="rId10"/>
    <p:sldId id="287" r:id="rId11"/>
    <p:sldId id="290" r:id="rId12"/>
    <p:sldId id="291" r:id="rId13"/>
    <p:sldId id="292" r:id="rId14"/>
    <p:sldId id="293" r:id="rId15"/>
    <p:sldId id="294" r:id="rId16"/>
    <p:sldId id="284" r:id="rId17"/>
    <p:sldId id="285" r:id="rId18"/>
    <p:sldId id="295" r:id="rId19"/>
    <p:sldId id="282" r:id="rId20"/>
    <p:sldId id="297" r:id="rId21"/>
    <p:sldId id="298" r:id="rId22"/>
    <p:sldId id="299" r:id="rId23"/>
    <p:sldId id="300" r:id="rId24"/>
    <p:sldId id="302" r:id="rId25"/>
    <p:sldId id="301" r:id="rId26"/>
    <p:sldId id="303" r:id="rId27"/>
    <p:sldId id="304" r:id="rId28"/>
    <p:sldId id="306" r:id="rId29"/>
    <p:sldId id="307" r:id="rId30"/>
    <p:sldId id="308" r:id="rId31"/>
    <p:sldId id="309" r:id="rId32"/>
    <p:sldId id="310" r:id="rId33"/>
    <p:sldId id="312" r:id="rId34"/>
    <p:sldId id="314" r:id="rId35"/>
    <p:sldId id="311" r:id="rId36"/>
    <p:sldId id="315" r:id="rId37"/>
    <p:sldId id="318" r:id="rId38"/>
    <p:sldId id="319" r:id="rId39"/>
    <p:sldId id="32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25" autoAdjust="0"/>
  </p:normalViewPr>
  <p:slideViewPr>
    <p:cSldViewPr snapToGrid="0">
      <p:cViewPr varScale="1">
        <p:scale>
          <a:sx n="60" d="100"/>
          <a:sy n="60" d="100"/>
        </p:scale>
        <p:origin x="72"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9385A-F0FB-4DEC-8AC1-0F0FB8B3D586}" type="datetimeFigureOut">
              <a:rPr lang="en-AU" smtClean="0"/>
              <a:t>17/11/2020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F6B0B-6323-456F-A942-FCFD43E8C7B3}" type="slidenum">
              <a:rPr lang="en-AU" smtClean="0"/>
              <a:t>‹#›</a:t>
            </a:fld>
            <a:endParaRPr lang="en-AU"/>
          </a:p>
        </p:txBody>
      </p:sp>
    </p:spTree>
    <p:extLst>
      <p:ext uri="{BB962C8B-B14F-4D97-AF65-F5344CB8AC3E}">
        <p14:creationId xmlns:p14="http://schemas.microsoft.com/office/powerpoint/2010/main" val="90013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 allure of adaptation comes from the power of Darwin’s theory to explain natural diversity both within and between populations. Indeed, much of evolutionary study is focused on natural selection and its role in shaping the forms of diversity around us. For instance, Darwin’s finches and the specificity of their beak shape to conform to their diet provide a classic example of natural selection leading to adaptation. </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a:t>
            </a:fld>
            <a:endParaRPr lang="en-AU"/>
          </a:p>
        </p:txBody>
      </p:sp>
    </p:spTree>
    <p:extLst>
      <p:ext uri="{BB962C8B-B14F-4D97-AF65-F5344CB8AC3E}">
        <p14:creationId xmlns:p14="http://schemas.microsoft.com/office/powerpoint/2010/main" val="384591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here</a:t>
            </a:r>
            <a:r>
              <a:rPr lang="en-AU" baseline="0" dirty="0" smtClean="0"/>
              <a:t> we’ve seen a paradox: populations need V</a:t>
            </a:r>
            <a:r>
              <a:rPr lang="en-AU" baseline="-25000" dirty="0" smtClean="0"/>
              <a:t>A</a:t>
            </a:r>
            <a:r>
              <a:rPr lang="en-AU" baseline="0" dirty="0" smtClean="0"/>
              <a:t> to make the move towards an optimum (gesture to orange arrow), but inherently being variable around an optimum (hovering blue line) means populations are maladapted to a degree. </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11</a:t>
            </a:fld>
            <a:endParaRPr lang="en-AU"/>
          </a:p>
        </p:txBody>
      </p:sp>
    </p:spTree>
    <p:extLst>
      <p:ext uri="{BB962C8B-B14F-4D97-AF65-F5344CB8AC3E}">
        <p14:creationId xmlns:p14="http://schemas.microsoft.com/office/powerpoint/2010/main" val="3650575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other words, there is a trade-off</a:t>
            </a:r>
            <a:r>
              <a:rPr lang="en-AU" baseline="0" dirty="0" smtClean="0"/>
              <a:t> between adaptability and </a:t>
            </a:r>
            <a:r>
              <a:rPr lang="en-AU" baseline="0" dirty="0" err="1" smtClean="0"/>
              <a:t>adaptedness</a:t>
            </a:r>
            <a:r>
              <a:rPr lang="en-AU" baseline="0" dirty="0" smtClean="0"/>
              <a:t>. The nature of this trade-off depends on how v</a:t>
            </a:r>
            <a:r>
              <a:rPr lang="en-AU" dirty="0" smtClean="0"/>
              <a:t>ariance</a:t>
            </a:r>
            <a:r>
              <a:rPr lang="en-AU" baseline="0" dirty="0" smtClean="0"/>
              <a:t> is maintained in populations, and the genetic architectures underpinning important traits in those populations. </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12</a:t>
            </a:fld>
            <a:endParaRPr lang="en-AU"/>
          </a:p>
        </p:txBody>
      </p:sp>
    </p:spTree>
    <p:extLst>
      <p:ext uri="{BB962C8B-B14F-4D97-AF65-F5344CB8AC3E}">
        <p14:creationId xmlns:p14="http://schemas.microsoft.com/office/powerpoint/2010/main" val="360901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V</a:t>
            </a:r>
            <a:r>
              <a:rPr lang="en-AU" baseline="-25000" dirty="0" smtClean="0"/>
              <a:t>A</a:t>
            </a:r>
            <a:r>
              <a:rPr lang="en-AU" baseline="0" dirty="0" smtClean="0"/>
              <a:t> is maintained in populations by a balance between incoming mutation introducing new variation, and the forces of drift and selection which drive allele fixations or losses. Ignoring drift for now, which results in random fixations or losses of alleles, </a:t>
            </a:r>
            <a:r>
              <a:rPr lang="en-AU" baseline="0" dirty="0" smtClean="0"/>
              <a:t>quantitative genetic models aim to simulate this balance based on one of two assumptions.</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13</a:t>
            </a:fld>
            <a:endParaRPr lang="en-AU"/>
          </a:p>
        </p:txBody>
      </p:sp>
    </p:spTree>
    <p:extLst>
      <p:ext uri="{BB962C8B-B14F-4D97-AF65-F5344CB8AC3E}">
        <p14:creationId xmlns:p14="http://schemas.microsoft.com/office/powerpoint/2010/main" val="289007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Gaussian models assume weak selection relative to mutation rates, resulting in higher levels of standing genetic variation.</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14</a:t>
            </a:fld>
            <a:endParaRPr lang="en-AU"/>
          </a:p>
        </p:txBody>
      </p:sp>
    </p:spTree>
    <p:extLst>
      <p:ext uri="{BB962C8B-B14F-4D97-AF65-F5344CB8AC3E}">
        <p14:creationId xmlns:p14="http://schemas.microsoft.com/office/powerpoint/2010/main" val="2933897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House-of-Cards models on the other hand assume strong selection and relatively low mutation rates, leading to lower standing variation. However, genetic aspects of the traits themselves can also influence the propagation and maintenance of variation in populations.</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15</a:t>
            </a:fld>
            <a:endParaRPr lang="en-AU"/>
          </a:p>
        </p:txBody>
      </p:sp>
    </p:spTree>
    <p:extLst>
      <p:ext uri="{BB962C8B-B14F-4D97-AF65-F5344CB8AC3E}">
        <p14:creationId xmlns:p14="http://schemas.microsoft.com/office/powerpoint/2010/main" val="2703501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Quantitative genetics aims to tease </a:t>
            </a:r>
            <a:r>
              <a:rPr lang="en-AU" sz="1200" kern="1200" dirty="0">
                <a:solidFill>
                  <a:schemeClr val="tx1"/>
                </a:solidFill>
                <a:effectLst/>
                <a:latin typeface="+mn-lt"/>
                <a:ea typeface="+mn-ea"/>
                <a:cs typeface="+mn-cs"/>
              </a:rPr>
              <a:t>apart nature from nurture: the </a:t>
            </a:r>
            <a:r>
              <a:rPr lang="en-AU" sz="1200" kern="1200" dirty="0" smtClean="0">
                <a:solidFill>
                  <a:schemeClr val="tx1"/>
                </a:solidFill>
                <a:effectLst/>
                <a:latin typeface="+mn-lt"/>
                <a:ea typeface="+mn-ea"/>
                <a:cs typeface="+mn-cs"/>
              </a:rPr>
              <a:t>genetic (point) </a:t>
            </a:r>
            <a:r>
              <a:rPr lang="en-AU" sz="1200" kern="1200" dirty="0">
                <a:solidFill>
                  <a:schemeClr val="tx1"/>
                </a:solidFill>
                <a:effectLst/>
                <a:latin typeface="+mn-lt"/>
                <a:ea typeface="+mn-ea"/>
                <a:cs typeface="+mn-cs"/>
              </a:rPr>
              <a:t>and environmental effects </a:t>
            </a:r>
            <a:r>
              <a:rPr lang="en-AU" sz="1200" kern="1200" dirty="0" smtClean="0">
                <a:solidFill>
                  <a:schemeClr val="tx1"/>
                </a:solidFill>
                <a:effectLst/>
                <a:latin typeface="+mn-lt"/>
                <a:ea typeface="+mn-ea"/>
                <a:cs typeface="+mn-cs"/>
              </a:rPr>
              <a:t>(point)</a:t>
            </a:r>
            <a:r>
              <a:rPr lang="en-AU" sz="1200" kern="1200" baseline="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contributing </a:t>
            </a:r>
            <a:r>
              <a:rPr lang="en-AU" sz="1200" kern="1200" dirty="0">
                <a:solidFill>
                  <a:schemeClr val="tx1"/>
                </a:solidFill>
                <a:effectLst/>
                <a:latin typeface="+mn-lt"/>
                <a:ea typeface="+mn-ea"/>
                <a:cs typeface="+mn-cs"/>
              </a:rPr>
              <a:t>to a </a:t>
            </a:r>
            <a:r>
              <a:rPr lang="en-AU" sz="1200" kern="1200" dirty="0" smtClean="0">
                <a:solidFill>
                  <a:schemeClr val="tx1"/>
                </a:solidFill>
                <a:effectLst/>
                <a:latin typeface="+mn-lt"/>
                <a:ea typeface="+mn-ea"/>
                <a:cs typeface="+mn-cs"/>
              </a:rPr>
              <a:t>phenotype.</a:t>
            </a:r>
            <a:r>
              <a:rPr lang="en-AU" sz="1200" kern="1200" baseline="0" dirty="0" smtClean="0">
                <a:solidFill>
                  <a:schemeClr val="tx1"/>
                </a:solidFill>
                <a:effectLst/>
                <a:latin typeface="+mn-lt"/>
                <a:ea typeface="+mn-ea"/>
                <a:cs typeface="+mn-cs"/>
              </a:rPr>
              <a:t> To do this,</a:t>
            </a:r>
            <a:r>
              <a:rPr lang="en-AU" sz="1200" kern="1200" dirty="0" smtClean="0">
                <a:solidFill>
                  <a:schemeClr val="tx1"/>
                </a:solidFill>
                <a:effectLst/>
                <a:latin typeface="+mn-lt"/>
                <a:ea typeface="+mn-ea"/>
                <a:cs typeface="+mn-cs"/>
              </a:rPr>
              <a:t> </a:t>
            </a:r>
            <a:r>
              <a:rPr lang="en-AU" sz="1200" kern="1200" dirty="0">
                <a:solidFill>
                  <a:schemeClr val="tx1"/>
                </a:solidFill>
                <a:effectLst/>
                <a:latin typeface="+mn-lt"/>
                <a:ea typeface="+mn-ea"/>
                <a:cs typeface="+mn-cs"/>
              </a:rPr>
              <a:t>we can define a trait’s genetic </a:t>
            </a:r>
            <a:r>
              <a:rPr lang="en-AU" sz="1200" kern="1200" dirty="0" smtClean="0">
                <a:solidFill>
                  <a:schemeClr val="tx1"/>
                </a:solidFill>
                <a:effectLst/>
                <a:latin typeface="+mn-lt"/>
                <a:ea typeface="+mn-ea"/>
                <a:cs typeface="+mn-cs"/>
              </a:rPr>
              <a:t>architecture, which consists of the genetic characteristics defining</a:t>
            </a:r>
            <a:r>
              <a:rPr lang="en-AU" sz="1200" kern="1200" baseline="0" dirty="0" smtClean="0">
                <a:solidFill>
                  <a:schemeClr val="tx1"/>
                </a:solidFill>
                <a:effectLst/>
                <a:latin typeface="+mn-lt"/>
                <a:ea typeface="+mn-ea"/>
                <a:cs typeface="+mn-cs"/>
              </a:rPr>
              <a:t> G in this equation</a:t>
            </a:r>
            <a:r>
              <a:rPr lang="en-AU" sz="1200" kern="1200" dirty="0" smtClean="0">
                <a:solidFill>
                  <a:schemeClr val="tx1"/>
                </a:solidFill>
                <a:effectLst/>
                <a:latin typeface="+mn-lt"/>
                <a:ea typeface="+mn-ea"/>
                <a:cs typeface="+mn-cs"/>
              </a:rPr>
              <a:t>.</a:t>
            </a:r>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1BFA5BC-C298-C64D-91BF-F0FA2A4C9EF7}" type="slidenum">
              <a:rPr lang="en-US" smtClean="0"/>
              <a:t>16</a:t>
            </a:fld>
            <a:endParaRPr lang="en-US"/>
          </a:p>
        </p:txBody>
      </p:sp>
    </p:spTree>
    <p:extLst>
      <p:ext uri="{BB962C8B-B14F-4D97-AF65-F5344CB8AC3E}">
        <p14:creationId xmlns:p14="http://schemas.microsoft.com/office/powerpoint/2010/main" val="72170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genetic architecture of a trait defines its characteristics – the number of genes affecting it, their locations within the genome, and </a:t>
            </a:r>
            <a:r>
              <a:rPr lang="en-AU" sz="1200" kern="1200" dirty="0" smtClean="0">
                <a:solidFill>
                  <a:schemeClr val="tx1"/>
                </a:solidFill>
                <a:effectLst/>
                <a:latin typeface="+mn-lt"/>
                <a:ea typeface="+mn-ea"/>
                <a:cs typeface="+mn-cs"/>
              </a:rPr>
              <a:t>their </a:t>
            </a:r>
            <a:r>
              <a:rPr lang="en-AU" sz="1200" kern="1200" dirty="0">
                <a:solidFill>
                  <a:schemeClr val="tx1"/>
                </a:solidFill>
                <a:effectLst/>
                <a:latin typeface="+mn-lt"/>
                <a:ea typeface="+mn-ea"/>
                <a:cs typeface="+mn-cs"/>
              </a:rPr>
              <a:t>strength of allelic effects (POINT TO EACH ON FIGURE). </a:t>
            </a:r>
            <a:r>
              <a:rPr lang="en-AU" sz="1200" kern="1200" dirty="0" smtClean="0">
                <a:solidFill>
                  <a:schemeClr val="tx1"/>
                </a:solidFill>
                <a:effectLst/>
                <a:latin typeface="+mn-lt"/>
                <a:ea typeface="+mn-ea"/>
                <a:cs typeface="+mn-cs"/>
              </a:rPr>
              <a:t>Here I explore the effect of allelic</a:t>
            </a:r>
            <a:r>
              <a:rPr lang="en-AU" sz="1200" kern="1200" baseline="0" dirty="0" smtClean="0">
                <a:solidFill>
                  <a:schemeClr val="tx1"/>
                </a:solidFill>
                <a:effectLst/>
                <a:latin typeface="+mn-lt"/>
                <a:ea typeface="+mn-ea"/>
                <a:cs typeface="+mn-cs"/>
              </a:rPr>
              <a:t> effect distributions on equilibrium variance after adaptation. </a:t>
            </a:r>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1BFA5BC-C298-C64D-91BF-F0FA2A4C9EF7}" type="slidenum">
              <a:rPr lang="en-US" smtClean="0"/>
              <a:t>17</a:t>
            </a:fld>
            <a:endParaRPr lang="en-US"/>
          </a:p>
        </p:txBody>
      </p:sp>
    </p:spTree>
    <p:extLst>
      <p:ext uri="{BB962C8B-B14F-4D97-AF65-F5344CB8AC3E}">
        <p14:creationId xmlns:p14="http://schemas.microsoft.com/office/powerpoint/2010/main" val="1942451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Now</a:t>
            </a:r>
            <a:r>
              <a:rPr lang="en-AU" sz="1200" kern="1200" baseline="0" dirty="0" smtClean="0">
                <a:solidFill>
                  <a:schemeClr val="tx1"/>
                </a:solidFill>
                <a:effectLst/>
                <a:latin typeface="+mn-lt"/>
                <a:ea typeface="+mn-ea"/>
                <a:cs typeface="+mn-cs"/>
              </a:rPr>
              <a:t> with a firmer view on how adaptation is driven in quantitative traits, we can reform our question:</a:t>
            </a:r>
            <a:endParaRPr lang="en-A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F6B0B-6323-456F-A942-FCFD43E8C7B3}" type="slidenum">
              <a:rPr lang="en-AU" smtClean="0"/>
              <a:t>18</a:t>
            </a:fld>
            <a:endParaRPr lang="en-AU"/>
          </a:p>
        </p:txBody>
      </p:sp>
    </p:spTree>
    <p:extLst>
      <p:ext uri="{BB962C8B-B14F-4D97-AF65-F5344CB8AC3E}">
        <p14:creationId xmlns:p14="http://schemas.microsoft.com/office/powerpoint/2010/main" val="1600471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Is there a specific genetic architecture or balance of evolutionary forces that facilitate movement towards a phenotypic optimum, and being able to hover around it over time? </a:t>
            </a:r>
          </a:p>
        </p:txBody>
      </p:sp>
      <p:sp>
        <p:nvSpPr>
          <p:cNvPr id="4" name="Slide Number Placeholder 3"/>
          <p:cNvSpPr>
            <a:spLocks noGrp="1"/>
          </p:cNvSpPr>
          <p:nvPr>
            <p:ph type="sldNum" sz="quarter" idx="10"/>
          </p:nvPr>
        </p:nvSpPr>
        <p:spPr/>
        <p:txBody>
          <a:bodyPr/>
          <a:lstStyle/>
          <a:p>
            <a:fld id="{919F6B0B-6323-456F-A942-FCFD43E8C7B3}" type="slidenum">
              <a:rPr lang="en-AU" smtClean="0"/>
              <a:t>19</a:t>
            </a:fld>
            <a:endParaRPr lang="en-AU"/>
          </a:p>
        </p:txBody>
      </p:sp>
    </p:spTree>
    <p:extLst>
      <p:ext uri="{BB962C8B-B14F-4D97-AF65-F5344CB8AC3E}">
        <p14:creationId xmlns:p14="http://schemas.microsoft.com/office/powerpoint/2010/main" val="159277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To investigate this I used a simulation approach using the forward genetics software </a:t>
            </a:r>
            <a:r>
              <a:rPr lang="en-AU" sz="1200" kern="1200" dirty="0" err="1" smtClean="0">
                <a:solidFill>
                  <a:schemeClr val="tx1"/>
                </a:solidFill>
                <a:effectLst/>
                <a:latin typeface="+mn-lt"/>
                <a:ea typeface="+mn-ea"/>
                <a:cs typeface="+mn-cs"/>
              </a:rPr>
              <a:t>SLiM</a:t>
            </a:r>
            <a:r>
              <a:rPr lang="en-AU" sz="1200" kern="1200" dirty="0" smtClean="0">
                <a:solidFill>
                  <a:schemeClr val="tx1"/>
                </a:solidFill>
                <a:effectLst/>
                <a:latin typeface="+mn-lt"/>
                <a:ea typeface="+mn-ea"/>
                <a:cs typeface="+mn-cs"/>
              </a:rPr>
              <a:t>. I simulated (or rather </a:t>
            </a:r>
            <a:r>
              <a:rPr lang="en-AU" sz="1200" kern="1200" dirty="0" err="1" smtClean="0">
                <a:solidFill>
                  <a:schemeClr val="tx1"/>
                </a:solidFill>
                <a:effectLst/>
                <a:latin typeface="+mn-lt"/>
                <a:ea typeface="+mn-ea"/>
                <a:cs typeface="+mn-cs"/>
              </a:rPr>
              <a:t>SLiMulated</a:t>
            </a:r>
            <a:r>
              <a:rPr lang="en-AU" sz="1200" kern="1200" dirty="0" smtClean="0">
                <a:solidFill>
                  <a:schemeClr val="tx1"/>
                </a:solidFill>
                <a:effectLst/>
                <a:latin typeface="+mn-lt"/>
                <a:ea typeface="+mn-ea"/>
                <a:cs typeface="+mn-cs"/>
              </a:rPr>
              <a:t>) populations hovering around a</a:t>
            </a:r>
            <a:r>
              <a:rPr lang="en-AU" sz="1200" kern="1200" baseline="0" dirty="0" smtClean="0">
                <a:solidFill>
                  <a:schemeClr val="tx1"/>
                </a:solidFill>
                <a:effectLst/>
                <a:latin typeface="+mn-lt"/>
                <a:ea typeface="+mn-ea"/>
                <a:cs typeface="+mn-cs"/>
              </a:rPr>
              <a:t> phenotypic</a:t>
            </a:r>
            <a:r>
              <a:rPr lang="en-AU" sz="1200" kern="1200" dirty="0" smtClean="0">
                <a:solidFill>
                  <a:schemeClr val="tx1"/>
                </a:solidFill>
                <a:effectLst/>
                <a:latin typeface="+mn-lt"/>
                <a:ea typeface="+mn-ea"/>
                <a:cs typeface="+mn-cs"/>
              </a:rPr>
              <a:t> optimum for 100,000 generations. </a:t>
            </a:r>
            <a:endParaRPr lang="en-AU" dirty="0" smtClean="0"/>
          </a:p>
          <a:p>
            <a:endParaRPr lang="en-US" dirty="0"/>
          </a:p>
        </p:txBody>
      </p:sp>
      <p:sp>
        <p:nvSpPr>
          <p:cNvPr id="4" name="Slide Number Placeholder 3"/>
          <p:cNvSpPr>
            <a:spLocks noGrp="1"/>
          </p:cNvSpPr>
          <p:nvPr>
            <p:ph type="sldNum" sz="quarter" idx="5"/>
          </p:nvPr>
        </p:nvSpPr>
        <p:spPr/>
        <p:txBody>
          <a:bodyPr/>
          <a:lstStyle/>
          <a:p>
            <a:fld id="{81BFA5BC-C298-C64D-91BF-F0FA2A4C9EF7}" type="slidenum">
              <a:rPr lang="en-US" smtClean="0"/>
              <a:t>20</a:t>
            </a:fld>
            <a:endParaRPr lang="en-US"/>
          </a:p>
        </p:txBody>
      </p:sp>
    </p:spTree>
    <p:extLst>
      <p:ext uri="{BB962C8B-B14F-4D97-AF65-F5344CB8AC3E}">
        <p14:creationId xmlns:p14="http://schemas.microsoft.com/office/powerpoint/2010/main" val="385995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As intuitive as it is to focus on the ability of populations to adapt to new situations, populations are seldom perfectly adapted. Trait values are rarely optimal, populations decline, and extinctions are commonplace. It seems unlikely that populations would ever be able to perfectly match their phenotypic optimum. </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a:t>
            </a:fld>
            <a:endParaRPr lang="en-AU"/>
          </a:p>
        </p:txBody>
      </p:sp>
    </p:spTree>
    <p:extLst>
      <p:ext uri="{BB962C8B-B14F-4D97-AF65-F5344CB8AC3E}">
        <p14:creationId xmlns:p14="http://schemas.microsoft.com/office/powerpoint/2010/main" val="3155903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Populations had eight traits with equal effects on fitness, which I combined to a ‘mega-trait’ for simplicity. I explored a ‘parameter space’, where I varied six parameters: pleiotropy rate, mutational correlations between traits, additive effect size variance, recombination rate, mutation rate, and selection strength. The idea is to sample combinations</a:t>
            </a:r>
            <a:r>
              <a:rPr lang="en-AU" sz="1200" kern="1200" baseline="0" dirty="0" smtClean="0">
                <a:solidFill>
                  <a:schemeClr val="tx1"/>
                </a:solidFill>
                <a:effectLst/>
                <a:latin typeface="+mn-lt"/>
                <a:ea typeface="+mn-ea"/>
                <a:cs typeface="+mn-cs"/>
              </a:rPr>
              <a:t> of parameters across the entire hyperspace (gesture to cube) in order to efficiently sample the entire range of parameters.</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21</a:t>
            </a:fld>
            <a:endParaRPr lang="en-AU"/>
          </a:p>
        </p:txBody>
      </p:sp>
    </p:spTree>
    <p:extLst>
      <p:ext uri="{BB962C8B-B14F-4D97-AF65-F5344CB8AC3E}">
        <p14:creationId xmlns:p14="http://schemas.microsoft.com/office/powerpoint/2010/main" val="3977892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 ran a total of 128,000 simulations with 100</a:t>
            </a:r>
            <a:r>
              <a:rPr lang="en-AU" sz="1200" kern="1200" baseline="0" dirty="0" smtClean="0">
                <a:solidFill>
                  <a:schemeClr val="tx1"/>
                </a:solidFill>
                <a:effectLst/>
                <a:latin typeface="+mn-lt"/>
                <a:ea typeface="+mn-ea"/>
                <a:cs typeface="+mn-cs"/>
              </a:rPr>
              <a:t> replicates of 1280 parameter combinations. To explore the data, I first investigated how common adaptation was.</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22</a:t>
            </a:fld>
            <a:endParaRPr lang="en-AU"/>
          </a:p>
        </p:txBody>
      </p:sp>
    </p:spTree>
    <p:extLst>
      <p:ext uri="{BB962C8B-B14F-4D97-AF65-F5344CB8AC3E}">
        <p14:creationId xmlns:p14="http://schemas.microsoft.com/office/powerpoint/2010/main" val="2651002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In my simulations I found a visible ‘dead zone’ where populations weren’t represented. I split populations that fell on either side of the dead zone into ‘adapted’ populations and ‘maladapted’ populations.</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23</a:t>
            </a:fld>
            <a:endParaRPr lang="en-AU"/>
          </a:p>
        </p:txBody>
      </p:sp>
    </p:spTree>
    <p:extLst>
      <p:ext uri="{BB962C8B-B14F-4D97-AF65-F5344CB8AC3E}">
        <p14:creationId xmlns:p14="http://schemas.microsoft.com/office/powerpoint/2010/main" val="1023898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Within null models with no selection treatment at all, populations very rarely reached the optimum – 0.5% of the time. Gaussian and House-of-Cards models reached the optimum a similar amount – 15.23 and 16.1%, respectively.</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24</a:t>
            </a:fld>
            <a:endParaRPr lang="en-AU"/>
          </a:p>
        </p:txBody>
      </p:sp>
    </p:spTree>
    <p:extLst>
      <p:ext uri="{BB962C8B-B14F-4D97-AF65-F5344CB8AC3E}">
        <p14:creationId xmlns:p14="http://schemas.microsoft.com/office/powerpoint/2010/main" val="3673992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But what caused these populations to break away from their maladapted cousins? For that, I investigated the effects of my genetic parameters on adaptation.</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25</a:t>
            </a:fld>
            <a:endParaRPr lang="en-AU"/>
          </a:p>
        </p:txBody>
      </p:sp>
    </p:spTree>
    <p:extLst>
      <p:ext uri="{BB962C8B-B14F-4D97-AF65-F5344CB8AC3E}">
        <p14:creationId xmlns:p14="http://schemas.microsoft.com/office/powerpoint/2010/main" val="2556422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 found pleiotropy, mutational correlation, and recombination rate each had very little effect on whether populations appeared in the adapted zone. Additive effect</a:t>
            </a:r>
            <a:r>
              <a:rPr lang="en-AU" sz="1200" kern="1200" baseline="0" dirty="0" smtClean="0">
                <a:solidFill>
                  <a:schemeClr val="tx1"/>
                </a:solidFill>
                <a:effectLst/>
                <a:latin typeface="+mn-lt"/>
                <a:ea typeface="+mn-ea"/>
                <a:cs typeface="+mn-cs"/>
              </a:rPr>
              <a:t> size variance on the other hand…</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26</a:t>
            </a:fld>
            <a:endParaRPr lang="en-AU"/>
          </a:p>
        </p:txBody>
      </p:sp>
    </p:spTree>
    <p:extLst>
      <p:ext uri="{BB962C8B-B14F-4D97-AF65-F5344CB8AC3E}">
        <p14:creationId xmlns:p14="http://schemas.microsoft.com/office/powerpoint/2010/main" val="527092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Additive effect size variance was strongly correlated with the chance to get to the optimum: 36.12% of models with low effect size variance reached the adapted space, versus 2.29% of medium-variance populations, and 0.19% of large effect, high-variance populations. However, additive</a:t>
            </a:r>
            <a:r>
              <a:rPr lang="en-AU" sz="1200" kern="1200" baseline="0" dirty="0" smtClean="0">
                <a:solidFill>
                  <a:schemeClr val="tx1"/>
                </a:solidFill>
                <a:effectLst/>
                <a:latin typeface="+mn-lt"/>
                <a:ea typeface="+mn-ea"/>
                <a:cs typeface="+mn-cs"/>
              </a:rPr>
              <a:t> effect size had considerably different effects on Gaussian versus House-of-Cards models.</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27</a:t>
            </a:fld>
            <a:endParaRPr lang="en-AU"/>
          </a:p>
        </p:txBody>
      </p:sp>
    </p:spTree>
    <p:extLst>
      <p:ext uri="{BB962C8B-B14F-4D97-AF65-F5344CB8AC3E}">
        <p14:creationId xmlns:p14="http://schemas.microsoft.com/office/powerpoint/2010/main" val="3709286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Under House-of-Cards, where mutation is weak and selection is strong, populations tend to be more robust to increases in mutational variance, whereas under Gaussian models, populations are more susceptible to increases, with distance to the optimum tracking the mutational input closely. Bear in mind only one model reached the adapted space in high variance Gaussian models,</a:t>
            </a:r>
            <a:r>
              <a:rPr lang="en-AU" sz="1200" kern="1200" baseline="0" dirty="0" smtClean="0">
                <a:solidFill>
                  <a:schemeClr val="tx1"/>
                </a:solidFill>
                <a:effectLst/>
                <a:latin typeface="+mn-lt"/>
                <a:ea typeface="+mn-ea"/>
                <a:cs typeface="+mn-cs"/>
              </a:rPr>
              <a:t> and only three in medium variance House-of-Cards models.</a:t>
            </a:r>
            <a:endParaRPr lang="en-AU"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28</a:t>
            </a:fld>
            <a:endParaRPr lang="en-AU"/>
          </a:p>
        </p:txBody>
      </p:sp>
    </p:spTree>
    <p:extLst>
      <p:ext uri="{BB962C8B-B14F-4D97-AF65-F5344CB8AC3E}">
        <p14:creationId xmlns:p14="http://schemas.microsoft.com/office/powerpoint/2010/main" val="4116047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Variance followed a similar pattern.</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29</a:t>
            </a:fld>
            <a:endParaRPr lang="en-AU"/>
          </a:p>
        </p:txBody>
      </p:sp>
    </p:spTree>
    <p:extLst>
      <p:ext uri="{BB962C8B-B14F-4D97-AF65-F5344CB8AC3E}">
        <p14:creationId xmlns:p14="http://schemas.microsoft.com/office/powerpoint/2010/main" val="908066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One way to visualise this is via the movement of molecules with temperature – Gaussian models are hot, erratically moving around with increasing mutational variability, whereas House of Cards models are cold, responding to a lesser degree to mutational variability, since strong selection allows for deleterious mutations to be efficiently purged, without large numbers of new mutations coming in to swamp the population.</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30</a:t>
            </a:fld>
            <a:endParaRPr lang="en-AU"/>
          </a:p>
        </p:txBody>
      </p:sp>
    </p:spTree>
    <p:extLst>
      <p:ext uri="{BB962C8B-B14F-4D97-AF65-F5344CB8AC3E}">
        <p14:creationId xmlns:p14="http://schemas.microsoft.com/office/powerpoint/2010/main" val="367212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idea leads us to maladaptation, the pattern where populations maintain a stable phenotype some distance away from a phenotypic optimum. For example, here a population hovers around a phenotype described by two polygenic traits, with selection keeping it from drifting too far away, but new mutation, and genetic drift keeping the population from being precisely at the optimum.</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4</a:t>
            </a:fld>
            <a:endParaRPr lang="en-AU"/>
          </a:p>
        </p:txBody>
      </p:sp>
    </p:spTree>
    <p:extLst>
      <p:ext uri="{BB962C8B-B14F-4D97-AF65-F5344CB8AC3E}">
        <p14:creationId xmlns:p14="http://schemas.microsoft.com/office/powerpoint/2010/main" val="568759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So now that I knew Gaussian</a:t>
            </a:r>
            <a:r>
              <a:rPr lang="en-AU" sz="1200" kern="1200" baseline="0" dirty="0" smtClean="0">
                <a:solidFill>
                  <a:schemeClr val="tx1"/>
                </a:solidFill>
                <a:effectLst/>
                <a:latin typeface="+mn-lt"/>
                <a:ea typeface="+mn-ea"/>
                <a:cs typeface="+mn-cs"/>
              </a:rPr>
              <a:t> models responded differently to increasing mutational variance than House-of-Cards models, I wanted to find what was mediating this difference. </a:t>
            </a:r>
            <a:r>
              <a:rPr lang="en-AU" sz="1200" kern="1200" dirty="0" smtClean="0">
                <a:solidFill>
                  <a:schemeClr val="tx1"/>
                </a:solidFill>
                <a:effectLst/>
                <a:latin typeface="+mn-lt"/>
                <a:ea typeface="+mn-ea"/>
                <a:cs typeface="+mn-cs"/>
              </a:rPr>
              <a:t>To test this I looked at the distributions of allelic effects underpinning each model.</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31</a:t>
            </a:fld>
            <a:endParaRPr lang="en-AU"/>
          </a:p>
        </p:txBody>
      </p:sp>
    </p:spTree>
    <p:extLst>
      <p:ext uri="{BB962C8B-B14F-4D97-AF65-F5344CB8AC3E}">
        <p14:creationId xmlns:p14="http://schemas.microsoft.com/office/powerpoint/2010/main" val="591524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Here, I found distributions of allelic effects mirrored the impact of each model and mutational variance treatment on distance to the optimum. Once again, House-of-Cards mutations were more robust to change in allelic distributions than Gaussian models when increasing mutational variance.</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32</a:t>
            </a:fld>
            <a:endParaRPr lang="en-AU"/>
          </a:p>
        </p:txBody>
      </p:sp>
    </p:spTree>
    <p:extLst>
      <p:ext uri="{BB962C8B-B14F-4D97-AF65-F5344CB8AC3E}">
        <p14:creationId xmlns:p14="http://schemas.microsoft.com/office/powerpoint/2010/main" val="2628121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From this, we can say that House-of-Cards models deal</a:t>
            </a:r>
            <a:r>
              <a:rPr lang="en-AU" sz="1200" kern="1200" baseline="0" dirty="0" smtClean="0">
                <a:solidFill>
                  <a:schemeClr val="tx1"/>
                </a:solidFill>
                <a:effectLst/>
                <a:latin typeface="+mn-lt"/>
                <a:ea typeface="+mn-ea"/>
                <a:cs typeface="+mn-cs"/>
              </a:rPr>
              <a:t> with deleterious alleles differently to Gaussian models. </a:t>
            </a:r>
            <a:r>
              <a:rPr lang="en-AU" sz="1200" kern="1200" dirty="0" smtClean="0">
                <a:solidFill>
                  <a:schemeClr val="tx1"/>
                </a:solidFill>
                <a:effectLst/>
                <a:latin typeface="+mn-lt"/>
                <a:ea typeface="+mn-ea"/>
                <a:cs typeface="+mn-cs"/>
              </a:rPr>
              <a:t>The strong selection – low</a:t>
            </a:r>
            <a:r>
              <a:rPr lang="en-AU" sz="1200" kern="1200" baseline="0" dirty="0" smtClean="0">
                <a:solidFill>
                  <a:schemeClr val="tx1"/>
                </a:solidFill>
                <a:effectLst/>
                <a:latin typeface="+mn-lt"/>
                <a:ea typeface="+mn-ea"/>
                <a:cs typeface="+mn-cs"/>
              </a:rPr>
              <a:t> mutation combo </a:t>
            </a:r>
            <a:r>
              <a:rPr lang="en-AU" sz="1200" kern="1200" dirty="0" smtClean="0">
                <a:solidFill>
                  <a:schemeClr val="tx1"/>
                </a:solidFill>
                <a:effectLst/>
                <a:latin typeface="+mn-lt"/>
                <a:ea typeface="+mn-ea"/>
                <a:cs typeface="+mn-cs"/>
              </a:rPr>
              <a:t>leads to efficient removal of deleterious alleles that drag populations away from the optimum. Under Gaussian models, selection is less able to reign in these effects, so fluctuations away from the optimum are more likely as more and more mutations pile up.</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33</a:t>
            </a:fld>
            <a:endParaRPr lang="en-AU"/>
          </a:p>
        </p:txBody>
      </p:sp>
    </p:spTree>
    <p:extLst>
      <p:ext uri="{BB962C8B-B14F-4D97-AF65-F5344CB8AC3E}">
        <p14:creationId xmlns:p14="http://schemas.microsoft.com/office/powerpoint/2010/main" val="2773470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For example, here</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Xs</a:t>
            </a:r>
            <a:r>
              <a:rPr lang="en-AU" sz="1200" kern="1200" baseline="0" dirty="0" smtClean="0">
                <a:solidFill>
                  <a:schemeClr val="tx1"/>
                </a:solidFill>
                <a:effectLst/>
                <a:latin typeface="+mn-lt"/>
                <a:ea typeface="+mn-ea"/>
                <a:cs typeface="+mn-cs"/>
              </a:rPr>
              <a:t> represent populations, with the size of the X representing the mutational variance in that population. The ability to hover around the optimum closely, maintaining </a:t>
            </a:r>
            <a:r>
              <a:rPr lang="en-AU" sz="1200" kern="1200" baseline="0" dirty="0" err="1" smtClean="0">
                <a:solidFill>
                  <a:schemeClr val="tx1"/>
                </a:solidFill>
                <a:effectLst/>
                <a:latin typeface="+mn-lt"/>
                <a:ea typeface="+mn-ea"/>
                <a:cs typeface="+mn-cs"/>
              </a:rPr>
              <a:t>adaptedness</a:t>
            </a:r>
            <a:r>
              <a:rPr lang="en-AU" sz="1200" kern="1200" baseline="0" dirty="0" smtClean="0">
                <a:solidFill>
                  <a:schemeClr val="tx1"/>
                </a:solidFill>
                <a:effectLst/>
                <a:latin typeface="+mn-lt"/>
                <a:ea typeface="+mn-ea"/>
                <a:cs typeface="+mn-cs"/>
              </a:rPr>
              <a:t>, is greater even with high mutational variance in House-of-Cards models.</a:t>
            </a:r>
            <a:endParaRPr lang="en-AU"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34</a:t>
            </a:fld>
            <a:endParaRPr lang="en-AU"/>
          </a:p>
        </p:txBody>
      </p:sp>
    </p:spTree>
    <p:extLst>
      <p:ext uri="{BB962C8B-B14F-4D97-AF65-F5344CB8AC3E}">
        <p14:creationId xmlns:p14="http://schemas.microsoft.com/office/powerpoint/2010/main" val="3819658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Where does this matter though? These findings have implications for the environments under which different mutation-selection balances could flourish.</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35</a:t>
            </a:fld>
            <a:endParaRPr lang="en-AU"/>
          </a:p>
        </p:txBody>
      </p:sp>
    </p:spTree>
    <p:extLst>
      <p:ext uri="{BB962C8B-B14F-4D97-AF65-F5344CB8AC3E}">
        <p14:creationId xmlns:p14="http://schemas.microsoft.com/office/powerpoint/2010/main" val="1638897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In environments</a:t>
            </a:r>
            <a:r>
              <a:rPr lang="en-AU" sz="1200" kern="1200" baseline="0" dirty="0" smtClean="0">
                <a:solidFill>
                  <a:schemeClr val="tx1"/>
                </a:solidFill>
                <a:effectLst/>
                <a:latin typeface="+mn-lt"/>
                <a:ea typeface="+mn-ea"/>
                <a:cs typeface="+mn-cs"/>
              </a:rPr>
              <a:t> where spatial or temporal</a:t>
            </a:r>
            <a:r>
              <a:rPr lang="en-AU" sz="1200" kern="1200" dirty="0" smtClean="0">
                <a:solidFill>
                  <a:schemeClr val="tx1"/>
                </a:solidFill>
                <a:effectLst/>
                <a:latin typeface="+mn-lt"/>
                <a:ea typeface="+mn-ea"/>
                <a:cs typeface="+mn-cs"/>
              </a:rPr>
              <a:t> change is rare, House-of-Cards models should be favoured: the increased stability and favours stronger adherence to the optimum over time, and so in the trade-off between adaptability and </a:t>
            </a:r>
            <a:r>
              <a:rPr lang="en-AU" sz="1200" kern="1200" dirty="0" err="1" smtClean="0">
                <a:solidFill>
                  <a:schemeClr val="tx1"/>
                </a:solidFill>
                <a:effectLst/>
                <a:latin typeface="+mn-lt"/>
                <a:ea typeface="+mn-ea"/>
                <a:cs typeface="+mn-cs"/>
              </a:rPr>
              <a:t>adaptedness</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adaptedness</a:t>
            </a:r>
            <a:r>
              <a:rPr lang="en-AU" sz="1200" kern="1200" dirty="0" smtClean="0">
                <a:solidFill>
                  <a:schemeClr val="tx1"/>
                </a:solidFill>
                <a:effectLst/>
                <a:latin typeface="+mn-lt"/>
                <a:ea typeface="+mn-ea"/>
                <a:cs typeface="+mn-cs"/>
              </a:rPr>
              <a:t> is favoured.</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36</a:t>
            </a:fld>
            <a:endParaRPr lang="en-AU"/>
          </a:p>
        </p:txBody>
      </p:sp>
    </p:spTree>
    <p:extLst>
      <p:ext uri="{BB962C8B-B14F-4D97-AF65-F5344CB8AC3E}">
        <p14:creationId xmlns:p14="http://schemas.microsoft.com/office/powerpoint/2010/main" val="3514336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In heterogeneous environments, Gaussian models should be favoured: increased mutation rates allow for a broader exploration of the phenotype space, and over time those explorations might become adaptive – as seen here, with</a:t>
            </a:r>
            <a:r>
              <a:rPr lang="en-AU" sz="1200" kern="1200" baseline="0" dirty="0" smtClean="0">
                <a:solidFill>
                  <a:schemeClr val="tx1"/>
                </a:solidFill>
                <a:effectLst/>
                <a:latin typeface="+mn-lt"/>
                <a:ea typeface="+mn-ea"/>
                <a:cs typeface="+mn-cs"/>
              </a:rPr>
              <a:t> the future optima, shown in orange, being closer to current levels of variation</a:t>
            </a:r>
            <a:r>
              <a:rPr lang="en-AU" sz="1200" kern="1200" dirty="0" smtClean="0">
                <a:solidFill>
                  <a:schemeClr val="tx1"/>
                </a:solidFill>
                <a:effectLst/>
                <a:latin typeface="+mn-lt"/>
                <a:ea typeface="+mn-ea"/>
                <a:cs typeface="+mn-cs"/>
              </a:rPr>
              <a:t>. In a spatial sense, this could also allow for adaptive radiations into spatially variable niches, depending on the heterogeneity of the environment. For example, plants with a highly mutable trait for preferred levels of sunlight might find that high mutation is preferred in an environment where canopy cover is patchy, whereas it could be detrimental in either densely or sparsely covered areas.</a:t>
            </a:r>
          </a:p>
        </p:txBody>
      </p:sp>
      <p:sp>
        <p:nvSpPr>
          <p:cNvPr id="4" name="Slide Number Placeholder 3"/>
          <p:cNvSpPr>
            <a:spLocks noGrp="1"/>
          </p:cNvSpPr>
          <p:nvPr>
            <p:ph type="sldNum" sz="quarter" idx="10"/>
          </p:nvPr>
        </p:nvSpPr>
        <p:spPr/>
        <p:txBody>
          <a:bodyPr/>
          <a:lstStyle/>
          <a:p>
            <a:fld id="{919F6B0B-6323-456F-A942-FCFD43E8C7B3}" type="slidenum">
              <a:rPr lang="en-AU" smtClean="0"/>
              <a:t>37</a:t>
            </a:fld>
            <a:endParaRPr lang="en-AU"/>
          </a:p>
        </p:txBody>
      </p:sp>
    </p:spTree>
    <p:extLst>
      <p:ext uri="{BB962C8B-B14F-4D97-AF65-F5344CB8AC3E}">
        <p14:creationId xmlns:p14="http://schemas.microsoft.com/office/powerpoint/2010/main" val="2485659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There’s a lot of potential for this methodology and clearly a lot more to understand in terms of how mutation-selection-drift</a:t>
            </a:r>
            <a:r>
              <a:rPr lang="en-AU" baseline="0" dirty="0" smtClean="0"/>
              <a:t> equilibria interact with genetic architecture to influence adaptation. Increased parameterisation of the models would help gain more insight in this regard: population size to assess the effects of drift, fitness differences among traits for more realistic insights into covariance structures and correlated selection, the number of loci contributing to the trait, and the positions of those loci along the chromosome to name a few. With enough refinement it should be possible to predict genetic architectures of natural populations by matching experimental data with a model in our hypercube sample.</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38</a:t>
            </a:fld>
            <a:endParaRPr lang="en-AU"/>
          </a:p>
        </p:txBody>
      </p:sp>
    </p:spTree>
    <p:extLst>
      <p:ext uri="{BB962C8B-B14F-4D97-AF65-F5344CB8AC3E}">
        <p14:creationId xmlns:p14="http://schemas.microsoft.com/office/powerpoint/2010/main" val="3560279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behaviour seems common in nature: a 2007 literature review by Estes and Arnold found 64% of the studied populations were maladapted to some degree. </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5</a:t>
            </a:fld>
            <a:endParaRPr lang="en-AU"/>
          </a:p>
        </p:txBody>
      </p:sp>
    </p:spTree>
    <p:extLst>
      <p:ext uri="{BB962C8B-B14F-4D97-AF65-F5344CB8AC3E}">
        <p14:creationId xmlns:p14="http://schemas.microsoft.com/office/powerpoint/2010/main" val="376165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Despite this, maladaptation is rarely studied. Over 4600 papers featuring the keyword ‘adaptation’ were published in Nature research journals in 2019. The keyword ‘maladaptation’ was mentioned in just 45.</a:t>
            </a:r>
          </a:p>
          <a:p>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6</a:t>
            </a:fld>
            <a:endParaRPr lang="en-AU"/>
          </a:p>
        </p:txBody>
      </p:sp>
    </p:spTree>
    <p:extLst>
      <p:ext uri="{BB962C8B-B14F-4D97-AF65-F5344CB8AC3E}">
        <p14:creationId xmlns:p14="http://schemas.microsoft.com/office/powerpoint/2010/main" val="112878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 prevalence of maladaptation in nature raises interesting questions into the essence of evolution: what does it take to be adapted? </a:t>
            </a:r>
          </a:p>
        </p:txBody>
      </p:sp>
      <p:sp>
        <p:nvSpPr>
          <p:cNvPr id="4" name="Slide Number Placeholder 3"/>
          <p:cNvSpPr>
            <a:spLocks noGrp="1"/>
          </p:cNvSpPr>
          <p:nvPr>
            <p:ph type="sldNum" sz="quarter" idx="10"/>
          </p:nvPr>
        </p:nvSpPr>
        <p:spPr/>
        <p:txBody>
          <a:bodyPr/>
          <a:lstStyle/>
          <a:p>
            <a:fld id="{919F6B0B-6323-456F-A942-FCFD43E8C7B3}" type="slidenum">
              <a:rPr lang="en-AU" smtClean="0"/>
              <a:t>7</a:t>
            </a:fld>
            <a:endParaRPr lang="en-AU"/>
          </a:p>
        </p:txBody>
      </p:sp>
    </p:spTree>
    <p:extLst>
      <p:ext uri="{BB962C8B-B14F-4D97-AF65-F5344CB8AC3E}">
        <p14:creationId xmlns:p14="http://schemas.microsoft.com/office/powerpoint/2010/main" val="310946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Quantitative genetic models attempt to explain adaptation to phenotypic optima using stabilising selection on polygenic traits, where intermediate trait values lead to peak fitness. Here we see the ancestral population</a:t>
            </a:r>
            <a:r>
              <a:rPr lang="en-AU" sz="1200" kern="1200" baseline="0" dirty="0" smtClean="0">
                <a:solidFill>
                  <a:schemeClr val="tx1"/>
                </a:solidFill>
                <a:effectLst/>
                <a:latin typeface="+mn-lt"/>
                <a:ea typeface="+mn-ea"/>
                <a:cs typeface="+mn-cs"/>
              </a:rPr>
              <a:t> become less variable, narrowing its range of phenotypes.</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8</a:t>
            </a:fld>
            <a:endParaRPr lang="en-AU"/>
          </a:p>
        </p:txBody>
      </p:sp>
    </p:spTree>
    <p:extLst>
      <p:ext uri="{BB962C8B-B14F-4D97-AF65-F5344CB8AC3E}">
        <p14:creationId xmlns:p14="http://schemas.microsoft.com/office/powerpoint/2010/main" val="75837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Driving adaptation by stabilising</a:t>
            </a:r>
            <a:r>
              <a:rPr lang="en-AU" sz="1200" kern="1200" baseline="0" dirty="0" smtClean="0">
                <a:solidFill>
                  <a:schemeClr val="tx1"/>
                </a:solidFill>
                <a:effectLst/>
                <a:latin typeface="+mn-lt"/>
                <a:ea typeface="+mn-ea"/>
                <a:cs typeface="+mn-cs"/>
              </a:rPr>
              <a:t> selection is </a:t>
            </a:r>
            <a:r>
              <a:rPr lang="en-AU" sz="1200" kern="1200" dirty="0" smtClean="0">
                <a:solidFill>
                  <a:schemeClr val="tx1"/>
                </a:solidFill>
                <a:effectLst/>
                <a:latin typeface="+mn-lt"/>
                <a:ea typeface="+mn-ea"/>
                <a:cs typeface="+mn-cs"/>
              </a:rPr>
              <a:t>additive genetic variance or V</a:t>
            </a:r>
            <a:r>
              <a:rPr lang="en-AU" sz="1200" kern="1200" baseline="-25000" dirty="0" smtClean="0">
                <a:solidFill>
                  <a:schemeClr val="tx1"/>
                </a:solidFill>
                <a:effectLst/>
                <a:latin typeface="+mn-lt"/>
                <a:ea typeface="+mn-ea"/>
                <a:cs typeface="+mn-cs"/>
              </a:rPr>
              <a:t>A</a:t>
            </a:r>
            <a:r>
              <a:rPr lang="en-AU" sz="1200" kern="1200" dirty="0" smtClean="0">
                <a:solidFill>
                  <a:schemeClr val="tx1"/>
                </a:solidFill>
                <a:effectLst/>
                <a:latin typeface="+mn-lt"/>
                <a:ea typeface="+mn-ea"/>
                <a:cs typeface="+mn-cs"/>
              </a:rPr>
              <a:t>. Theory predicts that increased V</a:t>
            </a:r>
            <a:r>
              <a:rPr lang="en-AU" sz="1200" kern="1200" baseline="-25000" dirty="0" smtClean="0">
                <a:solidFill>
                  <a:schemeClr val="tx1"/>
                </a:solidFill>
                <a:effectLst/>
                <a:latin typeface="+mn-lt"/>
                <a:ea typeface="+mn-ea"/>
                <a:cs typeface="+mn-cs"/>
              </a:rPr>
              <a:t>A</a:t>
            </a:r>
            <a:r>
              <a:rPr lang="en-AU" sz="1200" kern="1200" dirty="0" smtClean="0">
                <a:solidFill>
                  <a:schemeClr val="tx1"/>
                </a:solidFill>
                <a:effectLst/>
                <a:latin typeface="+mn-lt"/>
                <a:ea typeface="+mn-ea"/>
                <a:cs typeface="+mn-cs"/>
              </a:rPr>
              <a:t> allows for more rapid responses to selection, because the larger the range of phenotypes in the population, the higher the chance of one of them become adaptive after an event spurs on a selective pressure. </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9</a:t>
            </a:fld>
            <a:endParaRPr lang="en-AU"/>
          </a:p>
        </p:txBody>
      </p:sp>
    </p:spTree>
    <p:extLst>
      <p:ext uri="{BB962C8B-B14F-4D97-AF65-F5344CB8AC3E}">
        <p14:creationId xmlns:p14="http://schemas.microsoft.com/office/powerpoint/2010/main" val="3783248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During adaptation, V</a:t>
            </a:r>
            <a:r>
              <a:rPr lang="en-AU" sz="1200" kern="1200" baseline="-25000" dirty="0" smtClean="0">
                <a:solidFill>
                  <a:schemeClr val="tx1"/>
                </a:solidFill>
                <a:effectLst/>
                <a:latin typeface="+mn-lt"/>
                <a:ea typeface="+mn-ea"/>
                <a:cs typeface="+mn-cs"/>
              </a:rPr>
              <a:t>A</a:t>
            </a:r>
            <a:r>
              <a:rPr lang="en-AU" sz="1200" kern="1200" dirty="0" smtClean="0">
                <a:solidFill>
                  <a:schemeClr val="tx1"/>
                </a:solidFill>
                <a:effectLst/>
                <a:latin typeface="+mn-lt"/>
                <a:ea typeface="+mn-ea"/>
                <a:cs typeface="+mn-cs"/>
              </a:rPr>
              <a:t> is expected to decline, as populations become more similar as more and more individuals reach the optimum phenotype. </a:t>
            </a:r>
            <a:endParaRPr lang="en-AU" dirty="0"/>
          </a:p>
        </p:txBody>
      </p:sp>
      <p:sp>
        <p:nvSpPr>
          <p:cNvPr id="4" name="Slide Number Placeholder 3"/>
          <p:cNvSpPr>
            <a:spLocks noGrp="1"/>
          </p:cNvSpPr>
          <p:nvPr>
            <p:ph type="sldNum" sz="quarter" idx="10"/>
          </p:nvPr>
        </p:nvSpPr>
        <p:spPr/>
        <p:txBody>
          <a:bodyPr/>
          <a:lstStyle/>
          <a:p>
            <a:fld id="{919F6B0B-6323-456F-A942-FCFD43E8C7B3}" type="slidenum">
              <a:rPr lang="en-AU" smtClean="0"/>
              <a:t>10</a:t>
            </a:fld>
            <a:endParaRPr lang="en-AU"/>
          </a:p>
        </p:txBody>
      </p:sp>
    </p:spTree>
    <p:extLst>
      <p:ext uri="{BB962C8B-B14F-4D97-AF65-F5344CB8AC3E}">
        <p14:creationId xmlns:p14="http://schemas.microsoft.com/office/powerpoint/2010/main" val="71228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F95A0-2CAD-4E01-AC0E-A1DCC0F7B48B}" type="datetimeFigureOut">
              <a:rPr lang="en-AU" smtClean="0"/>
              <a:t>17/11/2020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B558C-7B4B-472C-AE33-957F37D1C8B7}"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F95A0-2CAD-4E01-AC0E-A1DCC0F7B48B}" type="datetimeFigureOut">
              <a:rPr lang="en-AU" smtClean="0"/>
              <a:t>17/11/2020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325800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F95A0-2CAD-4E01-AC0E-A1DCC0F7B48B}" type="datetimeFigureOut">
              <a:rPr lang="en-AU" smtClean="0"/>
              <a:t>17/11/2020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307744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F95A0-2CAD-4E01-AC0E-A1DCC0F7B48B}" type="datetimeFigureOut">
              <a:rPr lang="en-AU" smtClean="0"/>
              <a:t>17/11/2020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291511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F95A0-2CAD-4E01-AC0E-A1DCC0F7B48B}" type="datetimeFigureOut">
              <a:rPr lang="en-AU" smtClean="0"/>
              <a:t>17/11/2020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B558C-7B4B-472C-AE33-957F37D1C8B7}"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66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F95A0-2CAD-4E01-AC0E-A1DCC0F7B48B}" type="datetimeFigureOut">
              <a:rPr lang="en-AU" smtClean="0"/>
              <a:t>17/11/2020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236410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F95A0-2CAD-4E01-AC0E-A1DCC0F7B48B}" type="datetimeFigureOut">
              <a:rPr lang="en-AU" smtClean="0"/>
              <a:t>17/11/2020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427226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F95A0-2CAD-4E01-AC0E-A1DCC0F7B48B}" type="datetimeFigureOut">
              <a:rPr lang="en-AU" smtClean="0"/>
              <a:t>17/11/2020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114927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6F95A0-2CAD-4E01-AC0E-A1DCC0F7B48B}" type="datetimeFigureOut">
              <a:rPr lang="en-AU" smtClean="0"/>
              <a:t>17/11/2020</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272982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6F95A0-2CAD-4E01-AC0E-A1DCC0F7B48B}" type="datetimeFigureOut">
              <a:rPr lang="en-AU" smtClean="0"/>
              <a:t>17/11/2020</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2B558C-7B4B-472C-AE33-957F37D1C8B7}" type="slidenum">
              <a:rPr lang="en-AU" smtClean="0"/>
              <a:t>‹#›</a:t>
            </a:fld>
            <a:endParaRPr lang="en-AU"/>
          </a:p>
        </p:txBody>
      </p:sp>
    </p:spTree>
    <p:extLst>
      <p:ext uri="{BB962C8B-B14F-4D97-AF65-F5344CB8AC3E}">
        <p14:creationId xmlns:p14="http://schemas.microsoft.com/office/powerpoint/2010/main" val="291748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F95A0-2CAD-4E01-AC0E-A1DCC0F7B48B}" type="datetimeFigureOut">
              <a:rPr lang="en-AU" smtClean="0"/>
              <a:t>17/11/2020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B2B558C-7B4B-472C-AE33-957F37D1C8B7}" type="slidenum">
              <a:rPr lang="en-AU" smtClean="0"/>
              <a:t>‹#›</a:t>
            </a:fld>
            <a:endParaRPr lang="en-AU"/>
          </a:p>
        </p:txBody>
      </p:sp>
    </p:spTree>
    <p:extLst>
      <p:ext uri="{BB962C8B-B14F-4D97-AF65-F5344CB8AC3E}">
        <p14:creationId xmlns:p14="http://schemas.microsoft.com/office/powerpoint/2010/main" val="17958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6F95A0-2CAD-4E01-AC0E-A1DCC0F7B48B}" type="datetimeFigureOut">
              <a:rPr lang="en-AU" smtClean="0"/>
              <a:t>17/11/2020</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2B558C-7B4B-472C-AE33-957F37D1C8B7}"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3729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solidFill>
                  <a:schemeClr val="tx1">
                    <a:lumMod val="65000"/>
                    <a:lumOff val="35000"/>
                  </a:schemeClr>
                </a:solidFill>
              </a:rPr>
              <a:t>High mutational variance creates maladaptation around a phenotypic optimum</a:t>
            </a:r>
            <a:endParaRPr lang="en-AU" dirty="0">
              <a:solidFill>
                <a:schemeClr val="tx1">
                  <a:lumMod val="65000"/>
                  <a:lumOff val="35000"/>
                </a:schemeClr>
              </a:solidFill>
            </a:endParaRPr>
          </a:p>
        </p:txBody>
      </p:sp>
      <p:sp>
        <p:nvSpPr>
          <p:cNvPr id="3" name="Subtitle 2"/>
          <p:cNvSpPr>
            <a:spLocks noGrp="1"/>
          </p:cNvSpPr>
          <p:nvPr>
            <p:ph type="subTitle" idx="1"/>
          </p:nvPr>
        </p:nvSpPr>
        <p:spPr/>
        <p:txBody>
          <a:bodyPr/>
          <a:lstStyle/>
          <a:p>
            <a:r>
              <a:rPr lang="en-AU" dirty="0" smtClean="0"/>
              <a:t>Nick O’Brien</a:t>
            </a:r>
            <a:endParaRPr lang="en-AU" dirty="0"/>
          </a:p>
        </p:txBody>
      </p:sp>
    </p:spTree>
    <p:extLst>
      <p:ext uri="{BB962C8B-B14F-4D97-AF65-F5344CB8AC3E}">
        <p14:creationId xmlns:p14="http://schemas.microsoft.com/office/powerpoint/2010/main" val="88553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724150" y="1104900"/>
            <a:ext cx="0" cy="41878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2705101" y="5292790"/>
            <a:ext cx="482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2819400" y="1841500"/>
            <a:ext cx="4533900" cy="3314700"/>
          </a:xfrm>
          <a:custGeom>
            <a:avLst/>
            <a:gdLst>
              <a:gd name="connsiteX0" fmla="*/ 0 w 4533900"/>
              <a:gd name="connsiteY0" fmla="*/ 3314700 h 3314700"/>
              <a:gd name="connsiteX1" fmla="*/ 1714500 w 4533900"/>
              <a:gd name="connsiteY1" fmla="*/ 495300 h 3314700"/>
              <a:gd name="connsiteX2" fmla="*/ 4533900 w 4533900"/>
              <a:gd name="connsiteY2" fmla="*/ 0 h 3314700"/>
            </a:gdLst>
            <a:ahLst/>
            <a:cxnLst>
              <a:cxn ang="0">
                <a:pos x="connsiteX0" y="connsiteY0"/>
              </a:cxn>
              <a:cxn ang="0">
                <a:pos x="connsiteX1" y="connsiteY1"/>
              </a:cxn>
              <a:cxn ang="0">
                <a:pos x="connsiteX2" y="connsiteY2"/>
              </a:cxn>
            </a:cxnLst>
            <a:rect l="l" t="t" r="r" b="b"/>
            <a:pathLst>
              <a:path w="4533900" h="3314700">
                <a:moveTo>
                  <a:pt x="0" y="3314700"/>
                </a:moveTo>
                <a:cubicBezTo>
                  <a:pt x="479425" y="2181225"/>
                  <a:pt x="958850" y="1047750"/>
                  <a:pt x="1714500" y="495300"/>
                </a:cubicBezTo>
                <a:cubicBezTo>
                  <a:pt x="2470150" y="-57150"/>
                  <a:pt x="3845983" y="8467"/>
                  <a:pt x="4533900" y="0"/>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reeform 17"/>
          <p:cNvSpPr/>
          <p:nvPr/>
        </p:nvSpPr>
        <p:spPr>
          <a:xfrm flipV="1">
            <a:off x="2819400" y="1841500"/>
            <a:ext cx="4533900" cy="3314700"/>
          </a:xfrm>
          <a:custGeom>
            <a:avLst/>
            <a:gdLst>
              <a:gd name="connsiteX0" fmla="*/ 0 w 4533900"/>
              <a:gd name="connsiteY0" fmla="*/ 3314700 h 3314700"/>
              <a:gd name="connsiteX1" fmla="*/ 1714500 w 4533900"/>
              <a:gd name="connsiteY1" fmla="*/ 495300 h 3314700"/>
              <a:gd name="connsiteX2" fmla="*/ 4533900 w 4533900"/>
              <a:gd name="connsiteY2" fmla="*/ 0 h 3314700"/>
            </a:gdLst>
            <a:ahLst/>
            <a:cxnLst>
              <a:cxn ang="0">
                <a:pos x="connsiteX0" y="connsiteY0"/>
              </a:cxn>
              <a:cxn ang="0">
                <a:pos x="connsiteX1" y="connsiteY1"/>
              </a:cxn>
              <a:cxn ang="0">
                <a:pos x="connsiteX2" y="connsiteY2"/>
              </a:cxn>
            </a:cxnLst>
            <a:rect l="l" t="t" r="r" b="b"/>
            <a:pathLst>
              <a:path w="4533900" h="3314700">
                <a:moveTo>
                  <a:pt x="0" y="3314700"/>
                </a:moveTo>
                <a:cubicBezTo>
                  <a:pt x="479425" y="2181225"/>
                  <a:pt x="958850" y="1047750"/>
                  <a:pt x="1714500" y="495300"/>
                </a:cubicBezTo>
                <a:cubicBezTo>
                  <a:pt x="2470150" y="-57150"/>
                  <a:pt x="3845983" y="8467"/>
                  <a:pt x="4533900" y="0"/>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7448549" y="1579890"/>
            <a:ext cx="2654300" cy="523220"/>
          </a:xfrm>
          <a:prstGeom prst="rect">
            <a:avLst/>
          </a:prstGeom>
          <a:noFill/>
        </p:spPr>
        <p:txBody>
          <a:bodyPr wrap="square" rtlCol="0">
            <a:spAutoFit/>
          </a:bodyPr>
          <a:lstStyle/>
          <a:p>
            <a:r>
              <a:rPr lang="en-AU" sz="2800" dirty="0" smtClean="0">
                <a:solidFill>
                  <a:srgbClr val="92D050"/>
                </a:solidFill>
              </a:rPr>
              <a:t>Mean fitness</a:t>
            </a:r>
            <a:endParaRPr lang="en-AU" dirty="0">
              <a:solidFill>
                <a:srgbClr val="92D050"/>
              </a:solidFill>
            </a:endParaRPr>
          </a:p>
        </p:txBody>
      </p:sp>
      <p:sp>
        <p:nvSpPr>
          <p:cNvPr id="21" name="TextBox 20"/>
          <p:cNvSpPr txBox="1"/>
          <p:nvPr/>
        </p:nvSpPr>
        <p:spPr>
          <a:xfrm>
            <a:off x="7448549" y="4769570"/>
            <a:ext cx="2654300" cy="523220"/>
          </a:xfrm>
          <a:prstGeom prst="rect">
            <a:avLst/>
          </a:prstGeom>
          <a:noFill/>
        </p:spPr>
        <p:txBody>
          <a:bodyPr wrap="square" rtlCol="0">
            <a:spAutoFit/>
          </a:bodyPr>
          <a:lstStyle/>
          <a:p>
            <a:r>
              <a:rPr lang="en-AU" sz="2800" dirty="0" smtClean="0">
                <a:solidFill>
                  <a:schemeClr val="accent1"/>
                </a:solidFill>
              </a:rPr>
              <a:t>Genetic Variance</a:t>
            </a:r>
            <a:endParaRPr lang="en-AU" dirty="0">
              <a:solidFill>
                <a:schemeClr val="accent1"/>
              </a:solidFill>
            </a:endParaRPr>
          </a:p>
        </p:txBody>
      </p:sp>
      <p:sp>
        <p:nvSpPr>
          <p:cNvPr id="22" name="TextBox 21"/>
          <p:cNvSpPr txBox="1"/>
          <p:nvPr/>
        </p:nvSpPr>
        <p:spPr>
          <a:xfrm>
            <a:off x="4343400" y="5446679"/>
            <a:ext cx="1549400" cy="523220"/>
          </a:xfrm>
          <a:prstGeom prst="rect">
            <a:avLst/>
          </a:prstGeom>
          <a:noFill/>
        </p:spPr>
        <p:txBody>
          <a:bodyPr wrap="square" rtlCol="0">
            <a:spAutoFit/>
          </a:bodyPr>
          <a:lstStyle/>
          <a:p>
            <a:pPr algn="ctr"/>
            <a:r>
              <a:rPr lang="en-AU" sz="2800" dirty="0"/>
              <a:t>T</a:t>
            </a:r>
            <a:r>
              <a:rPr lang="en-AU" sz="2800" dirty="0" smtClean="0"/>
              <a:t>ime</a:t>
            </a:r>
            <a:endParaRPr lang="en-AU" sz="2800" dirty="0"/>
          </a:p>
        </p:txBody>
      </p:sp>
    </p:spTree>
    <p:extLst>
      <p:ext uri="{BB962C8B-B14F-4D97-AF65-F5344CB8AC3E}">
        <p14:creationId xmlns:p14="http://schemas.microsoft.com/office/powerpoint/2010/main" val="159534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77174" y="1387797"/>
            <a:ext cx="5017443" cy="3477875"/>
          </a:xfrm>
          <a:prstGeom prst="rect">
            <a:avLst/>
          </a:prstGeom>
          <a:noFill/>
        </p:spPr>
        <p:txBody>
          <a:bodyPr wrap="square" rtlCol="0">
            <a:spAutoFit/>
          </a:bodyPr>
          <a:lstStyle/>
          <a:p>
            <a:pPr algn="ctr"/>
            <a:r>
              <a:rPr lang="en-AU" sz="4400" dirty="0" smtClean="0">
                <a:solidFill>
                  <a:schemeClr val="tx1">
                    <a:lumMod val="65000"/>
                    <a:lumOff val="35000"/>
                  </a:schemeClr>
                </a:solidFill>
              </a:rPr>
              <a:t>High V</a:t>
            </a:r>
            <a:r>
              <a:rPr lang="en-AU" sz="4400" baseline="-25000" dirty="0" smtClean="0">
                <a:solidFill>
                  <a:schemeClr val="tx1">
                    <a:lumMod val="65000"/>
                    <a:lumOff val="35000"/>
                  </a:schemeClr>
                </a:solidFill>
              </a:rPr>
              <a:t>A</a:t>
            </a:r>
            <a:r>
              <a:rPr lang="en-AU" sz="4400" dirty="0" smtClean="0">
                <a:solidFill>
                  <a:schemeClr val="tx1">
                    <a:lumMod val="65000"/>
                    <a:lumOff val="35000"/>
                  </a:schemeClr>
                </a:solidFill>
              </a:rPr>
              <a:t> needed to </a:t>
            </a:r>
            <a:r>
              <a:rPr lang="en-AU" sz="4400" b="1" dirty="0" smtClean="0">
                <a:solidFill>
                  <a:schemeClr val="accent1"/>
                </a:solidFill>
              </a:rPr>
              <a:t>adapt</a:t>
            </a:r>
            <a:r>
              <a:rPr lang="en-AU" sz="4400" dirty="0" smtClean="0">
                <a:solidFill>
                  <a:schemeClr val="tx1">
                    <a:lumMod val="65000"/>
                    <a:lumOff val="35000"/>
                  </a:schemeClr>
                </a:solidFill>
              </a:rPr>
              <a:t>.</a:t>
            </a:r>
          </a:p>
          <a:p>
            <a:pPr algn="ctr"/>
            <a:endParaRPr lang="en-AU" sz="4400" dirty="0">
              <a:solidFill>
                <a:schemeClr val="tx1">
                  <a:lumMod val="65000"/>
                  <a:lumOff val="35000"/>
                </a:schemeClr>
              </a:solidFill>
            </a:endParaRPr>
          </a:p>
          <a:p>
            <a:pPr algn="ctr"/>
            <a:r>
              <a:rPr lang="en-AU" sz="4400" dirty="0" smtClean="0">
                <a:solidFill>
                  <a:schemeClr val="tx1">
                    <a:lumMod val="65000"/>
                    <a:lumOff val="35000"/>
                  </a:schemeClr>
                </a:solidFill>
              </a:rPr>
              <a:t>Low V</a:t>
            </a:r>
            <a:r>
              <a:rPr lang="en-AU" sz="4400" baseline="-25000" dirty="0" smtClean="0">
                <a:solidFill>
                  <a:schemeClr val="tx1">
                    <a:lumMod val="65000"/>
                    <a:lumOff val="35000"/>
                  </a:schemeClr>
                </a:solidFill>
              </a:rPr>
              <a:t>A</a:t>
            </a:r>
            <a:r>
              <a:rPr lang="en-AU" sz="4400" dirty="0" smtClean="0">
                <a:solidFill>
                  <a:schemeClr val="tx1">
                    <a:lumMod val="65000"/>
                    <a:lumOff val="35000"/>
                  </a:schemeClr>
                </a:solidFill>
              </a:rPr>
              <a:t> needed to </a:t>
            </a:r>
            <a:r>
              <a:rPr lang="en-AU" sz="4400" b="1" dirty="0" smtClean="0">
                <a:solidFill>
                  <a:schemeClr val="bg2">
                    <a:lumMod val="90000"/>
                  </a:schemeClr>
                </a:solidFill>
              </a:rPr>
              <a:t>remain adapted</a:t>
            </a:r>
            <a:r>
              <a:rPr lang="en-AU" sz="4400" dirty="0" smtClean="0">
                <a:solidFill>
                  <a:schemeClr val="tx1">
                    <a:lumMod val="65000"/>
                    <a:lumOff val="35000"/>
                  </a:schemeClr>
                </a:solidFill>
              </a:rPr>
              <a:t>.</a:t>
            </a:r>
            <a:endParaRPr lang="en-AU" sz="4400" dirty="0">
              <a:solidFill>
                <a:schemeClr val="tx1">
                  <a:lumMod val="65000"/>
                  <a:lumOff val="35000"/>
                </a:schemeClr>
              </a:solidFill>
            </a:endParaRPr>
          </a:p>
        </p:txBody>
      </p:sp>
      <p:sp>
        <p:nvSpPr>
          <p:cNvPr id="3" name="Circle">
            <a:extLst>
              <a:ext uri="{FF2B5EF4-FFF2-40B4-BE49-F238E27FC236}">
                <a16:creationId xmlns:a16="http://schemas.microsoft.com/office/drawing/2014/main" xmlns="" id="{58B09903-E371-473B-890E-108EF2FCEE9D}"/>
              </a:ext>
            </a:extLst>
          </p:cNvPr>
          <p:cNvSpPr/>
          <p:nvPr/>
        </p:nvSpPr>
        <p:spPr>
          <a:xfrm>
            <a:off x="1352188" y="577946"/>
            <a:ext cx="5038115" cy="5038115"/>
          </a:xfrm>
          <a:prstGeom prst="ellipse">
            <a:avLst/>
          </a:prstGeom>
          <a:solidFill>
            <a:srgbClr val="EBEBEB"/>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4" name="Circle">
            <a:extLst>
              <a:ext uri="{FF2B5EF4-FFF2-40B4-BE49-F238E27FC236}">
                <a16:creationId xmlns:a16="http://schemas.microsoft.com/office/drawing/2014/main" xmlns="" id="{56FA6BAA-0BDD-430A-80BD-19F6AFECD920}"/>
              </a:ext>
            </a:extLst>
          </p:cNvPr>
          <p:cNvSpPr/>
          <p:nvPr/>
        </p:nvSpPr>
        <p:spPr>
          <a:xfrm>
            <a:off x="2662497" y="1392499"/>
            <a:ext cx="3409009" cy="3409008"/>
          </a:xfrm>
          <a:prstGeom prst="ellipse">
            <a:avLst/>
          </a:prstGeom>
          <a:solidFill>
            <a:srgbClr val="929292"/>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5" name="Circle">
            <a:extLst>
              <a:ext uri="{FF2B5EF4-FFF2-40B4-BE49-F238E27FC236}">
                <a16:creationId xmlns:a16="http://schemas.microsoft.com/office/drawing/2014/main" xmlns="" id="{0D90869C-1C9F-4966-8B64-02CAC54C0D70}"/>
              </a:ext>
            </a:extLst>
          </p:cNvPr>
          <p:cNvSpPr/>
          <p:nvPr/>
        </p:nvSpPr>
        <p:spPr>
          <a:xfrm>
            <a:off x="3686223" y="1734372"/>
            <a:ext cx="2196484" cy="2196485"/>
          </a:xfrm>
          <a:prstGeom prst="ellipse">
            <a:avLst/>
          </a:prstGeom>
          <a:solidFill>
            <a:srgbClr val="5E5E5E"/>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6" name="Rectangle">
            <a:extLst>
              <a:ext uri="{FF2B5EF4-FFF2-40B4-BE49-F238E27FC236}">
                <a16:creationId xmlns:a16="http://schemas.microsoft.com/office/drawing/2014/main" xmlns="" id="{8958FECA-F5A5-4E11-A7A5-18EAA0FE5A33}"/>
              </a:ext>
            </a:extLst>
          </p:cNvPr>
          <p:cNvSpPr/>
          <p:nvPr/>
        </p:nvSpPr>
        <p:spPr>
          <a:xfrm>
            <a:off x="1352188" y="505166"/>
            <a:ext cx="5038115" cy="5183675"/>
          </a:xfrm>
          <a:prstGeom prst="rect">
            <a:avLst/>
          </a:prstGeom>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7" name="Circle">
            <a:extLst>
              <a:ext uri="{FF2B5EF4-FFF2-40B4-BE49-F238E27FC236}">
                <a16:creationId xmlns:a16="http://schemas.microsoft.com/office/drawing/2014/main" xmlns="" id="{2CE4DF51-CF44-43C7-99A9-80365F94AD7E}"/>
              </a:ext>
            </a:extLst>
          </p:cNvPr>
          <p:cNvSpPr/>
          <p:nvPr/>
        </p:nvSpPr>
        <p:spPr>
          <a:xfrm>
            <a:off x="4752349" y="2252228"/>
            <a:ext cx="922893" cy="922893"/>
          </a:xfrm>
          <a:prstGeom prst="ellipse">
            <a:avLst/>
          </a:prstGeom>
          <a:solidFill>
            <a:srgbClr val="000000"/>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rgbClr val="FFFF00"/>
              </a:solidFill>
            </a:endParaRPr>
          </a:p>
        </p:txBody>
      </p:sp>
      <p:sp>
        <p:nvSpPr>
          <p:cNvPr id="8" name="Circle">
            <a:extLst>
              <a:ext uri="{FF2B5EF4-FFF2-40B4-BE49-F238E27FC236}">
                <a16:creationId xmlns:a16="http://schemas.microsoft.com/office/drawing/2014/main" xmlns="" id="{8A9BBC3B-63C0-4C5C-9210-33A0F1A013F8}"/>
              </a:ext>
            </a:extLst>
          </p:cNvPr>
          <p:cNvSpPr/>
          <p:nvPr/>
        </p:nvSpPr>
        <p:spPr>
          <a:xfrm>
            <a:off x="5086298" y="2586177"/>
            <a:ext cx="254995" cy="254995"/>
          </a:xfrm>
          <a:prstGeom prst="ellipse">
            <a:avLst/>
          </a:prstGeom>
          <a:solidFill>
            <a:schemeClr val="bg2">
              <a:lumMod val="50000"/>
            </a:schemeClr>
          </a:solidFill>
          <a:ln w="12700">
            <a:solidFill>
              <a:schemeClr val="tx1"/>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tx1">
                  <a:lumMod val="65000"/>
                  <a:lumOff val="35000"/>
                </a:schemeClr>
              </a:solidFill>
            </a:endParaRPr>
          </a:p>
        </p:txBody>
      </p:sp>
      <p:sp>
        <p:nvSpPr>
          <p:cNvPr id="9" name="Circle">
            <a:extLst>
              <a:ext uri="{FF2B5EF4-FFF2-40B4-BE49-F238E27FC236}">
                <a16:creationId xmlns:a16="http://schemas.microsoft.com/office/drawing/2014/main" xmlns="" id="{510462BE-63B7-4276-8421-E15EB7E01B53}"/>
              </a:ext>
            </a:extLst>
          </p:cNvPr>
          <p:cNvSpPr/>
          <p:nvPr/>
        </p:nvSpPr>
        <p:spPr>
          <a:xfrm>
            <a:off x="1980295" y="1025209"/>
            <a:ext cx="4143588"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10" name="Freeform 9"/>
          <p:cNvSpPr/>
          <p:nvPr/>
        </p:nvSpPr>
        <p:spPr>
          <a:xfrm rot="769733">
            <a:off x="3643299" y="1904218"/>
            <a:ext cx="2276670" cy="1856792"/>
          </a:xfrm>
          <a:custGeom>
            <a:avLst/>
            <a:gdLst>
              <a:gd name="connsiteX0" fmla="*/ 177282 w 2276670"/>
              <a:gd name="connsiteY0" fmla="*/ 1371600 h 1856792"/>
              <a:gd name="connsiteX1" fmla="*/ 0 w 2276670"/>
              <a:gd name="connsiteY1" fmla="*/ 1073020 h 1856792"/>
              <a:gd name="connsiteX2" fmla="*/ 251927 w 2276670"/>
              <a:gd name="connsiteY2" fmla="*/ 802433 h 1856792"/>
              <a:gd name="connsiteX3" fmla="*/ 317241 w 2276670"/>
              <a:gd name="connsiteY3" fmla="*/ 531845 h 1856792"/>
              <a:gd name="connsiteX4" fmla="*/ 606490 w 2276670"/>
              <a:gd name="connsiteY4" fmla="*/ 382555 h 1856792"/>
              <a:gd name="connsiteX5" fmla="*/ 746449 w 2276670"/>
              <a:gd name="connsiteY5" fmla="*/ 55984 h 1856792"/>
              <a:gd name="connsiteX6" fmla="*/ 1110343 w 2276670"/>
              <a:gd name="connsiteY6" fmla="*/ 0 h 1856792"/>
              <a:gd name="connsiteX7" fmla="*/ 1408923 w 2276670"/>
              <a:gd name="connsiteY7" fmla="*/ 195943 h 1856792"/>
              <a:gd name="connsiteX8" fmla="*/ 1903445 w 2276670"/>
              <a:gd name="connsiteY8" fmla="*/ 111967 h 1856792"/>
              <a:gd name="connsiteX9" fmla="*/ 1922106 w 2276670"/>
              <a:gd name="connsiteY9" fmla="*/ 522514 h 1856792"/>
              <a:gd name="connsiteX10" fmla="*/ 2276670 w 2276670"/>
              <a:gd name="connsiteY10" fmla="*/ 793102 h 1856792"/>
              <a:gd name="connsiteX11" fmla="*/ 2155372 w 2276670"/>
              <a:gd name="connsiteY11" fmla="*/ 1306286 h 1856792"/>
              <a:gd name="connsiteX12" fmla="*/ 1716833 w 2276670"/>
              <a:gd name="connsiteY12" fmla="*/ 1315616 h 1856792"/>
              <a:gd name="connsiteX13" fmla="*/ 1651519 w 2276670"/>
              <a:gd name="connsiteY13" fmla="*/ 1856792 h 1856792"/>
              <a:gd name="connsiteX14" fmla="*/ 1231641 w 2276670"/>
              <a:gd name="connsiteY14" fmla="*/ 1408922 h 1856792"/>
              <a:gd name="connsiteX15" fmla="*/ 989045 w 2276670"/>
              <a:gd name="connsiteY15" fmla="*/ 1772816 h 1856792"/>
              <a:gd name="connsiteX16" fmla="*/ 522514 w 2276670"/>
              <a:gd name="connsiteY16" fmla="*/ 1567543 h 185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76670" h="1856792">
                <a:moveTo>
                  <a:pt x="177282" y="1371600"/>
                </a:moveTo>
                <a:lnTo>
                  <a:pt x="0" y="1073020"/>
                </a:lnTo>
                <a:lnTo>
                  <a:pt x="251927" y="802433"/>
                </a:lnTo>
                <a:lnTo>
                  <a:pt x="317241" y="531845"/>
                </a:lnTo>
                <a:lnTo>
                  <a:pt x="606490" y="382555"/>
                </a:lnTo>
                <a:lnTo>
                  <a:pt x="746449" y="55984"/>
                </a:lnTo>
                <a:lnTo>
                  <a:pt x="1110343" y="0"/>
                </a:lnTo>
                <a:lnTo>
                  <a:pt x="1408923" y="195943"/>
                </a:lnTo>
                <a:lnTo>
                  <a:pt x="1903445" y="111967"/>
                </a:lnTo>
                <a:lnTo>
                  <a:pt x="1922106" y="522514"/>
                </a:lnTo>
                <a:lnTo>
                  <a:pt x="2276670" y="793102"/>
                </a:lnTo>
                <a:lnTo>
                  <a:pt x="2155372" y="1306286"/>
                </a:lnTo>
                <a:lnTo>
                  <a:pt x="1716833" y="1315616"/>
                </a:lnTo>
                <a:lnTo>
                  <a:pt x="1651519" y="1856792"/>
                </a:lnTo>
                <a:lnTo>
                  <a:pt x="1231641" y="1408922"/>
                </a:lnTo>
                <a:lnTo>
                  <a:pt x="989045" y="1772816"/>
                </a:lnTo>
                <a:lnTo>
                  <a:pt x="522514" y="1567543"/>
                </a:lnTo>
              </a:path>
            </a:pathLst>
          </a:custGeom>
          <a:noFill/>
          <a:ln w="38100">
            <a:solidFill>
              <a:schemeClr val="bg2">
                <a:lumMod val="90000"/>
              </a:schemeClr>
            </a:solidFill>
            <a:prstDash val="dash"/>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065462" y="5698378"/>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1</a:t>
            </a:r>
            <a:endParaRPr lang="en-AU" sz="4400" dirty="0">
              <a:solidFill>
                <a:schemeClr val="tx1">
                  <a:lumMod val="65000"/>
                  <a:lumOff val="35000"/>
                </a:schemeClr>
              </a:solidFill>
            </a:endParaRPr>
          </a:p>
        </p:txBody>
      </p:sp>
      <p:sp>
        <p:nvSpPr>
          <p:cNvPr id="12" name="TextBox 11"/>
          <p:cNvSpPr txBox="1"/>
          <p:nvPr/>
        </p:nvSpPr>
        <p:spPr>
          <a:xfrm rot="16200000">
            <a:off x="-80833" y="2653496"/>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2</a:t>
            </a:r>
            <a:endParaRPr lang="en-AU" sz="4400" dirty="0">
              <a:solidFill>
                <a:schemeClr val="tx1">
                  <a:lumMod val="65000"/>
                  <a:lumOff val="35000"/>
                </a:schemeClr>
              </a:solidFill>
            </a:endParaRPr>
          </a:p>
        </p:txBody>
      </p:sp>
      <p:cxnSp>
        <p:nvCxnSpPr>
          <p:cNvPr id="14" name="Straight Arrow Connector 13"/>
          <p:cNvCxnSpPr/>
          <p:nvPr/>
        </p:nvCxnSpPr>
        <p:spPr>
          <a:xfrm flipV="1">
            <a:off x="3133240" y="2832614"/>
            <a:ext cx="1825936" cy="7045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rot="20386799">
            <a:off x="3010030" y="3440670"/>
            <a:ext cx="202435" cy="2024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30228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9090" y="1913232"/>
            <a:ext cx="5017443" cy="2123658"/>
          </a:xfrm>
          <a:prstGeom prst="rect">
            <a:avLst/>
          </a:prstGeom>
          <a:noFill/>
        </p:spPr>
        <p:txBody>
          <a:bodyPr wrap="square" rtlCol="0">
            <a:spAutoFit/>
          </a:bodyPr>
          <a:lstStyle/>
          <a:p>
            <a:pPr algn="ctr"/>
            <a:r>
              <a:rPr lang="en-AU" sz="4400" b="1" dirty="0" smtClean="0">
                <a:solidFill>
                  <a:schemeClr val="accent1"/>
                </a:solidFill>
              </a:rPr>
              <a:t>Adaptability</a:t>
            </a:r>
            <a:r>
              <a:rPr lang="en-AU" sz="4400" dirty="0" smtClean="0">
                <a:solidFill>
                  <a:schemeClr val="accent1"/>
                </a:solidFill>
              </a:rPr>
              <a:t>.</a:t>
            </a:r>
          </a:p>
          <a:p>
            <a:pPr algn="ctr"/>
            <a:endParaRPr lang="en-AU" sz="4400" dirty="0">
              <a:solidFill>
                <a:schemeClr val="tx1">
                  <a:lumMod val="65000"/>
                  <a:lumOff val="35000"/>
                </a:schemeClr>
              </a:solidFill>
            </a:endParaRPr>
          </a:p>
          <a:p>
            <a:pPr algn="ctr"/>
            <a:r>
              <a:rPr lang="en-AU" sz="4400" b="1" dirty="0" err="1" smtClean="0">
                <a:solidFill>
                  <a:schemeClr val="bg2">
                    <a:lumMod val="90000"/>
                  </a:schemeClr>
                </a:solidFill>
              </a:rPr>
              <a:t>Adaptedness</a:t>
            </a:r>
            <a:r>
              <a:rPr lang="en-AU" sz="4400" dirty="0" smtClean="0">
                <a:solidFill>
                  <a:schemeClr val="bg2">
                    <a:lumMod val="90000"/>
                  </a:schemeClr>
                </a:solidFill>
              </a:rPr>
              <a:t>.</a:t>
            </a:r>
            <a:endParaRPr lang="en-AU" sz="4400" dirty="0">
              <a:solidFill>
                <a:schemeClr val="bg2">
                  <a:lumMod val="90000"/>
                </a:schemeClr>
              </a:solidFill>
            </a:endParaRPr>
          </a:p>
        </p:txBody>
      </p:sp>
      <p:sp>
        <p:nvSpPr>
          <p:cNvPr id="3" name="Circle">
            <a:extLst>
              <a:ext uri="{FF2B5EF4-FFF2-40B4-BE49-F238E27FC236}">
                <a16:creationId xmlns:a16="http://schemas.microsoft.com/office/drawing/2014/main" xmlns="" id="{58B09903-E371-473B-890E-108EF2FCEE9D}"/>
              </a:ext>
            </a:extLst>
          </p:cNvPr>
          <p:cNvSpPr/>
          <p:nvPr/>
        </p:nvSpPr>
        <p:spPr>
          <a:xfrm>
            <a:off x="1352188" y="577946"/>
            <a:ext cx="5038115" cy="5038115"/>
          </a:xfrm>
          <a:prstGeom prst="ellipse">
            <a:avLst/>
          </a:prstGeom>
          <a:solidFill>
            <a:srgbClr val="EBEBEB"/>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4" name="Circle">
            <a:extLst>
              <a:ext uri="{FF2B5EF4-FFF2-40B4-BE49-F238E27FC236}">
                <a16:creationId xmlns:a16="http://schemas.microsoft.com/office/drawing/2014/main" xmlns="" id="{56FA6BAA-0BDD-430A-80BD-19F6AFECD920}"/>
              </a:ext>
            </a:extLst>
          </p:cNvPr>
          <p:cNvSpPr/>
          <p:nvPr/>
        </p:nvSpPr>
        <p:spPr>
          <a:xfrm>
            <a:off x="2662497" y="1392499"/>
            <a:ext cx="3409009" cy="3409008"/>
          </a:xfrm>
          <a:prstGeom prst="ellipse">
            <a:avLst/>
          </a:prstGeom>
          <a:solidFill>
            <a:srgbClr val="929292"/>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5" name="Circle">
            <a:extLst>
              <a:ext uri="{FF2B5EF4-FFF2-40B4-BE49-F238E27FC236}">
                <a16:creationId xmlns:a16="http://schemas.microsoft.com/office/drawing/2014/main" xmlns="" id="{0D90869C-1C9F-4966-8B64-02CAC54C0D70}"/>
              </a:ext>
            </a:extLst>
          </p:cNvPr>
          <p:cNvSpPr/>
          <p:nvPr/>
        </p:nvSpPr>
        <p:spPr>
          <a:xfrm>
            <a:off x="3686223" y="1734372"/>
            <a:ext cx="2196484" cy="2196485"/>
          </a:xfrm>
          <a:prstGeom prst="ellipse">
            <a:avLst/>
          </a:prstGeom>
          <a:solidFill>
            <a:srgbClr val="5E5E5E"/>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6" name="Rectangle">
            <a:extLst>
              <a:ext uri="{FF2B5EF4-FFF2-40B4-BE49-F238E27FC236}">
                <a16:creationId xmlns:a16="http://schemas.microsoft.com/office/drawing/2014/main" xmlns="" id="{8958FECA-F5A5-4E11-A7A5-18EAA0FE5A33}"/>
              </a:ext>
            </a:extLst>
          </p:cNvPr>
          <p:cNvSpPr/>
          <p:nvPr/>
        </p:nvSpPr>
        <p:spPr>
          <a:xfrm>
            <a:off x="1352188" y="505166"/>
            <a:ext cx="5038115" cy="5183675"/>
          </a:xfrm>
          <a:prstGeom prst="rect">
            <a:avLst/>
          </a:prstGeom>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7" name="Circle">
            <a:extLst>
              <a:ext uri="{FF2B5EF4-FFF2-40B4-BE49-F238E27FC236}">
                <a16:creationId xmlns:a16="http://schemas.microsoft.com/office/drawing/2014/main" xmlns="" id="{2CE4DF51-CF44-43C7-99A9-80365F94AD7E}"/>
              </a:ext>
            </a:extLst>
          </p:cNvPr>
          <p:cNvSpPr/>
          <p:nvPr/>
        </p:nvSpPr>
        <p:spPr>
          <a:xfrm>
            <a:off x="4752349" y="2252228"/>
            <a:ext cx="922893" cy="922893"/>
          </a:xfrm>
          <a:prstGeom prst="ellipse">
            <a:avLst/>
          </a:prstGeom>
          <a:solidFill>
            <a:srgbClr val="000000"/>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rgbClr val="FFFF00"/>
              </a:solidFill>
            </a:endParaRPr>
          </a:p>
        </p:txBody>
      </p:sp>
      <p:sp>
        <p:nvSpPr>
          <p:cNvPr id="8" name="Circle">
            <a:extLst>
              <a:ext uri="{FF2B5EF4-FFF2-40B4-BE49-F238E27FC236}">
                <a16:creationId xmlns:a16="http://schemas.microsoft.com/office/drawing/2014/main" xmlns="" id="{8A9BBC3B-63C0-4C5C-9210-33A0F1A013F8}"/>
              </a:ext>
            </a:extLst>
          </p:cNvPr>
          <p:cNvSpPr/>
          <p:nvPr/>
        </p:nvSpPr>
        <p:spPr>
          <a:xfrm>
            <a:off x="5086298" y="2586177"/>
            <a:ext cx="254995" cy="254995"/>
          </a:xfrm>
          <a:prstGeom prst="ellipse">
            <a:avLst/>
          </a:prstGeom>
          <a:solidFill>
            <a:schemeClr val="bg2">
              <a:lumMod val="50000"/>
            </a:schemeClr>
          </a:solidFill>
          <a:ln w="12700">
            <a:solidFill>
              <a:schemeClr val="tx1"/>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tx1">
                  <a:lumMod val="65000"/>
                  <a:lumOff val="35000"/>
                </a:schemeClr>
              </a:solidFill>
            </a:endParaRPr>
          </a:p>
        </p:txBody>
      </p:sp>
      <p:sp>
        <p:nvSpPr>
          <p:cNvPr id="9" name="Circle">
            <a:extLst>
              <a:ext uri="{FF2B5EF4-FFF2-40B4-BE49-F238E27FC236}">
                <a16:creationId xmlns:a16="http://schemas.microsoft.com/office/drawing/2014/main" xmlns="" id="{510462BE-63B7-4276-8421-E15EB7E01B53}"/>
              </a:ext>
            </a:extLst>
          </p:cNvPr>
          <p:cNvSpPr/>
          <p:nvPr/>
        </p:nvSpPr>
        <p:spPr>
          <a:xfrm>
            <a:off x="1980295" y="1025209"/>
            <a:ext cx="4143588"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10" name="Freeform 9"/>
          <p:cNvSpPr/>
          <p:nvPr/>
        </p:nvSpPr>
        <p:spPr>
          <a:xfrm rot="769733">
            <a:off x="3643299" y="1904218"/>
            <a:ext cx="2276670" cy="1856792"/>
          </a:xfrm>
          <a:custGeom>
            <a:avLst/>
            <a:gdLst>
              <a:gd name="connsiteX0" fmla="*/ 177282 w 2276670"/>
              <a:gd name="connsiteY0" fmla="*/ 1371600 h 1856792"/>
              <a:gd name="connsiteX1" fmla="*/ 0 w 2276670"/>
              <a:gd name="connsiteY1" fmla="*/ 1073020 h 1856792"/>
              <a:gd name="connsiteX2" fmla="*/ 251927 w 2276670"/>
              <a:gd name="connsiteY2" fmla="*/ 802433 h 1856792"/>
              <a:gd name="connsiteX3" fmla="*/ 317241 w 2276670"/>
              <a:gd name="connsiteY3" fmla="*/ 531845 h 1856792"/>
              <a:gd name="connsiteX4" fmla="*/ 606490 w 2276670"/>
              <a:gd name="connsiteY4" fmla="*/ 382555 h 1856792"/>
              <a:gd name="connsiteX5" fmla="*/ 746449 w 2276670"/>
              <a:gd name="connsiteY5" fmla="*/ 55984 h 1856792"/>
              <a:gd name="connsiteX6" fmla="*/ 1110343 w 2276670"/>
              <a:gd name="connsiteY6" fmla="*/ 0 h 1856792"/>
              <a:gd name="connsiteX7" fmla="*/ 1408923 w 2276670"/>
              <a:gd name="connsiteY7" fmla="*/ 195943 h 1856792"/>
              <a:gd name="connsiteX8" fmla="*/ 1903445 w 2276670"/>
              <a:gd name="connsiteY8" fmla="*/ 111967 h 1856792"/>
              <a:gd name="connsiteX9" fmla="*/ 1922106 w 2276670"/>
              <a:gd name="connsiteY9" fmla="*/ 522514 h 1856792"/>
              <a:gd name="connsiteX10" fmla="*/ 2276670 w 2276670"/>
              <a:gd name="connsiteY10" fmla="*/ 793102 h 1856792"/>
              <a:gd name="connsiteX11" fmla="*/ 2155372 w 2276670"/>
              <a:gd name="connsiteY11" fmla="*/ 1306286 h 1856792"/>
              <a:gd name="connsiteX12" fmla="*/ 1716833 w 2276670"/>
              <a:gd name="connsiteY12" fmla="*/ 1315616 h 1856792"/>
              <a:gd name="connsiteX13" fmla="*/ 1651519 w 2276670"/>
              <a:gd name="connsiteY13" fmla="*/ 1856792 h 1856792"/>
              <a:gd name="connsiteX14" fmla="*/ 1231641 w 2276670"/>
              <a:gd name="connsiteY14" fmla="*/ 1408922 h 1856792"/>
              <a:gd name="connsiteX15" fmla="*/ 989045 w 2276670"/>
              <a:gd name="connsiteY15" fmla="*/ 1772816 h 1856792"/>
              <a:gd name="connsiteX16" fmla="*/ 522514 w 2276670"/>
              <a:gd name="connsiteY16" fmla="*/ 1567543 h 185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76670" h="1856792">
                <a:moveTo>
                  <a:pt x="177282" y="1371600"/>
                </a:moveTo>
                <a:lnTo>
                  <a:pt x="0" y="1073020"/>
                </a:lnTo>
                <a:lnTo>
                  <a:pt x="251927" y="802433"/>
                </a:lnTo>
                <a:lnTo>
                  <a:pt x="317241" y="531845"/>
                </a:lnTo>
                <a:lnTo>
                  <a:pt x="606490" y="382555"/>
                </a:lnTo>
                <a:lnTo>
                  <a:pt x="746449" y="55984"/>
                </a:lnTo>
                <a:lnTo>
                  <a:pt x="1110343" y="0"/>
                </a:lnTo>
                <a:lnTo>
                  <a:pt x="1408923" y="195943"/>
                </a:lnTo>
                <a:lnTo>
                  <a:pt x="1903445" y="111967"/>
                </a:lnTo>
                <a:lnTo>
                  <a:pt x="1922106" y="522514"/>
                </a:lnTo>
                <a:lnTo>
                  <a:pt x="2276670" y="793102"/>
                </a:lnTo>
                <a:lnTo>
                  <a:pt x="2155372" y="1306286"/>
                </a:lnTo>
                <a:lnTo>
                  <a:pt x="1716833" y="1315616"/>
                </a:lnTo>
                <a:lnTo>
                  <a:pt x="1651519" y="1856792"/>
                </a:lnTo>
                <a:lnTo>
                  <a:pt x="1231641" y="1408922"/>
                </a:lnTo>
                <a:lnTo>
                  <a:pt x="989045" y="1772816"/>
                </a:lnTo>
                <a:lnTo>
                  <a:pt x="522514" y="1567543"/>
                </a:lnTo>
              </a:path>
            </a:pathLst>
          </a:custGeom>
          <a:noFill/>
          <a:ln w="38100">
            <a:solidFill>
              <a:schemeClr val="bg2">
                <a:lumMod val="90000"/>
              </a:schemeClr>
            </a:solidFill>
            <a:prstDash val="dash"/>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065462" y="5698378"/>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1</a:t>
            </a:r>
            <a:endParaRPr lang="en-AU" sz="4400" dirty="0">
              <a:solidFill>
                <a:schemeClr val="tx1">
                  <a:lumMod val="65000"/>
                  <a:lumOff val="35000"/>
                </a:schemeClr>
              </a:solidFill>
            </a:endParaRPr>
          </a:p>
        </p:txBody>
      </p:sp>
      <p:sp>
        <p:nvSpPr>
          <p:cNvPr id="12" name="TextBox 11"/>
          <p:cNvSpPr txBox="1"/>
          <p:nvPr/>
        </p:nvSpPr>
        <p:spPr>
          <a:xfrm rot="16200000">
            <a:off x="-80833" y="2653496"/>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2</a:t>
            </a:r>
            <a:endParaRPr lang="en-AU" sz="4400" dirty="0">
              <a:solidFill>
                <a:schemeClr val="tx1">
                  <a:lumMod val="65000"/>
                  <a:lumOff val="35000"/>
                </a:schemeClr>
              </a:solidFill>
            </a:endParaRPr>
          </a:p>
        </p:txBody>
      </p:sp>
      <p:cxnSp>
        <p:nvCxnSpPr>
          <p:cNvPr id="14" name="Straight Arrow Connector 13"/>
          <p:cNvCxnSpPr/>
          <p:nvPr/>
        </p:nvCxnSpPr>
        <p:spPr>
          <a:xfrm flipV="1">
            <a:off x="3133240" y="2832614"/>
            <a:ext cx="1825936" cy="7045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rot="20386799">
            <a:off x="3010030" y="3440670"/>
            <a:ext cx="202435" cy="2024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87951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181842" y="1580492"/>
            <a:ext cx="1990725" cy="646331"/>
          </a:xfrm>
          <a:prstGeom prst="rect">
            <a:avLst/>
          </a:prstGeom>
          <a:noFill/>
        </p:spPr>
        <p:txBody>
          <a:bodyPr wrap="square" rtlCol="0">
            <a:spAutoFit/>
          </a:bodyPr>
          <a:lstStyle/>
          <a:p>
            <a:pPr algn="ctr"/>
            <a:r>
              <a:rPr lang="en-AU" sz="3600" dirty="0" smtClean="0">
                <a:solidFill>
                  <a:schemeClr val="tx1">
                    <a:lumMod val="65000"/>
                    <a:lumOff val="35000"/>
                  </a:schemeClr>
                </a:solidFill>
              </a:rPr>
              <a:t>Mutation</a:t>
            </a:r>
            <a:endParaRPr lang="en-AU" sz="2400" dirty="0">
              <a:solidFill>
                <a:schemeClr val="tx1">
                  <a:lumMod val="65000"/>
                  <a:lumOff val="35000"/>
                </a:schemeClr>
              </a:solidFill>
            </a:endParaRPr>
          </a:p>
        </p:txBody>
      </p:sp>
      <p:sp>
        <p:nvSpPr>
          <p:cNvPr id="11" name="TextBox 10"/>
          <p:cNvSpPr txBox="1"/>
          <p:nvPr/>
        </p:nvSpPr>
        <p:spPr>
          <a:xfrm>
            <a:off x="7394473" y="3869177"/>
            <a:ext cx="2774204" cy="646331"/>
          </a:xfrm>
          <a:prstGeom prst="rect">
            <a:avLst/>
          </a:prstGeom>
          <a:noFill/>
        </p:spPr>
        <p:txBody>
          <a:bodyPr wrap="square" rtlCol="0">
            <a:spAutoFit/>
          </a:bodyPr>
          <a:lstStyle/>
          <a:p>
            <a:pPr algn="ctr"/>
            <a:r>
              <a:rPr lang="en-AU" sz="3600" dirty="0" smtClean="0">
                <a:solidFill>
                  <a:schemeClr val="tx1">
                    <a:lumMod val="65000"/>
                    <a:lumOff val="35000"/>
                  </a:schemeClr>
                </a:solidFill>
              </a:rPr>
              <a:t>Drift</a:t>
            </a:r>
            <a:endParaRPr lang="en-AU" sz="2400" dirty="0">
              <a:solidFill>
                <a:schemeClr val="tx1">
                  <a:lumMod val="65000"/>
                  <a:lumOff val="35000"/>
                </a:schemeClr>
              </a:solidFill>
            </a:endParaRPr>
          </a:p>
        </p:txBody>
      </p:sp>
      <p:sp>
        <p:nvSpPr>
          <p:cNvPr id="12" name="TextBox 11"/>
          <p:cNvSpPr txBox="1"/>
          <p:nvPr/>
        </p:nvSpPr>
        <p:spPr>
          <a:xfrm>
            <a:off x="8237436" y="3273090"/>
            <a:ext cx="1990725" cy="646331"/>
          </a:xfrm>
          <a:prstGeom prst="rect">
            <a:avLst/>
          </a:prstGeom>
          <a:noFill/>
        </p:spPr>
        <p:txBody>
          <a:bodyPr wrap="square" rtlCol="0">
            <a:spAutoFit/>
          </a:bodyPr>
          <a:lstStyle/>
          <a:p>
            <a:pPr algn="ctr"/>
            <a:r>
              <a:rPr lang="en-AU" sz="3600" dirty="0" smtClean="0">
                <a:solidFill>
                  <a:schemeClr val="tx1">
                    <a:lumMod val="65000"/>
                    <a:lumOff val="35000"/>
                  </a:schemeClr>
                </a:solidFill>
              </a:rPr>
              <a:t>Selection</a:t>
            </a:r>
            <a:endParaRPr lang="en-AU" sz="2400" dirty="0">
              <a:solidFill>
                <a:schemeClr val="tx1">
                  <a:lumMod val="65000"/>
                  <a:lumOff val="35000"/>
                </a:schemeClr>
              </a:solidFill>
            </a:endParaRPr>
          </a:p>
        </p:txBody>
      </p:sp>
      <p:cxnSp>
        <p:nvCxnSpPr>
          <p:cNvPr id="14" name="Straight Connector 13"/>
          <p:cNvCxnSpPr/>
          <p:nvPr/>
        </p:nvCxnSpPr>
        <p:spPr>
          <a:xfrm>
            <a:off x="3790950" y="1104900"/>
            <a:ext cx="0" cy="41878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771901" y="5292790"/>
            <a:ext cx="482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3790950" y="2924175"/>
            <a:ext cx="4933950" cy="247650"/>
          </a:xfrm>
          <a:custGeom>
            <a:avLst/>
            <a:gdLst>
              <a:gd name="connsiteX0" fmla="*/ 0 w 4933950"/>
              <a:gd name="connsiteY0" fmla="*/ 200025 h 247650"/>
              <a:gd name="connsiteX1" fmla="*/ 85725 w 4933950"/>
              <a:gd name="connsiteY1" fmla="*/ 171450 h 247650"/>
              <a:gd name="connsiteX2" fmla="*/ 190500 w 4933950"/>
              <a:gd name="connsiteY2" fmla="*/ 104775 h 247650"/>
              <a:gd name="connsiteX3" fmla="*/ 276225 w 4933950"/>
              <a:gd name="connsiteY3" fmla="*/ 76200 h 247650"/>
              <a:gd name="connsiteX4" fmla="*/ 304800 w 4933950"/>
              <a:gd name="connsiteY4" fmla="*/ 85725 h 247650"/>
              <a:gd name="connsiteX5" fmla="*/ 333375 w 4933950"/>
              <a:gd name="connsiteY5" fmla="*/ 142875 h 247650"/>
              <a:gd name="connsiteX6" fmla="*/ 352425 w 4933950"/>
              <a:gd name="connsiteY6" fmla="*/ 171450 h 247650"/>
              <a:gd name="connsiteX7" fmla="*/ 466725 w 4933950"/>
              <a:gd name="connsiteY7" fmla="*/ 104775 h 247650"/>
              <a:gd name="connsiteX8" fmla="*/ 581025 w 4933950"/>
              <a:gd name="connsiteY8" fmla="*/ 47625 h 247650"/>
              <a:gd name="connsiteX9" fmla="*/ 600075 w 4933950"/>
              <a:gd name="connsiteY9" fmla="*/ 76200 h 247650"/>
              <a:gd name="connsiteX10" fmla="*/ 647700 w 4933950"/>
              <a:gd name="connsiteY10" fmla="*/ 180975 h 247650"/>
              <a:gd name="connsiteX11" fmla="*/ 904875 w 4933950"/>
              <a:gd name="connsiteY11" fmla="*/ 114300 h 247650"/>
              <a:gd name="connsiteX12" fmla="*/ 981075 w 4933950"/>
              <a:gd name="connsiteY12" fmla="*/ 85725 h 247650"/>
              <a:gd name="connsiteX13" fmla="*/ 1019175 w 4933950"/>
              <a:gd name="connsiteY13" fmla="*/ 76200 h 247650"/>
              <a:gd name="connsiteX14" fmla="*/ 1038225 w 4933950"/>
              <a:gd name="connsiteY14" fmla="*/ 104775 h 247650"/>
              <a:gd name="connsiteX15" fmla="*/ 1085850 w 4933950"/>
              <a:gd name="connsiteY15" fmla="*/ 190500 h 247650"/>
              <a:gd name="connsiteX16" fmla="*/ 1114425 w 4933950"/>
              <a:gd name="connsiteY16" fmla="*/ 200025 h 247650"/>
              <a:gd name="connsiteX17" fmla="*/ 1162050 w 4933950"/>
              <a:gd name="connsiteY17" fmla="*/ 133350 h 247650"/>
              <a:gd name="connsiteX18" fmla="*/ 1190625 w 4933950"/>
              <a:gd name="connsiteY18" fmla="*/ 114300 h 247650"/>
              <a:gd name="connsiteX19" fmla="*/ 1266825 w 4933950"/>
              <a:gd name="connsiteY19" fmla="*/ 123825 h 247650"/>
              <a:gd name="connsiteX20" fmla="*/ 1362075 w 4933950"/>
              <a:gd name="connsiteY20" fmla="*/ 161925 h 247650"/>
              <a:gd name="connsiteX21" fmla="*/ 1381125 w 4933950"/>
              <a:gd name="connsiteY21" fmla="*/ 190500 h 247650"/>
              <a:gd name="connsiteX22" fmla="*/ 1552575 w 4933950"/>
              <a:gd name="connsiteY22" fmla="*/ 47625 h 247650"/>
              <a:gd name="connsiteX23" fmla="*/ 1609725 w 4933950"/>
              <a:gd name="connsiteY23" fmla="*/ 0 h 247650"/>
              <a:gd name="connsiteX24" fmla="*/ 1666875 w 4933950"/>
              <a:gd name="connsiteY24" fmla="*/ 38100 h 247650"/>
              <a:gd name="connsiteX25" fmla="*/ 1733550 w 4933950"/>
              <a:gd name="connsiteY25" fmla="*/ 104775 h 247650"/>
              <a:gd name="connsiteX26" fmla="*/ 1847850 w 4933950"/>
              <a:gd name="connsiteY26" fmla="*/ 161925 h 247650"/>
              <a:gd name="connsiteX27" fmla="*/ 1981200 w 4933950"/>
              <a:gd name="connsiteY27" fmla="*/ 95250 h 247650"/>
              <a:gd name="connsiteX28" fmla="*/ 2009775 w 4933950"/>
              <a:gd name="connsiteY28" fmla="*/ 104775 h 247650"/>
              <a:gd name="connsiteX29" fmla="*/ 2076450 w 4933950"/>
              <a:gd name="connsiteY29" fmla="*/ 171450 h 247650"/>
              <a:gd name="connsiteX30" fmla="*/ 2105025 w 4933950"/>
              <a:gd name="connsiteY30" fmla="*/ 180975 h 247650"/>
              <a:gd name="connsiteX31" fmla="*/ 2257425 w 4933950"/>
              <a:gd name="connsiteY31" fmla="*/ 95250 h 247650"/>
              <a:gd name="connsiteX32" fmla="*/ 2286000 w 4933950"/>
              <a:gd name="connsiteY32" fmla="*/ 104775 h 247650"/>
              <a:gd name="connsiteX33" fmla="*/ 2333625 w 4933950"/>
              <a:gd name="connsiteY33" fmla="*/ 152400 h 247650"/>
              <a:gd name="connsiteX34" fmla="*/ 2438400 w 4933950"/>
              <a:gd name="connsiteY34" fmla="*/ 238125 h 247650"/>
              <a:gd name="connsiteX35" fmla="*/ 2514600 w 4933950"/>
              <a:gd name="connsiteY35" fmla="*/ 180975 h 247650"/>
              <a:gd name="connsiteX36" fmla="*/ 2609850 w 4933950"/>
              <a:gd name="connsiteY36" fmla="*/ 152400 h 247650"/>
              <a:gd name="connsiteX37" fmla="*/ 2705100 w 4933950"/>
              <a:gd name="connsiteY37" fmla="*/ 219075 h 247650"/>
              <a:gd name="connsiteX38" fmla="*/ 2809875 w 4933950"/>
              <a:gd name="connsiteY38" fmla="*/ 247650 h 247650"/>
              <a:gd name="connsiteX39" fmla="*/ 2933700 w 4933950"/>
              <a:gd name="connsiteY39" fmla="*/ 190500 h 247650"/>
              <a:gd name="connsiteX40" fmla="*/ 2971800 w 4933950"/>
              <a:gd name="connsiteY40" fmla="*/ 180975 h 247650"/>
              <a:gd name="connsiteX41" fmla="*/ 3124200 w 4933950"/>
              <a:gd name="connsiteY41" fmla="*/ 190500 h 247650"/>
              <a:gd name="connsiteX42" fmla="*/ 3219450 w 4933950"/>
              <a:gd name="connsiteY42" fmla="*/ 161925 h 247650"/>
              <a:gd name="connsiteX43" fmla="*/ 3305175 w 4933950"/>
              <a:gd name="connsiteY43" fmla="*/ 123825 h 247650"/>
              <a:gd name="connsiteX44" fmla="*/ 3362325 w 4933950"/>
              <a:gd name="connsiteY44" fmla="*/ 142875 h 247650"/>
              <a:gd name="connsiteX45" fmla="*/ 3476625 w 4933950"/>
              <a:gd name="connsiteY45" fmla="*/ 219075 h 247650"/>
              <a:gd name="connsiteX46" fmla="*/ 3524250 w 4933950"/>
              <a:gd name="connsiteY46" fmla="*/ 209550 h 247650"/>
              <a:gd name="connsiteX47" fmla="*/ 3648075 w 4933950"/>
              <a:gd name="connsiteY47" fmla="*/ 161925 h 247650"/>
              <a:gd name="connsiteX48" fmla="*/ 3695700 w 4933950"/>
              <a:gd name="connsiteY48" fmla="*/ 209550 h 247650"/>
              <a:gd name="connsiteX49" fmla="*/ 3724275 w 4933950"/>
              <a:gd name="connsiteY49" fmla="*/ 200025 h 247650"/>
              <a:gd name="connsiteX50" fmla="*/ 3829050 w 4933950"/>
              <a:gd name="connsiteY50" fmla="*/ 133350 h 247650"/>
              <a:gd name="connsiteX51" fmla="*/ 3886200 w 4933950"/>
              <a:gd name="connsiteY51" fmla="*/ 142875 h 247650"/>
              <a:gd name="connsiteX52" fmla="*/ 3962400 w 4933950"/>
              <a:gd name="connsiteY52" fmla="*/ 190500 h 247650"/>
              <a:gd name="connsiteX53" fmla="*/ 4038600 w 4933950"/>
              <a:gd name="connsiteY53" fmla="*/ 219075 h 247650"/>
              <a:gd name="connsiteX54" fmla="*/ 4133850 w 4933950"/>
              <a:gd name="connsiteY54" fmla="*/ 209550 h 247650"/>
              <a:gd name="connsiteX55" fmla="*/ 4229100 w 4933950"/>
              <a:gd name="connsiteY55" fmla="*/ 133350 h 247650"/>
              <a:gd name="connsiteX56" fmla="*/ 4257675 w 4933950"/>
              <a:gd name="connsiteY56" fmla="*/ 123825 h 247650"/>
              <a:gd name="connsiteX57" fmla="*/ 4314825 w 4933950"/>
              <a:gd name="connsiteY57" fmla="*/ 133350 h 247650"/>
              <a:gd name="connsiteX58" fmla="*/ 4391025 w 4933950"/>
              <a:gd name="connsiteY58" fmla="*/ 180975 h 247650"/>
              <a:gd name="connsiteX59" fmla="*/ 4486275 w 4933950"/>
              <a:gd name="connsiteY59" fmla="*/ 171450 h 247650"/>
              <a:gd name="connsiteX60" fmla="*/ 4514850 w 4933950"/>
              <a:gd name="connsiteY60" fmla="*/ 161925 h 247650"/>
              <a:gd name="connsiteX61" fmla="*/ 4572000 w 4933950"/>
              <a:gd name="connsiteY61" fmla="*/ 171450 h 247650"/>
              <a:gd name="connsiteX62" fmla="*/ 4686300 w 4933950"/>
              <a:gd name="connsiteY62" fmla="*/ 219075 h 247650"/>
              <a:gd name="connsiteX63" fmla="*/ 4714875 w 4933950"/>
              <a:gd name="connsiteY63" fmla="*/ 238125 h 247650"/>
              <a:gd name="connsiteX64" fmla="*/ 4791075 w 4933950"/>
              <a:gd name="connsiteY64" fmla="*/ 200025 h 247650"/>
              <a:gd name="connsiteX65" fmla="*/ 4886325 w 4933950"/>
              <a:gd name="connsiteY65" fmla="*/ 209550 h 247650"/>
              <a:gd name="connsiteX66" fmla="*/ 4933950 w 4933950"/>
              <a:gd name="connsiteY66" fmla="*/ 21907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33950" h="247650">
                <a:moveTo>
                  <a:pt x="0" y="200025"/>
                </a:moveTo>
                <a:cubicBezTo>
                  <a:pt x="46561" y="190713"/>
                  <a:pt x="46290" y="195111"/>
                  <a:pt x="85725" y="171450"/>
                </a:cubicBezTo>
                <a:cubicBezTo>
                  <a:pt x="121223" y="150151"/>
                  <a:pt x="151227" y="117866"/>
                  <a:pt x="190500" y="104775"/>
                </a:cubicBezTo>
                <a:lnTo>
                  <a:pt x="276225" y="76200"/>
                </a:lnTo>
                <a:cubicBezTo>
                  <a:pt x="285750" y="79375"/>
                  <a:pt x="296960" y="79453"/>
                  <a:pt x="304800" y="85725"/>
                </a:cubicBezTo>
                <a:cubicBezTo>
                  <a:pt x="327548" y="103923"/>
                  <a:pt x="321871" y="119868"/>
                  <a:pt x="333375" y="142875"/>
                </a:cubicBezTo>
                <a:cubicBezTo>
                  <a:pt x="338495" y="153114"/>
                  <a:pt x="346075" y="161925"/>
                  <a:pt x="352425" y="171450"/>
                </a:cubicBezTo>
                <a:cubicBezTo>
                  <a:pt x="417510" y="149755"/>
                  <a:pt x="359206" y="171974"/>
                  <a:pt x="466725" y="104775"/>
                </a:cubicBezTo>
                <a:cubicBezTo>
                  <a:pt x="528836" y="65956"/>
                  <a:pt x="522598" y="70996"/>
                  <a:pt x="581025" y="47625"/>
                </a:cubicBezTo>
                <a:cubicBezTo>
                  <a:pt x="587375" y="57150"/>
                  <a:pt x="595338" y="65778"/>
                  <a:pt x="600075" y="76200"/>
                </a:cubicBezTo>
                <a:cubicBezTo>
                  <a:pt x="654399" y="195713"/>
                  <a:pt x="604433" y="116074"/>
                  <a:pt x="647700" y="180975"/>
                </a:cubicBezTo>
                <a:cubicBezTo>
                  <a:pt x="812143" y="126161"/>
                  <a:pt x="541034" y="214670"/>
                  <a:pt x="904875" y="114300"/>
                </a:cubicBezTo>
                <a:cubicBezTo>
                  <a:pt x="931025" y="107086"/>
                  <a:pt x="955340" y="94303"/>
                  <a:pt x="981075" y="85725"/>
                </a:cubicBezTo>
                <a:cubicBezTo>
                  <a:pt x="993494" y="81585"/>
                  <a:pt x="1006475" y="79375"/>
                  <a:pt x="1019175" y="76200"/>
                </a:cubicBezTo>
                <a:cubicBezTo>
                  <a:pt x="1025525" y="85725"/>
                  <a:pt x="1032457" y="94887"/>
                  <a:pt x="1038225" y="104775"/>
                </a:cubicBezTo>
                <a:cubicBezTo>
                  <a:pt x="1054696" y="133011"/>
                  <a:pt x="1065430" y="164974"/>
                  <a:pt x="1085850" y="190500"/>
                </a:cubicBezTo>
                <a:cubicBezTo>
                  <a:pt x="1092122" y="198340"/>
                  <a:pt x="1104900" y="196850"/>
                  <a:pt x="1114425" y="200025"/>
                </a:cubicBezTo>
                <a:cubicBezTo>
                  <a:pt x="1125242" y="183800"/>
                  <a:pt x="1150235" y="145165"/>
                  <a:pt x="1162050" y="133350"/>
                </a:cubicBezTo>
                <a:cubicBezTo>
                  <a:pt x="1170145" y="125255"/>
                  <a:pt x="1181100" y="120650"/>
                  <a:pt x="1190625" y="114300"/>
                </a:cubicBezTo>
                <a:cubicBezTo>
                  <a:pt x="1216025" y="117475"/>
                  <a:pt x="1241796" y="118462"/>
                  <a:pt x="1266825" y="123825"/>
                </a:cubicBezTo>
                <a:cubicBezTo>
                  <a:pt x="1308020" y="132653"/>
                  <a:pt x="1326821" y="144298"/>
                  <a:pt x="1362075" y="161925"/>
                </a:cubicBezTo>
                <a:cubicBezTo>
                  <a:pt x="1368425" y="171450"/>
                  <a:pt x="1370440" y="194609"/>
                  <a:pt x="1381125" y="190500"/>
                </a:cubicBezTo>
                <a:cubicBezTo>
                  <a:pt x="1447549" y="164952"/>
                  <a:pt x="1501778" y="94515"/>
                  <a:pt x="1552575" y="47625"/>
                </a:cubicBezTo>
                <a:cubicBezTo>
                  <a:pt x="1570796" y="30805"/>
                  <a:pt x="1590675" y="15875"/>
                  <a:pt x="1609725" y="0"/>
                </a:cubicBezTo>
                <a:cubicBezTo>
                  <a:pt x="1628775" y="12700"/>
                  <a:pt x="1649397" y="23311"/>
                  <a:pt x="1666875" y="38100"/>
                </a:cubicBezTo>
                <a:cubicBezTo>
                  <a:pt x="1690869" y="58403"/>
                  <a:pt x="1708405" y="85916"/>
                  <a:pt x="1733550" y="104775"/>
                </a:cubicBezTo>
                <a:cubicBezTo>
                  <a:pt x="1783951" y="142576"/>
                  <a:pt x="1801809" y="146578"/>
                  <a:pt x="1847850" y="161925"/>
                </a:cubicBezTo>
                <a:cubicBezTo>
                  <a:pt x="1941078" y="103657"/>
                  <a:pt x="1895634" y="123772"/>
                  <a:pt x="1981200" y="95250"/>
                </a:cubicBezTo>
                <a:cubicBezTo>
                  <a:pt x="1990725" y="98425"/>
                  <a:pt x="2001935" y="98503"/>
                  <a:pt x="2009775" y="104775"/>
                </a:cubicBezTo>
                <a:cubicBezTo>
                  <a:pt x="2034318" y="124410"/>
                  <a:pt x="2046632" y="161511"/>
                  <a:pt x="2076450" y="171450"/>
                </a:cubicBezTo>
                <a:lnTo>
                  <a:pt x="2105025" y="180975"/>
                </a:lnTo>
                <a:cubicBezTo>
                  <a:pt x="2135223" y="162101"/>
                  <a:pt x="2220880" y="105217"/>
                  <a:pt x="2257425" y="95250"/>
                </a:cubicBezTo>
                <a:cubicBezTo>
                  <a:pt x="2267111" y="92608"/>
                  <a:pt x="2276475" y="101600"/>
                  <a:pt x="2286000" y="104775"/>
                </a:cubicBezTo>
                <a:cubicBezTo>
                  <a:pt x="2301875" y="120650"/>
                  <a:pt x="2316729" y="137616"/>
                  <a:pt x="2333625" y="152400"/>
                </a:cubicBezTo>
                <a:cubicBezTo>
                  <a:pt x="2367585" y="182115"/>
                  <a:pt x="2438400" y="238125"/>
                  <a:pt x="2438400" y="238125"/>
                </a:cubicBezTo>
                <a:cubicBezTo>
                  <a:pt x="2463800" y="219075"/>
                  <a:pt x="2487033" y="196727"/>
                  <a:pt x="2514600" y="180975"/>
                </a:cubicBezTo>
                <a:cubicBezTo>
                  <a:pt x="2532636" y="170668"/>
                  <a:pt x="2585864" y="158396"/>
                  <a:pt x="2609850" y="152400"/>
                </a:cubicBezTo>
                <a:cubicBezTo>
                  <a:pt x="2629501" y="167138"/>
                  <a:pt x="2687765" y="211937"/>
                  <a:pt x="2705100" y="219075"/>
                </a:cubicBezTo>
                <a:cubicBezTo>
                  <a:pt x="2738574" y="232858"/>
                  <a:pt x="2774950" y="238125"/>
                  <a:pt x="2809875" y="247650"/>
                </a:cubicBezTo>
                <a:cubicBezTo>
                  <a:pt x="2852210" y="226482"/>
                  <a:pt x="2889305" y="205298"/>
                  <a:pt x="2933700" y="190500"/>
                </a:cubicBezTo>
                <a:cubicBezTo>
                  <a:pt x="2946119" y="186360"/>
                  <a:pt x="2959100" y="184150"/>
                  <a:pt x="2971800" y="180975"/>
                </a:cubicBezTo>
                <a:cubicBezTo>
                  <a:pt x="3059221" y="210115"/>
                  <a:pt x="3008969" y="202023"/>
                  <a:pt x="3124200" y="190500"/>
                </a:cubicBezTo>
                <a:cubicBezTo>
                  <a:pt x="3155950" y="180975"/>
                  <a:pt x="3188346" y="173384"/>
                  <a:pt x="3219450" y="161925"/>
                </a:cubicBezTo>
                <a:cubicBezTo>
                  <a:pt x="3248792" y="151115"/>
                  <a:pt x="3274179" y="127958"/>
                  <a:pt x="3305175" y="123825"/>
                </a:cubicBezTo>
                <a:cubicBezTo>
                  <a:pt x="3325079" y="121171"/>
                  <a:pt x="3362325" y="142875"/>
                  <a:pt x="3362325" y="142875"/>
                </a:cubicBezTo>
                <a:cubicBezTo>
                  <a:pt x="3390730" y="166546"/>
                  <a:pt x="3436038" y="211696"/>
                  <a:pt x="3476625" y="219075"/>
                </a:cubicBezTo>
                <a:cubicBezTo>
                  <a:pt x="3492553" y="221971"/>
                  <a:pt x="3508375" y="212725"/>
                  <a:pt x="3524250" y="209550"/>
                </a:cubicBezTo>
                <a:cubicBezTo>
                  <a:pt x="3620867" y="145138"/>
                  <a:pt x="3576658" y="144071"/>
                  <a:pt x="3648075" y="161925"/>
                </a:cubicBezTo>
                <a:cubicBezTo>
                  <a:pt x="3663950" y="177800"/>
                  <a:pt x="3675620" y="199510"/>
                  <a:pt x="3695700" y="209550"/>
                </a:cubicBezTo>
                <a:cubicBezTo>
                  <a:pt x="3704680" y="214040"/>
                  <a:pt x="3715558" y="205006"/>
                  <a:pt x="3724275" y="200025"/>
                </a:cubicBezTo>
                <a:cubicBezTo>
                  <a:pt x="3760218" y="179486"/>
                  <a:pt x="3829050" y="133350"/>
                  <a:pt x="3829050" y="133350"/>
                </a:cubicBezTo>
                <a:cubicBezTo>
                  <a:pt x="3848100" y="136525"/>
                  <a:pt x="3868449" y="135267"/>
                  <a:pt x="3886200" y="142875"/>
                </a:cubicBezTo>
                <a:cubicBezTo>
                  <a:pt x="3913731" y="154674"/>
                  <a:pt x="3935609" y="177105"/>
                  <a:pt x="3962400" y="190500"/>
                </a:cubicBezTo>
                <a:cubicBezTo>
                  <a:pt x="3986663" y="202632"/>
                  <a:pt x="4013200" y="209550"/>
                  <a:pt x="4038600" y="219075"/>
                </a:cubicBezTo>
                <a:cubicBezTo>
                  <a:pt x="4070350" y="215900"/>
                  <a:pt x="4104752" y="222644"/>
                  <a:pt x="4133850" y="209550"/>
                </a:cubicBezTo>
                <a:cubicBezTo>
                  <a:pt x="4170929" y="192865"/>
                  <a:pt x="4195670" y="156494"/>
                  <a:pt x="4229100" y="133350"/>
                </a:cubicBezTo>
                <a:cubicBezTo>
                  <a:pt x="4237355" y="127635"/>
                  <a:pt x="4248150" y="127000"/>
                  <a:pt x="4257675" y="123825"/>
                </a:cubicBezTo>
                <a:cubicBezTo>
                  <a:pt x="4276725" y="127000"/>
                  <a:pt x="4297074" y="125742"/>
                  <a:pt x="4314825" y="133350"/>
                </a:cubicBezTo>
                <a:cubicBezTo>
                  <a:pt x="4342356" y="145149"/>
                  <a:pt x="4391025" y="180975"/>
                  <a:pt x="4391025" y="180975"/>
                </a:cubicBezTo>
                <a:cubicBezTo>
                  <a:pt x="4422775" y="177800"/>
                  <a:pt x="4454738" y="176302"/>
                  <a:pt x="4486275" y="171450"/>
                </a:cubicBezTo>
                <a:cubicBezTo>
                  <a:pt x="4496198" y="169923"/>
                  <a:pt x="4504810" y="161925"/>
                  <a:pt x="4514850" y="161925"/>
                </a:cubicBezTo>
                <a:cubicBezTo>
                  <a:pt x="4534163" y="161925"/>
                  <a:pt x="4552950" y="168275"/>
                  <a:pt x="4572000" y="171450"/>
                </a:cubicBezTo>
                <a:cubicBezTo>
                  <a:pt x="4610100" y="187325"/>
                  <a:pt x="4648897" y="201620"/>
                  <a:pt x="4686300" y="219075"/>
                </a:cubicBezTo>
                <a:cubicBezTo>
                  <a:pt x="4696674" y="223916"/>
                  <a:pt x="4703427" y="238125"/>
                  <a:pt x="4714875" y="238125"/>
                </a:cubicBezTo>
                <a:cubicBezTo>
                  <a:pt x="4738177" y="238125"/>
                  <a:pt x="4771675" y="212958"/>
                  <a:pt x="4791075" y="200025"/>
                </a:cubicBezTo>
                <a:cubicBezTo>
                  <a:pt x="4822825" y="203200"/>
                  <a:pt x="4854697" y="205333"/>
                  <a:pt x="4886325" y="209550"/>
                </a:cubicBezTo>
                <a:cubicBezTo>
                  <a:pt x="4902372" y="211690"/>
                  <a:pt x="4933950" y="219075"/>
                  <a:pt x="4933950" y="219075"/>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2505075" y="2786389"/>
            <a:ext cx="1629993" cy="646331"/>
          </a:xfrm>
          <a:prstGeom prst="rect">
            <a:avLst/>
          </a:prstGeom>
          <a:noFill/>
        </p:spPr>
        <p:txBody>
          <a:bodyPr wrap="square" rtlCol="0">
            <a:spAutoFit/>
          </a:bodyPr>
          <a:lstStyle/>
          <a:p>
            <a:pPr algn="ctr"/>
            <a:r>
              <a:rPr lang="en-AU" sz="3600" dirty="0" smtClean="0"/>
              <a:t>V</a:t>
            </a:r>
            <a:r>
              <a:rPr lang="en-AU" sz="3600" baseline="-25000" dirty="0" smtClean="0"/>
              <a:t>A</a:t>
            </a:r>
            <a:endParaRPr lang="en-AU" sz="2400" dirty="0"/>
          </a:p>
        </p:txBody>
      </p:sp>
      <p:sp>
        <p:nvSpPr>
          <p:cNvPr id="19" name="TextBox 18"/>
          <p:cNvSpPr txBox="1"/>
          <p:nvPr/>
        </p:nvSpPr>
        <p:spPr>
          <a:xfrm>
            <a:off x="5206579" y="5292790"/>
            <a:ext cx="2102691" cy="584775"/>
          </a:xfrm>
          <a:prstGeom prst="rect">
            <a:avLst/>
          </a:prstGeom>
          <a:noFill/>
        </p:spPr>
        <p:txBody>
          <a:bodyPr wrap="square" rtlCol="0">
            <a:spAutoFit/>
          </a:bodyPr>
          <a:lstStyle/>
          <a:p>
            <a:pPr algn="ctr"/>
            <a:r>
              <a:rPr lang="en-AU" sz="3200" dirty="0" smtClean="0"/>
              <a:t>Time</a:t>
            </a:r>
            <a:endParaRPr lang="en-AU" dirty="0"/>
          </a:p>
        </p:txBody>
      </p:sp>
      <p:grpSp>
        <p:nvGrpSpPr>
          <p:cNvPr id="42" name="Group 41"/>
          <p:cNvGrpSpPr/>
          <p:nvPr/>
        </p:nvGrpSpPr>
        <p:grpSpPr>
          <a:xfrm>
            <a:off x="4303746" y="3289332"/>
            <a:ext cx="3862774" cy="1138846"/>
            <a:chOff x="4303746" y="3289332"/>
            <a:chExt cx="3862774" cy="618612"/>
          </a:xfrm>
        </p:grpSpPr>
        <p:cxnSp>
          <p:nvCxnSpPr>
            <p:cNvPr id="21" name="Straight Arrow Connector 20"/>
            <p:cNvCxnSpPr/>
            <p:nvPr/>
          </p:nvCxnSpPr>
          <p:spPr>
            <a:xfrm>
              <a:off x="4719638" y="3289333"/>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43501" y="3294095"/>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76888" y="3289332"/>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95988" y="3289333"/>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19851" y="3294095"/>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53238" y="3289332"/>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09270" y="3289333"/>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733133" y="3294095"/>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66520" y="3289332"/>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03746" y="3294095"/>
              <a:ext cx="0" cy="61384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303746" y="1745057"/>
            <a:ext cx="3862774" cy="1138846"/>
            <a:chOff x="4303746" y="3289332"/>
            <a:chExt cx="3862774" cy="618612"/>
          </a:xfrm>
        </p:grpSpPr>
        <p:cxnSp>
          <p:nvCxnSpPr>
            <p:cNvPr id="44" name="Straight Arrow Connector 43"/>
            <p:cNvCxnSpPr/>
            <p:nvPr/>
          </p:nvCxnSpPr>
          <p:spPr>
            <a:xfrm>
              <a:off x="4719638" y="3289333"/>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143501" y="3294095"/>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576888" y="3289332"/>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995988" y="3289333"/>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419851" y="3294095"/>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853238" y="3289332"/>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09270" y="3289333"/>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733133" y="3294095"/>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166520" y="3289332"/>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303746" y="3294095"/>
              <a:ext cx="0" cy="613849"/>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792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181842" y="1263251"/>
            <a:ext cx="1990725" cy="646331"/>
          </a:xfrm>
          <a:prstGeom prst="rect">
            <a:avLst/>
          </a:prstGeom>
          <a:noFill/>
        </p:spPr>
        <p:txBody>
          <a:bodyPr wrap="square" rtlCol="0">
            <a:spAutoFit/>
          </a:bodyPr>
          <a:lstStyle/>
          <a:p>
            <a:pPr algn="ctr"/>
            <a:r>
              <a:rPr lang="en-AU" sz="3600" dirty="0" smtClean="0">
                <a:solidFill>
                  <a:schemeClr val="tx1">
                    <a:lumMod val="65000"/>
                    <a:lumOff val="35000"/>
                  </a:schemeClr>
                </a:solidFill>
              </a:rPr>
              <a:t>Mutation</a:t>
            </a:r>
            <a:endParaRPr lang="en-AU" sz="2400" dirty="0">
              <a:solidFill>
                <a:schemeClr val="tx1">
                  <a:lumMod val="65000"/>
                  <a:lumOff val="35000"/>
                </a:schemeClr>
              </a:solidFill>
            </a:endParaRPr>
          </a:p>
        </p:txBody>
      </p:sp>
      <p:sp>
        <p:nvSpPr>
          <p:cNvPr id="12" name="TextBox 11"/>
          <p:cNvSpPr txBox="1"/>
          <p:nvPr/>
        </p:nvSpPr>
        <p:spPr>
          <a:xfrm>
            <a:off x="8198689" y="3213963"/>
            <a:ext cx="1990725" cy="646331"/>
          </a:xfrm>
          <a:prstGeom prst="rect">
            <a:avLst/>
          </a:prstGeom>
          <a:noFill/>
        </p:spPr>
        <p:txBody>
          <a:bodyPr wrap="square" rtlCol="0">
            <a:spAutoFit/>
          </a:bodyPr>
          <a:lstStyle/>
          <a:p>
            <a:pPr algn="ctr"/>
            <a:r>
              <a:rPr lang="en-AU" sz="3600" dirty="0" smtClean="0">
                <a:solidFill>
                  <a:schemeClr val="tx1">
                    <a:lumMod val="65000"/>
                    <a:lumOff val="35000"/>
                  </a:schemeClr>
                </a:solidFill>
              </a:rPr>
              <a:t>Selection</a:t>
            </a:r>
            <a:endParaRPr lang="en-AU" sz="2400" dirty="0">
              <a:solidFill>
                <a:schemeClr val="tx1">
                  <a:lumMod val="65000"/>
                  <a:lumOff val="35000"/>
                </a:schemeClr>
              </a:solidFill>
            </a:endParaRPr>
          </a:p>
        </p:txBody>
      </p:sp>
      <p:cxnSp>
        <p:nvCxnSpPr>
          <p:cNvPr id="14" name="Straight Connector 13"/>
          <p:cNvCxnSpPr/>
          <p:nvPr/>
        </p:nvCxnSpPr>
        <p:spPr>
          <a:xfrm>
            <a:off x="3790950" y="1104900"/>
            <a:ext cx="0" cy="41878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771901" y="5292790"/>
            <a:ext cx="482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3790950" y="2606934"/>
            <a:ext cx="4933950" cy="247650"/>
          </a:xfrm>
          <a:custGeom>
            <a:avLst/>
            <a:gdLst>
              <a:gd name="connsiteX0" fmla="*/ 0 w 4933950"/>
              <a:gd name="connsiteY0" fmla="*/ 200025 h 247650"/>
              <a:gd name="connsiteX1" fmla="*/ 85725 w 4933950"/>
              <a:gd name="connsiteY1" fmla="*/ 171450 h 247650"/>
              <a:gd name="connsiteX2" fmla="*/ 190500 w 4933950"/>
              <a:gd name="connsiteY2" fmla="*/ 104775 h 247650"/>
              <a:gd name="connsiteX3" fmla="*/ 276225 w 4933950"/>
              <a:gd name="connsiteY3" fmla="*/ 76200 h 247650"/>
              <a:gd name="connsiteX4" fmla="*/ 304800 w 4933950"/>
              <a:gd name="connsiteY4" fmla="*/ 85725 h 247650"/>
              <a:gd name="connsiteX5" fmla="*/ 333375 w 4933950"/>
              <a:gd name="connsiteY5" fmla="*/ 142875 h 247650"/>
              <a:gd name="connsiteX6" fmla="*/ 352425 w 4933950"/>
              <a:gd name="connsiteY6" fmla="*/ 171450 h 247650"/>
              <a:gd name="connsiteX7" fmla="*/ 466725 w 4933950"/>
              <a:gd name="connsiteY7" fmla="*/ 104775 h 247650"/>
              <a:gd name="connsiteX8" fmla="*/ 581025 w 4933950"/>
              <a:gd name="connsiteY8" fmla="*/ 47625 h 247650"/>
              <a:gd name="connsiteX9" fmla="*/ 600075 w 4933950"/>
              <a:gd name="connsiteY9" fmla="*/ 76200 h 247650"/>
              <a:gd name="connsiteX10" fmla="*/ 647700 w 4933950"/>
              <a:gd name="connsiteY10" fmla="*/ 180975 h 247650"/>
              <a:gd name="connsiteX11" fmla="*/ 904875 w 4933950"/>
              <a:gd name="connsiteY11" fmla="*/ 114300 h 247650"/>
              <a:gd name="connsiteX12" fmla="*/ 981075 w 4933950"/>
              <a:gd name="connsiteY12" fmla="*/ 85725 h 247650"/>
              <a:gd name="connsiteX13" fmla="*/ 1019175 w 4933950"/>
              <a:gd name="connsiteY13" fmla="*/ 76200 h 247650"/>
              <a:gd name="connsiteX14" fmla="*/ 1038225 w 4933950"/>
              <a:gd name="connsiteY14" fmla="*/ 104775 h 247650"/>
              <a:gd name="connsiteX15" fmla="*/ 1085850 w 4933950"/>
              <a:gd name="connsiteY15" fmla="*/ 190500 h 247650"/>
              <a:gd name="connsiteX16" fmla="*/ 1114425 w 4933950"/>
              <a:gd name="connsiteY16" fmla="*/ 200025 h 247650"/>
              <a:gd name="connsiteX17" fmla="*/ 1162050 w 4933950"/>
              <a:gd name="connsiteY17" fmla="*/ 133350 h 247650"/>
              <a:gd name="connsiteX18" fmla="*/ 1190625 w 4933950"/>
              <a:gd name="connsiteY18" fmla="*/ 114300 h 247650"/>
              <a:gd name="connsiteX19" fmla="*/ 1266825 w 4933950"/>
              <a:gd name="connsiteY19" fmla="*/ 123825 h 247650"/>
              <a:gd name="connsiteX20" fmla="*/ 1362075 w 4933950"/>
              <a:gd name="connsiteY20" fmla="*/ 161925 h 247650"/>
              <a:gd name="connsiteX21" fmla="*/ 1381125 w 4933950"/>
              <a:gd name="connsiteY21" fmla="*/ 190500 h 247650"/>
              <a:gd name="connsiteX22" fmla="*/ 1552575 w 4933950"/>
              <a:gd name="connsiteY22" fmla="*/ 47625 h 247650"/>
              <a:gd name="connsiteX23" fmla="*/ 1609725 w 4933950"/>
              <a:gd name="connsiteY23" fmla="*/ 0 h 247650"/>
              <a:gd name="connsiteX24" fmla="*/ 1666875 w 4933950"/>
              <a:gd name="connsiteY24" fmla="*/ 38100 h 247650"/>
              <a:gd name="connsiteX25" fmla="*/ 1733550 w 4933950"/>
              <a:gd name="connsiteY25" fmla="*/ 104775 h 247650"/>
              <a:gd name="connsiteX26" fmla="*/ 1847850 w 4933950"/>
              <a:gd name="connsiteY26" fmla="*/ 161925 h 247650"/>
              <a:gd name="connsiteX27" fmla="*/ 1981200 w 4933950"/>
              <a:gd name="connsiteY27" fmla="*/ 95250 h 247650"/>
              <a:gd name="connsiteX28" fmla="*/ 2009775 w 4933950"/>
              <a:gd name="connsiteY28" fmla="*/ 104775 h 247650"/>
              <a:gd name="connsiteX29" fmla="*/ 2076450 w 4933950"/>
              <a:gd name="connsiteY29" fmla="*/ 171450 h 247650"/>
              <a:gd name="connsiteX30" fmla="*/ 2105025 w 4933950"/>
              <a:gd name="connsiteY30" fmla="*/ 180975 h 247650"/>
              <a:gd name="connsiteX31" fmla="*/ 2257425 w 4933950"/>
              <a:gd name="connsiteY31" fmla="*/ 95250 h 247650"/>
              <a:gd name="connsiteX32" fmla="*/ 2286000 w 4933950"/>
              <a:gd name="connsiteY32" fmla="*/ 104775 h 247650"/>
              <a:gd name="connsiteX33" fmla="*/ 2333625 w 4933950"/>
              <a:gd name="connsiteY33" fmla="*/ 152400 h 247650"/>
              <a:gd name="connsiteX34" fmla="*/ 2438400 w 4933950"/>
              <a:gd name="connsiteY34" fmla="*/ 238125 h 247650"/>
              <a:gd name="connsiteX35" fmla="*/ 2514600 w 4933950"/>
              <a:gd name="connsiteY35" fmla="*/ 180975 h 247650"/>
              <a:gd name="connsiteX36" fmla="*/ 2609850 w 4933950"/>
              <a:gd name="connsiteY36" fmla="*/ 152400 h 247650"/>
              <a:gd name="connsiteX37" fmla="*/ 2705100 w 4933950"/>
              <a:gd name="connsiteY37" fmla="*/ 219075 h 247650"/>
              <a:gd name="connsiteX38" fmla="*/ 2809875 w 4933950"/>
              <a:gd name="connsiteY38" fmla="*/ 247650 h 247650"/>
              <a:gd name="connsiteX39" fmla="*/ 2933700 w 4933950"/>
              <a:gd name="connsiteY39" fmla="*/ 190500 h 247650"/>
              <a:gd name="connsiteX40" fmla="*/ 2971800 w 4933950"/>
              <a:gd name="connsiteY40" fmla="*/ 180975 h 247650"/>
              <a:gd name="connsiteX41" fmla="*/ 3124200 w 4933950"/>
              <a:gd name="connsiteY41" fmla="*/ 190500 h 247650"/>
              <a:gd name="connsiteX42" fmla="*/ 3219450 w 4933950"/>
              <a:gd name="connsiteY42" fmla="*/ 161925 h 247650"/>
              <a:gd name="connsiteX43" fmla="*/ 3305175 w 4933950"/>
              <a:gd name="connsiteY43" fmla="*/ 123825 h 247650"/>
              <a:gd name="connsiteX44" fmla="*/ 3362325 w 4933950"/>
              <a:gd name="connsiteY44" fmla="*/ 142875 h 247650"/>
              <a:gd name="connsiteX45" fmla="*/ 3476625 w 4933950"/>
              <a:gd name="connsiteY45" fmla="*/ 219075 h 247650"/>
              <a:gd name="connsiteX46" fmla="*/ 3524250 w 4933950"/>
              <a:gd name="connsiteY46" fmla="*/ 209550 h 247650"/>
              <a:gd name="connsiteX47" fmla="*/ 3648075 w 4933950"/>
              <a:gd name="connsiteY47" fmla="*/ 161925 h 247650"/>
              <a:gd name="connsiteX48" fmla="*/ 3695700 w 4933950"/>
              <a:gd name="connsiteY48" fmla="*/ 209550 h 247650"/>
              <a:gd name="connsiteX49" fmla="*/ 3724275 w 4933950"/>
              <a:gd name="connsiteY49" fmla="*/ 200025 h 247650"/>
              <a:gd name="connsiteX50" fmla="*/ 3829050 w 4933950"/>
              <a:gd name="connsiteY50" fmla="*/ 133350 h 247650"/>
              <a:gd name="connsiteX51" fmla="*/ 3886200 w 4933950"/>
              <a:gd name="connsiteY51" fmla="*/ 142875 h 247650"/>
              <a:gd name="connsiteX52" fmla="*/ 3962400 w 4933950"/>
              <a:gd name="connsiteY52" fmla="*/ 190500 h 247650"/>
              <a:gd name="connsiteX53" fmla="*/ 4038600 w 4933950"/>
              <a:gd name="connsiteY53" fmla="*/ 219075 h 247650"/>
              <a:gd name="connsiteX54" fmla="*/ 4133850 w 4933950"/>
              <a:gd name="connsiteY54" fmla="*/ 209550 h 247650"/>
              <a:gd name="connsiteX55" fmla="*/ 4229100 w 4933950"/>
              <a:gd name="connsiteY55" fmla="*/ 133350 h 247650"/>
              <a:gd name="connsiteX56" fmla="*/ 4257675 w 4933950"/>
              <a:gd name="connsiteY56" fmla="*/ 123825 h 247650"/>
              <a:gd name="connsiteX57" fmla="*/ 4314825 w 4933950"/>
              <a:gd name="connsiteY57" fmla="*/ 133350 h 247650"/>
              <a:gd name="connsiteX58" fmla="*/ 4391025 w 4933950"/>
              <a:gd name="connsiteY58" fmla="*/ 180975 h 247650"/>
              <a:gd name="connsiteX59" fmla="*/ 4486275 w 4933950"/>
              <a:gd name="connsiteY59" fmla="*/ 171450 h 247650"/>
              <a:gd name="connsiteX60" fmla="*/ 4514850 w 4933950"/>
              <a:gd name="connsiteY60" fmla="*/ 161925 h 247650"/>
              <a:gd name="connsiteX61" fmla="*/ 4572000 w 4933950"/>
              <a:gd name="connsiteY61" fmla="*/ 171450 h 247650"/>
              <a:gd name="connsiteX62" fmla="*/ 4686300 w 4933950"/>
              <a:gd name="connsiteY62" fmla="*/ 219075 h 247650"/>
              <a:gd name="connsiteX63" fmla="*/ 4714875 w 4933950"/>
              <a:gd name="connsiteY63" fmla="*/ 238125 h 247650"/>
              <a:gd name="connsiteX64" fmla="*/ 4791075 w 4933950"/>
              <a:gd name="connsiteY64" fmla="*/ 200025 h 247650"/>
              <a:gd name="connsiteX65" fmla="*/ 4886325 w 4933950"/>
              <a:gd name="connsiteY65" fmla="*/ 209550 h 247650"/>
              <a:gd name="connsiteX66" fmla="*/ 4933950 w 4933950"/>
              <a:gd name="connsiteY66" fmla="*/ 21907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33950" h="247650">
                <a:moveTo>
                  <a:pt x="0" y="200025"/>
                </a:moveTo>
                <a:cubicBezTo>
                  <a:pt x="46561" y="190713"/>
                  <a:pt x="46290" y="195111"/>
                  <a:pt x="85725" y="171450"/>
                </a:cubicBezTo>
                <a:cubicBezTo>
                  <a:pt x="121223" y="150151"/>
                  <a:pt x="151227" y="117866"/>
                  <a:pt x="190500" y="104775"/>
                </a:cubicBezTo>
                <a:lnTo>
                  <a:pt x="276225" y="76200"/>
                </a:lnTo>
                <a:cubicBezTo>
                  <a:pt x="285750" y="79375"/>
                  <a:pt x="296960" y="79453"/>
                  <a:pt x="304800" y="85725"/>
                </a:cubicBezTo>
                <a:cubicBezTo>
                  <a:pt x="327548" y="103923"/>
                  <a:pt x="321871" y="119868"/>
                  <a:pt x="333375" y="142875"/>
                </a:cubicBezTo>
                <a:cubicBezTo>
                  <a:pt x="338495" y="153114"/>
                  <a:pt x="346075" y="161925"/>
                  <a:pt x="352425" y="171450"/>
                </a:cubicBezTo>
                <a:cubicBezTo>
                  <a:pt x="417510" y="149755"/>
                  <a:pt x="359206" y="171974"/>
                  <a:pt x="466725" y="104775"/>
                </a:cubicBezTo>
                <a:cubicBezTo>
                  <a:pt x="528836" y="65956"/>
                  <a:pt x="522598" y="70996"/>
                  <a:pt x="581025" y="47625"/>
                </a:cubicBezTo>
                <a:cubicBezTo>
                  <a:pt x="587375" y="57150"/>
                  <a:pt x="595338" y="65778"/>
                  <a:pt x="600075" y="76200"/>
                </a:cubicBezTo>
                <a:cubicBezTo>
                  <a:pt x="654399" y="195713"/>
                  <a:pt x="604433" y="116074"/>
                  <a:pt x="647700" y="180975"/>
                </a:cubicBezTo>
                <a:cubicBezTo>
                  <a:pt x="812143" y="126161"/>
                  <a:pt x="541034" y="214670"/>
                  <a:pt x="904875" y="114300"/>
                </a:cubicBezTo>
                <a:cubicBezTo>
                  <a:pt x="931025" y="107086"/>
                  <a:pt x="955340" y="94303"/>
                  <a:pt x="981075" y="85725"/>
                </a:cubicBezTo>
                <a:cubicBezTo>
                  <a:pt x="993494" y="81585"/>
                  <a:pt x="1006475" y="79375"/>
                  <a:pt x="1019175" y="76200"/>
                </a:cubicBezTo>
                <a:cubicBezTo>
                  <a:pt x="1025525" y="85725"/>
                  <a:pt x="1032457" y="94887"/>
                  <a:pt x="1038225" y="104775"/>
                </a:cubicBezTo>
                <a:cubicBezTo>
                  <a:pt x="1054696" y="133011"/>
                  <a:pt x="1065430" y="164974"/>
                  <a:pt x="1085850" y="190500"/>
                </a:cubicBezTo>
                <a:cubicBezTo>
                  <a:pt x="1092122" y="198340"/>
                  <a:pt x="1104900" y="196850"/>
                  <a:pt x="1114425" y="200025"/>
                </a:cubicBezTo>
                <a:cubicBezTo>
                  <a:pt x="1125242" y="183800"/>
                  <a:pt x="1150235" y="145165"/>
                  <a:pt x="1162050" y="133350"/>
                </a:cubicBezTo>
                <a:cubicBezTo>
                  <a:pt x="1170145" y="125255"/>
                  <a:pt x="1181100" y="120650"/>
                  <a:pt x="1190625" y="114300"/>
                </a:cubicBezTo>
                <a:cubicBezTo>
                  <a:pt x="1216025" y="117475"/>
                  <a:pt x="1241796" y="118462"/>
                  <a:pt x="1266825" y="123825"/>
                </a:cubicBezTo>
                <a:cubicBezTo>
                  <a:pt x="1308020" y="132653"/>
                  <a:pt x="1326821" y="144298"/>
                  <a:pt x="1362075" y="161925"/>
                </a:cubicBezTo>
                <a:cubicBezTo>
                  <a:pt x="1368425" y="171450"/>
                  <a:pt x="1370440" y="194609"/>
                  <a:pt x="1381125" y="190500"/>
                </a:cubicBezTo>
                <a:cubicBezTo>
                  <a:pt x="1447549" y="164952"/>
                  <a:pt x="1501778" y="94515"/>
                  <a:pt x="1552575" y="47625"/>
                </a:cubicBezTo>
                <a:cubicBezTo>
                  <a:pt x="1570796" y="30805"/>
                  <a:pt x="1590675" y="15875"/>
                  <a:pt x="1609725" y="0"/>
                </a:cubicBezTo>
                <a:cubicBezTo>
                  <a:pt x="1628775" y="12700"/>
                  <a:pt x="1649397" y="23311"/>
                  <a:pt x="1666875" y="38100"/>
                </a:cubicBezTo>
                <a:cubicBezTo>
                  <a:pt x="1690869" y="58403"/>
                  <a:pt x="1708405" y="85916"/>
                  <a:pt x="1733550" y="104775"/>
                </a:cubicBezTo>
                <a:cubicBezTo>
                  <a:pt x="1783951" y="142576"/>
                  <a:pt x="1801809" y="146578"/>
                  <a:pt x="1847850" y="161925"/>
                </a:cubicBezTo>
                <a:cubicBezTo>
                  <a:pt x="1941078" y="103657"/>
                  <a:pt x="1895634" y="123772"/>
                  <a:pt x="1981200" y="95250"/>
                </a:cubicBezTo>
                <a:cubicBezTo>
                  <a:pt x="1990725" y="98425"/>
                  <a:pt x="2001935" y="98503"/>
                  <a:pt x="2009775" y="104775"/>
                </a:cubicBezTo>
                <a:cubicBezTo>
                  <a:pt x="2034318" y="124410"/>
                  <a:pt x="2046632" y="161511"/>
                  <a:pt x="2076450" y="171450"/>
                </a:cubicBezTo>
                <a:lnTo>
                  <a:pt x="2105025" y="180975"/>
                </a:lnTo>
                <a:cubicBezTo>
                  <a:pt x="2135223" y="162101"/>
                  <a:pt x="2220880" y="105217"/>
                  <a:pt x="2257425" y="95250"/>
                </a:cubicBezTo>
                <a:cubicBezTo>
                  <a:pt x="2267111" y="92608"/>
                  <a:pt x="2276475" y="101600"/>
                  <a:pt x="2286000" y="104775"/>
                </a:cubicBezTo>
                <a:cubicBezTo>
                  <a:pt x="2301875" y="120650"/>
                  <a:pt x="2316729" y="137616"/>
                  <a:pt x="2333625" y="152400"/>
                </a:cubicBezTo>
                <a:cubicBezTo>
                  <a:pt x="2367585" y="182115"/>
                  <a:pt x="2438400" y="238125"/>
                  <a:pt x="2438400" y="238125"/>
                </a:cubicBezTo>
                <a:cubicBezTo>
                  <a:pt x="2463800" y="219075"/>
                  <a:pt x="2487033" y="196727"/>
                  <a:pt x="2514600" y="180975"/>
                </a:cubicBezTo>
                <a:cubicBezTo>
                  <a:pt x="2532636" y="170668"/>
                  <a:pt x="2585864" y="158396"/>
                  <a:pt x="2609850" y="152400"/>
                </a:cubicBezTo>
                <a:cubicBezTo>
                  <a:pt x="2629501" y="167138"/>
                  <a:pt x="2687765" y="211937"/>
                  <a:pt x="2705100" y="219075"/>
                </a:cubicBezTo>
                <a:cubicBezTo>
                  <a:pt x="2738574" y="232858"/>
                  <a:pt x="2774950" y="238125"/>
                  <a:pt x="2809875" y="247650"/>
                </a:cubicBezTo>
                <a:cubicBezTo>
                  <a:pt x="2852210" y="226482"/>
                  <a:pt x="2889305" y="205298"/>
                  <a:pt x="2933700" y="190500"/>
                </a:cubicBezTo>
                <a:cubicBezTo>
                  <a:pt x="2946119" y="186360"/>
                  <a:pt x="2959100" y="184150"/>
                  <a:pt x="2971800" y="180975"/>
                </a:cubicBezTo>
                <a:cubicBezTo>
                  <a:pt x="3059221" y="210115"/>
                  <a:pt x="3008969" y="202023"/>
                  <a:pt x="3124200" y="190500"/>
                </a:cubicBezTo>
                <a:cubicBezTo>
                  <a:pt x="3155950" y="180975"/>
                  <a:pt x="3188346" y="173384"/>
                  <a:pt x="3219450" y="161925"/>
                </a:cubicBezTo>
                <a:cubicBezTo>
                  <a:pt x="3248792" y="151115"/>
                  <a:pt x="3274179" y="127958"/>
                  <a:pt x="3305175" y="123825"/>
                </a:cubicBezTo>
                <a:cubicBezTo>
                  <a:pt x="3325079" y="121171"/>
                  <a:pt x="3362325" y="142875"/>
                  <a:pt x="3362325" y="142875"/>
                </a:cubicBezTo>
                <a:cubicBezTo>
                  <a:pt x="3390730" y="166546"/>
                  <a:pt x="3436038" y="211696"/>
                  <a:pt x="3476625" y="219075"/>
                </a:cubicBezTo>
                <a:cubicBezTo>
                  <a:pt x="3492553" y="221971"/>
                  <a:pt x="3508375" y="212725"/>
                  <a:pt x="3524250" y="209550"/>
                </a:cubicBezTo>
                <a:cubicBezTo>
                  <a:pt x="3620867" y="145138"/>
                  <a:pt x="3576658" y="144071"/>
                  <a:pt x="3648075" y="161925"/>
                </a:cubicBezTo>
                <a:cubicBezTo>
                  <a:pt x="3663950" y="177800"/>
                  <a:pt x="3675620" y="199510"/>
                  <a:pt x="3695700" y="209550"/>
                </a:cubicBezTo>
                <a:cubicBezTo>
                  <a:pt x="3704680" y="214040"/>
                  <a:pt x="3715558" y="205006"/>
                  <a:pt x="3724275" y="200025"/>
                </a:cubicBezTo>
                <a:cubicBezTo>
                  <a:pt x="3760218" y="179486"/>
                  <a:pt x="3829050" y="133350"/>
                  <a:pt x="3829050" y="133350"/>
                </a:cubicBezTo>
                <a:cubicBezTo>
                  <a:pt x="3848100" y="136525"/>
                  <a:pt x="3868449" y="135267"/>
                  <a:pt x="3886200" y="142875"/>
                </a:cubicBezTo>
                <a:cubicBezTo>
                  <a:pt x="3913731" y="154674"/>
                  <a:pt x="3935609" y="177105"/>
                  <a:pt x="3962400" y="190500"/>
                </a:cubicBezTo>
                <a:cubicBezTo>
                  <a:pt x="3986663" y="202632"/>
                  <a:pt x="4013200" y="209550"/>
                  <a:pt x="4038600" y="219075"/>
                </a:cubicBezTo>
                <a:cubicBezTo>
                  <a:pt x="4070350" y="215900"/>
                  <a:pt x="4104752" y="222644"/>
                  <a:pt x="4133850" y="209550"/>
                </a:cubicBezTo>
                <a:cubicBezTo>
                  <a:pt x="4170929" y="192865"/>
                  <a:pt x="4195670" y="156494"/>
                  <a:pt x="4229100" y="133350"/>
                </a:cubicBezTo>
                <a:cubicBezTo>
                  <a:pt x="4237355" y="127635"/>
                  <a:pt x="4248150" y="127000"/>
                  <a:pt x="4257675" y="123825"/>
                </a:cubicBezTo>
                <a:cubicBezTo>
                  <a:pt x="4276725" y="127000"/>
                  <a:pt x="4297074" y="125742"/>
                  <a:pt x="4314825" y="133350"/>
                </a:cubicBezTo>
                <a:cubicBezTo>
                  <a:pt x="4342356" y="145149"/>
                  <a:pt x="4391025" y="180975"/>
                  <a:pt x="4391025" y="180975"/>
                </a:cubicBezTo>
                <a:cubicBezTo>
                  <a:pt x="4422775" y="177800"/>
                  <a:pt x="4454738" y="176302"/>
                  <a:pt x="4486275" y="171450"/>
                </a:cubicBezTo>
                <a:cubicBezTo>
                  <a:pt x="4496198" y="169923"/>
                  <a:pt x="4504810" y="161925"/>
                  <a:pt x="4514850" y="161925"/>
                </a:cubicBezTo>
                <a:cubicBezTo>
                  <a:pt x="4534163" y="161925"/>
                  <a:pt x="4552950" y="168275"/>
                  <a:pt x="4572000" y="171450"/>
                </a:cubicBezTo>
                <a:cubicBezTo>
                  <a:pt x="4610100" y="187325"/>
                  <a:pt x="4648897" y="201620"/>
                  <a:pt x="4686300" y="219075"/>
                </a:cubicBezTo>
                <a:cubicBezTo>
                  <a:pt x="4696674" y="223916"/>
                  <a:pt x="4703427" y="238125"/>
                  <a:pt x="4714875" y="238125"/>
                </a:cubicBezTo>
                <a:cubicBezTo>
                  <a:pt x="4738177" y="238125"/>
                  <a:pt x="4771675" y="212958"/>
                  <a:pt x="4791075" y="200025"/>
                </a:cubicBezTo>
                <a:cubicBezTo>
                  <a:pt x="4822825" y="203200"/>
                  <a:pt x="4854697" y="205333"/>
                  <a:pt x="4886325" y="209550"/>
                </a:cubicBezTo>
                <a:cubicBezTo>
                  <a:pt x="4902372" y="211690"/>
                  <a:pt x="4933950" y="219075"/>
                  <a:pt x="4933950" y="21907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sp>
        <p:nvSpPr>
          <p:cNvPr id="18" name="TextBox 17"/>
          <p:cNvSpPr txBox="1"/>
          <p:nvPr/>
        </p:nvSpPr>
        <p:spPr>
          <a:xfrm>
            <a:off x="2505075" y="2786389"/>
            <a:ext cx="1629993" cy="646331"/>
          </a:xfrm>
          <a:prstGeom prst="rect">
            <a:avLst/>
          </a:prstGeom>
          <a:noFill/>
        </p:spPr>
        <p:txBody>
          <a:bodyPr wrap="square" rtlCol="0">
            <a:spAutoFit/>
          </a:bodyPr>
          <a:lstStyle/>
          <a:p>
            <a:pPr algn="ctr"/>
            <a:r>
              <a:rPr lang="en-AU" sz="3600" dirty="0" smtClean="0"/>
              <a:t>V</a:t>
            </a:r>
            <a:r>
              <a:rPr lang="en-AU" sz="3600" baseline="-25000" dirty="0" smtClean="0"/>
              <a:t>A</a:t>
            </a:r>
            <a:endParaRPr lang="en-AU" sz="2400" dirty="0"/>
          </a:p>
        </p:txBody>
      </p:sp>
      <p:sp>
        <p:nvSpPr>
          <p:cNvPr id="19" name="TextBox 18"/>
          <p:cNvSpPr txBox="1"/>
          <p:nvPr/>
        </p:nvSpPr>
        <p:spPr>
          <a:xfrm>
            <a:off x="5206579" y="5292790"/>
            <a:ext cx="2102691" cy="584775"/>
          </a:xfrm>
          <a:prstGeom prst="rect">
            <a:avLst/>
          </a:prstGeom>
          <a:noFill/>
        </p:spPr>
        <p:txBody>
          <a:bodyPr wrap="square" rtlCol="0">
            <a:spAutoFit/>
          </a:bodyPr>
          <a:lstStyle/>
          <a:p>
            <a:pPr algn="ctr"/>
            <a:r>
              <a:rPr lang="en-AU" sz="3200" dirty="0" smtClean="0"/>
              <a:t>Time</a:t>
            </a:r>
            <a:endParaRPr lang="en-AU" dirty="0"/>
          </a:p>
        </p:txBody>
      </p:sp>
      <p:grpSp>
        <p:nvGrpSpPr>
          <p:cNvPr id="42" name="Group 41"/>
          <p:cNvGrpSpPr/>
          <p:nvPr/>
        </p:nvGrpSpPr>
        <p:grpSpPr>
          <a:xfrm>
            <a:off x="4303746" y="2972091"/>
            <a:ext cx="3862774" cy="579845"/>
            <a:chOff x="4303746" y="3289332"/>
            <a:chExt cx="3862774" cy="618612"/>
          </a:xfrm>
        </p:grpSpPr>
        <p:cxnSp>
          <p:nvCxnSpPr>
            <p:cNvPr id="21" name="Straight Arrow Connector 20"/>
            <p:cNvCxnSpPr/>
            <p:nvPr/>
          </p:nvCxnSpPr>
          <p:spPr>
            <a:xfrm>
              <a:off x="4719638" y="3289333"/>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43501" y="3294095"/>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76888" y="3289332"/>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95988" y="3289333"/>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19851" y="3294095"/>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53238" y="3289332"/>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09270" y="3289333"/>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733133" y="3294095"/>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66520" y="3289332"/>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03746" y="3294095"/>
              <a:ext cx="0" cy="6138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303746" y="1427816"/>
            <a:ext cx="3862774" cy="1138846"/>
            <a:chOff x="4303746" y="3289332"/>
            <a:chExt cx="3862774" cy="618612"/>
          </a:xfrm>
        </p:grpSpPr>
        <p:cxnSp>
          <p:nvCxnSpPr>
            <p:cNvPr id="44" name="Straight Arrow Connector 43"/>
            <p:cNvCxnSpPr/>
            <p:nvPr/>
          </p:nvCxnSpPr>
          <p:spPr>
            <a:xfrm>
              <a:off x="4719638" y="3289333"/>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143501" y="3294095"/>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576888" y="3289332"/>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995988" y="3289333"/>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419851" y="3294095"/>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853238" y="3289332"/>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09270" y="3289333"/>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733133" y="3294095"/>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166520" y="3289332"/>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303746" y="3294095"/>
              <a:ext cx="0" cy="613849"/>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5550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198689" y="2875679"/>
            <a:ext cx="1990725" cy="646331"/>
          </a:xfrm>
          <a:prstGeom prst="rect">
            <a:avLst/>
          </a:prstGeom>
          <a:noFill/>
        </p:spPr>
        <p:txBody>
          <a:bodyPr wrap="square" rtlCol="0">
            <a:spAutoFit/>
          </a:bodyPr>
          <a:lstStyle/>
          <a:p>
            <a:pPr algn="ctr"/>
            <a:r>
              <a:rPr lang="en-AU" sz="3600" dirty="0" smtClean="0">
                <a:solidFill>
                  <a:schemeClr val="tx1">
                    <a:lumMod val="65000"/>
                    <a:lumOff val="35000"/>
                  </a:schemeClr>
                </a:solidFill>
              </a:rPr>
              <a:t>Mutation</a:t>
            </a:r>
            <a:endParaRPr lang="en-AU" sz="2400" dirty="0">
              <a:solidFill>
                <a:schemeClr val="tx1">
                  <a:lumMod val="65000"/>
                  <a:lumOff val="35000"/>
                </a:schemeClr>
              </a:solidFill>
            </a:endParaRPr>
          </a:p>
        </p:txBody>
      </p:sp>
      <p:sp>
        <p:nvSpPr>
          <p:cNvPr id="12" name="TextBox 11"/>
          <p:cNvSpPr txBox="1"/>
          <p:nvPr/>
        </p:nvSpPr>
        <p:spPr>
          <a:xfrm>
            <a:off x="8198689" y="4184347"/>
            <a:ext cx="1990725" cy="646331"/>
          </a:xfrm>
          <a:prstGeom prst="rect">
            <a:avLst/>
          </a:prstGeom>
          <a:noFill/>
        </p:spPr>
        <p:txBody>
          <a:bodyPr wrap="square" rtlCol="0">
            <a:spAutoFit/>
          </a:bodyPr>
          <a:lstStyle/>
          <a:p>
            <a:pPr algn="ctr"/>
            <a:r>
              <a:rPr lang="en-AU" sz="3600" dirty="0" smtClean="0">
                <a:solidFill>
                  <a:schemeClr val="tx1">
                    <a:lumMod val="65000"/>
                    <a:lumOff val="35000"/>
                  </a:schemeClr>
                </a:solidFill>
              </a:rPr>
              <a:t>Selection</a:t>
            </a:r>
            <a:endParaRPr lang="en-AU" sz="2400" dirty="0">
              <a:solidFill>
                <a:schemeClr val="tx1">
                  <a:lumMod val="65000"/>
                  <a:lumOff val="35000"/>
                </a:schemeClr>
              </a:solidFill>
            </a:endParaRPr>
          </a:p>
        </p:txBody>
      </p:sp>
      <p:cxnSp>
        <p:nvCxnSpPr>
          <p:cNvPr id="14" name="Straight Connector 13"/>
          <p:cNvCxnSpPr/>
          <p:nvPr/>
        </p:nvCxnSpPr>
        <p:spPr>
          <a:xfrm>
            <a:off x="3790950" y="1104900"/>
            <a:ext cx="0" cy="41878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771901" y="5292790"/>
            <a:ext cx="482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3790950" y="3577318"/>
            <a:ext cx="4933950" cy="247650"/>
          </a:xfrm>
          <a:custGeom>
            <a:avLst/>
            <a:gdLst>
              <a:gd name="connsiteX0" fmla="*/ 0 w 4933950"/>
              <a:gd name="connsiteY0" fmla="*/ 200025 h 247650"/>
              <a:gd name="connsiteX1" fmla="*/ 85725 w 4933950"/>
              <a:gd name="connsiteY1" fmla="*/ 171450 h 247650"/>
              <a:gd name="connsiteX2" fmla="*/ 190500 w 4933950"/>
              <a:gd name="connsiteY2" fmla="*/ 104775 h 247650"/>
              <a:gd name="connsiteX3" fmla="*/ 276225 w 4933950"/>
              <a:gd name="connsiteY3" fmla="*/ 76200 h 247650"/>
              <a:gd name="connsiteX4" fmla="*/ 304800 w 4933950"/>
              <a:gd name="connsiteY4" fmla="*/ 85725 h 247650"/>
              <a:gd name="connsiteX5" fmla="*/ 333375 w 4933950"/>
              <a:gd name="connsiteY5" fmla="*/ 142875 h 247650"/>
              <a:gd name="connsiteX6" fmla="*/ 352425 w 4933950"/>
              <a:gd name="connsiteY6" fmla="*/ 171450 h 247650"/>
              <a:gd name="connsiteX7" fmla="*/ 466725 w 4933950"/>
              <a:gd name="connsiteY7" fmla="*/ 104775 h 247650"/>
              <a:gd name="connsiteX8" fmla="*/ 581025 w 4933950"/>
              <a:gd name="connsiteY8" fmla="*/ 47625 h 247650"/>
              <a:gd name="connsiteX9" fmla="*/ 600075 w 4933950"/>
              <a:gd name="connsiteY9" fmla="*/ 76200 h 247650"/>
              <a:gd name="connsiteX10" fmla="*/ 647700 w 4933950"/>
              <a:gd name="connsiteY10" fmla="*/ 180975 h 247650"/>
              <a:gd name="connsiteX11" fmla="*/ 904875 w 4933950"/>
              <a:gd name="connsiteY11" fmla="*/ 114300 h 247650"/>
              <a:gd name="connsiteX12" fmla="*/ 981075 w 4933950"/>
              <a:gd name="connsiteY12" fmla="*/ 85725 h 247650"/>
              <a:gd name="connsiteX13" fmla="*/ 1019175 w 4933950"/>
              <a:gd name="connsiteY13" fmla="*/ 76200 h 247650"/>
              <a:gd name="connsiteX14" fmla="*/ 1038225 w 4933950"/>
              <a:gd name="connsiteY14" fmla="*/ 104775 h 247650"/>
              <a:gd name="connsiteX15" fmla="*/ 1085850 w 4933950"/>
              <a:gd name="connsiteY15" fmla="*/ 190500 h 247650"/>
              <a:gd name="connsiteX16" fmla="*/ 1114425 w 4933950"/>
              <a:gd name="connsiteY16" fmla="*/ 200025 h 247650"/>
              <a:gd name="connsiteX17" fmla="*/ 1162050 w 4933950"/>
              <a:gd name="connsiteY17" fmla="*/ 133350 h 247650"/>
              <a:gd name="connsiteX18" fmla="*/ 1190625 w 4933950"/>
              <a:gd name="connsiteY18" fmla="*/ 114300 h 247650"/>
              <a:gd name="connsiteX19" fmla="*/ 1266825 w 4933950"/>
              <a:gd name="connsiteY19" fmla="*/ 123825 h 247650"/>
              <a:gd name="connsiteX20" fmla="*/ 1362075 w 4933950"/>
              <a:gd name="connsiteY20" fmla="*/ 161925 h 247650"/>
              <a:gd name="connsiteX21" fmla="*/ 1381125 w 4933950"/>
              <a:gd name="connsiteY21" fmla="*/ 190500 h 247650"/>
              <a:gd name="connsiteX22" fmla="*/ 1552575 w 4933950"/>
              <a:gd name="connsiteY22" fmla="*/ 47625 h 247650"/>
              <a:gd name="connsiteX23" fmla="*/ 1609725 w 4933950"/>
              <a:gd name="connsiteY23" fmla="*/ 0 h 247650"/>
              <a:gd name="connsiteX24" fmla="*/ 1666875 w 4933950"/>
              <a:gd name="connsiteY24" fmla="*/ 38100 h 247650"/>
              <a:gd name="connsiteX25" fmla="*/ 1733550 w 4933950"/>
              <a:gd name="connsiteY25" fmla="*/ 104775 h 247650"/>
              <a:gd name="connsiteX26" fmla="*/ 1847850 w 4933950"/>
              <a:gd name="connsiteY26" fmla="*/ 161925 h 247650"/>
              <a:gd name="connsiteX27" fmla="*/ 1981200 w 4933950"/>
              <a:gd name="connsiteY27" fmla="*/ 95250 h 247650"/>
              <a:gd name="connsiteX28" fmla="*/ 2009775 w 4933950"/>
              <a:gd name="connsiteY28" fmla="*/ 104775 h 247650"/>
              <a:gd name="connsiteX29" fmla="*/ 2076450 w 4933950"/>
              <a:gd name="connsiteY29" fmla="*/ 171450 h 247650"/>
              <a:gd name="connsiteX30" fmla="*/ 2105025 w 4933950"/>
              <a:gd name="connsiteY30" fmla="*/ 180975 h 247650"/>
              <a:gd name="connsiteX31" fmla="*/ 2257425 w 4933950"/>
              <a:gd name="connsiteY31" fmla="*/ 95250 h 247650"/>
              <a:gd name="connsiteX32" fmla="*/ 2286000 w 4933950"/>
              <a:gd name="connsiteY32" fmla="*/ 104775 h 247650"/>
              <a:gd name="connsiteX33" fmla="*/ 2333625 w 4933950"/>
              <a:gd name="connsiteY33" fmla="*/ 152400 h 247650"/>
              <a:gd name="connsiteX34" fmla="*/ 2438400 w 4933950"/>
              <a:gd name="connsiteY34" fmla="*/ 238125 h 247650"/>
              <a:gd name="connsiteX35" fmla="*/ 2514600 w 4933950"/>
              <a:gd name="connsiteY35" fmla="*/ 180975 h 247650"/>
              <a:gd name="connsiteX36" fmla="*/ 2609850 w 4933950"/>
              <a:gd name="connsiteY36" fmla="*/ 152400 h 247650"/>
              <a:gd name="connsiteX37" fmla="*/ 2705100 w 4933950"/>
              <a:gd name="connsiteY37" fmla="*/ 219075 h 247650"/>
              <a:gd name="connsiteX38" fmla="*/ 2809875 w 4933950"/>
              <a:gd name="connsiteY38" fmla="*/ 247650 h 247650"/>
              <a:gd name="connsiteX39" fmla="*/ 2933700 w 4933950"/>
              <a:gd name="connsiteY39" fmla="*/ 190500 h 247650"/>
              <a:gd name="connsiteX40" fmla="*/ 2971800 w 4933950"/>
              <a:gd name="connsiteY40" fmla="*/ 180975 h 247650"/>
              <a:gd name="connsiteX41" fmla="*/ 3124200 w 4933950"/>
              <a:gd name="connsiteY41" fmla="*/ 190500 h 247650"/>
              <a:gd name="connsiteX42" fmla="*/ 3219450 w 4933950"/>
              <a:gd name="connsiteY42" fmla="*/ 161925 h 247650"/>
              <a:gd name="connsiteX43" fmla="*/ 3305175 w 4933950"/>
              <a:gd name="connsiteY43" fmla="*/ 123825 h 247650"/>
              <a:gd name="connsiteX44" fmla="*/ 3362325 w 4933950"/>
              <a:gd name="connsiteY44" fmla="*/ 142875 h 247650"/>
              <a:gd name="connsiteX45" fmla="*/ 3476625 w 4933950"/>
              <a:gd name="connsiteY45" fmla="*/ 219075 h 247650"/>
              <a:gd name="connsiteX46" fmla="*/ 3524250 w 4933950"/>
              <a:gd name="connsiteY46" fmla="*/ 209550 h 247650"/>
              <a:gd name="connsiteX47" fmla="*/ 3648075 w 4933950"/>
              <a:gd name="connsiteY47" fmla="*/ 161925 h 247650"/>
              <a:gd name="connsiteX48" fmla="*/ 3695700 w 4933950"/>
              <a:gd name="connsiteY48" fmla="*/ 209550 h 247650"/>
              <a:gd name="connsiteX49" fmla="*/ 3724275 w 4933950"/>
              <a:gd name="connsiteY49" fmla="*/ 200025 h 247650"/>
              <a:gd name="connsiteX50" fmla="*/ 3829050 w 4933950"/>
              <a:gd name="connsiteY50" fmla="*/ 133350 h 247650"/>
              <a:gd name="connsiteX51" fmla="*/ 3886200 w 4933950"/>
              <a:gd name="connsiteY51" fmla="*/ 142875 h 247650"/>
              <a:gd name="connsiteX52" fmla="*/ 3962400 w 4933950"/>
              <a:gd name="connsiteY52" fmla="*/ 190500 h 247650"/>
              <a:gd name="connsiteX53" fmla="*/ 4038600 w 4933950"/>
              <a:gd name="connsiteY53" fmla="*/ 219075 h 247650"/>
              <a:gd name="connsiteX54" fmla="*/ 4133850 w 4933950"/>
              <a:gd name="connsiteY54" fmla="*/ 209550 h 247650"/>
              <a:gd name="connsiteX55" fmla="*/ 4229100 w 4933950"/>
              <a:gd name="connsiteY55" fmla="*/ 133350 h 247650"/>
              <a:gd name="connsiteX56" fmla="*/ 4257675 w 4933950"/>
              <a:gd name="connsiteY56" fmla="*/ 123825 h 247650"/>
              <a:gd name="connsiteX57" fmla="*/ 4314825 w 4933950"/>
              <a:gd name="connsiteY57" fmla="*/ 133350 h 247650"/>
              <a:gd name="connsiteX58" fmla="*/ 4391025 w 4933950"/>
              <a:gd name="connsiteY58" fmla="*/ 180975 h 247650"/>
              <a:gd name="connsiteX59" fmla="*/ 4486275 w 4933950"/>
              <a:gd name="connsiteY59" fmla="*/ 171450 h 247650"/>
              <a:gd name="connsiteX60" fmla="*/ 4514850 w 4933950"/>
              <a:gd name="connsiteY60" fmla="*/ 161925 h 247650"/>
              <a:gd name="connsiteX61" fmla="*/ 4572000 w 4933950"/>
              <a:gd name="connsiteY61" fmla="*/ 171450 h 247650"/>
              <a:gd name="connsiteX62" fmla="*/ 4686300 w 4933950"/>
              <a:gd name="connsiteY62" fmla="*/ 219075 h 247650"/>
              <a:gd name="connsiteX63" fmla="*/ 4714875 w 4933950"/>
              <a:gd name="connsiteY63" fmla="*/ 238125 h 247650"/>
              <a:gd name="connsiteX64" fmla="*/ 4791075 w 4933950"/>
              <a:gd name="connsiteY64" fmla="*/ 200025 h 247650"/>
              <a:gd name="connsiteX65" fmla="*/ 4886325 w 4933950"/>
              <a:gd name="connsiteY65" fmla="*/ 209550 h 247650"/>
              <a:gd name="connsiteX66" fmla="*/ 4933950 w 4933950"/>
              <a:gd name="connsiteY66" fmla="*/ 21907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33950" h="247650">
                <a:moveTo>
                  <a:pt x="0" y="200025"/>
                </a:moveTo>
                <a:cubicBezTo>
                  <a:pt x="46561" y="190713"/>
                  <a:pt x="46290" y="195111"/>
                  <a:pt x="85725" y="171450"/>
                </a:cubicBezTo>
                <a:cubicBezTo>
                  <a:pt x="121223" y="150151"/>
                  <a:pt x="151227" y="117866"/>
                  <a:pt x="190500" y="104775"/>
                </a:cubicBezTo>
                <a:lnTo>
                  <a:pt x="276225" y="76200"/>
                </a:lnTo>
                <a:cubicBezTo>
                  <a:pt x="285750" y="79375"/>
                  <a:pt x="296960" y="79453"/>
                  <a:pt x="304800" y="85725"/>
                </a:cubicBezTo>
                <a:cubicBezTo>
                  <a:pt x="327548" y="103923"/>
                  <a:pt x="321871" y="119868"/>
                  <a:pt x="333375" y="142875"/>
                </a:cubicBezTo>
                <a:cubicBezTo>
                  <a:pt x="338495" y="153114"/>
                  <a:pt x="346075" y="161925"/>
                  <a:pt x="352425" y="171450"/>
                </a:cubicBezTo>
                <a:cubicBezTo>
                  <a:pt x="417510" y="149755"/>
                  <a:pt x="359206" y="171974"/>
                  <a:pt x="466725" y="104775"/>
                </a:cubicBezTo>
                <a:cubicBezTo>
                  <a:pt x="528836" y="65956"/>
                  <a:pt x="522598" y="70996"/>
                  <a:pt x="581025" y="47625"/>
                </a:cubicBezTo>
                <a:cubicBezTo>
                  <a:pt x="587375" y="57150"/>
                  <a:pt x="595338" y="65778"/>
                  <a:pt x="600075" y="76200"/>
                </a:cubicBezTo>
                <a:cubicBezTo>
                  <a:pt x="654399" y="195713"/>
                  <a:pt x="604433" y="116074"/>
                  <a:pt x="647700" y="180975"/>
                </a:cubicBezTo>
                <a:cubicBezTo>
                  <a:pt x="812143" y="126161"/>
                  <a:pt x="541034" y="214670"/>
                  <a:pt x="904875" y="114300"/>
                </a:cubicBezTo>
                <a:cubicBezTo>
                  <a:pt x="931025" y="107086"/>
                  <a:pt x="955340" y="94303"/>
                  <a:pt x="981075" y="85725"/>
                </a:cubicBezTo>
                <a:cubicBezTo>
                  <a:pt x="993494" y="81585"/>
                  <a:pt x="1006475" y="79375"/>
                  <a:pt x="1019175" y="76200"/>
                </a:cubicBezTo>
                <a:cubicBezTo>
                  <a:pt x="1025525" y="85725"/>
                  <a:pt x="1032457" y="94887"/>
                  <a:pt x="1038225" y="104775"/>
                </a:cubicBezTo>
                <a:cubicBezTo>
                  <a:pt x="1054696" y="133011"/>
                  <a:pt x="1065430" y="164974"/>
                  <a:pt x="1085850" y="190500"/>
                </a:cubicBezTo>
                <a:cubicBezTo>
                  <a:pt x="1092122" y="198340"/>
                  <a:pt x="1104900" y="196850"/>
                  <a:pt x="1114425" y="200025"/>
                </a:cubicBezTo>
                <a:cubicBezTo>
                  <a:pt x="1125242" y="183800"/>
                  <a:pt x="1150235" y="145165"/>
                  <a:pt x="1162050" y="133350"/>
                </a:cubicBezTo>
                <a:cubicBezTo>
                  <a:pt x="1170145" y="125255"/>
                  <a:pt x="1181100" y="120650"/>
                  <a:pt x="1190625" y="114300"/>
                </a:cubicBezTo>
                <a:cubicBezTo>
                  <a:pt x="1216025" y="117475"/>
                  <a:pt x="1241796" y="118462"/>
                  <a:pt x="1266825" y="123825"/>
                </a:cubicBezTo>
                <a:cubicBezTo>
                  <a:pt x="1308020" y="132653"/>
                  <a:pt x="1326821" y="144298"/>
                  <a:pt x="1362075" y="161925"/>
                </a:cubicBezTo>
                <a:cubicBezTo>
                  <a:pt x="1368425" y="171450"/>
                  <a:pt x="1370440" y="194609"/>
                  <a:pt x="1381125" y="190500"/>
                </a:cubicBezTo>
                <a:cubicBezTo>
                  <a:pt x="1447549" y="164952"/>
                  <a:pt x="1501778" y="94515"/>
                  <a:pt x="1552575" y="47625"/>
                </a:cubicBezTo>
                <a:cubicBezTo>
                  <a:pt x="1570796" y="30805"/>
                  <a:pt x="1590675" y="15875"/>
                  <a:pt x="1609725" y="0"/>
                </a:cubicBezTo>
                <a:cubicBezTo>
                  <a:pt x="1628775" y="12700"/>
                  <a:pt x="1649397" y="23311"/>
                  <a:pt x="1666875" y="38100"/>
                </a:cubicBezTo>
                <a:cubicBezTo>
                  <a:pt x="1690869" y="58403"/>
                  <a:pt x="1708405" y="85916"/>
                  <a:pt x="1733550" y="104775"/>
                </a:cubicBezTo>
                <a:cubicBezTo>
                  <a:pt x="1783951" y="142576"/>
                  <a:pt x="1801809" y="146578"/>
                  <a:pt x="1847850" y="161925"/>
                </a:cubicBezTo>
                <a:cubicBezTo>
                  <a:pt x="1941078" y="103657"/>
                  <a:pt x="1895634" y="123772"/>
                  <a:pt x="1981200" y="95250"/>
                </a:cubicBezTo>
                <a:cubicBezTo>
                  <a:pt x="1990725" y="98425"/>
                  <a:pt x="2001935" y="98503"/>
                  <a:pt x="2009775" y="104775"/>
                </a:cubicBezTo>
                <a:cubicBezTo>
                  <a:pt x="2034318" y="124410"/>
                  <a:pt x="2046632" y="161511"/>
                  <a:pt x="2076450" y="171450"/>
                </a:cubicBezTo>
                <a:lnTo>
                  <a:pt x="2105025" y="180975"/>
                </a:lnTo>
                <a:cubicBezTo>
                  <a:pt x="2135223" y="162101"/>
                  <a:pt x="2220880" y="105217"/>
                  <a:pt x="2257425" y="95250"/>
                </a:cubicBezTo>
                <a:cubicBezTo>
                  <a:pt x="2267111" y="92608"/>
                  <a:pt x="2276475" y="101600"/>
                  <a:pt x="2286000" y="104775"/>
                </a:cubicBezTo>
                <a:cubicBezTo>
                  <a:pt x="2301875" y="120650"/>
                  <a:pt x="2316729" y="137616"/>
                  <a:pt x="2333625" y="152400"/>
                </a:cubicBezTo>
                <a:cubicBezTo>
                  <a:pt x="2367585" y="182115"/>
                  <a:pt x="2438400" y="238125"/>
                  <a:pt x="2438400" y="238125"/>
                </a:cubicBezTo>
                <a:cubicBezTo>
                  <a:pt x="2463800" y="219075"/>
                  <a:pt x="2487033" y="196727"/>
                  <a:pt x="2514600" y="180975"/>
                </a:cubicBezTo>
                <a:cubicBezTo>
                  <a:pt x="2532636" y="170668"/>
                  <a:pt x="2585864" y="158396"/>
                  <a:pt x="2609850" y="152400"/>
                </a:cubicBezTo>
                <a:cubicBezTo>
                  <a:pt x="2629501" y="167138"/>
                  <a:pt x="2687765" y="211937"/>
                  <a:pt x="2705100" y="219075"/>
                </a:cubicBezTo>
                <a:cubicBezTo>
                  <a:pt x="2738574" y="232858"/>
                  <a:pt x="2774950" y="238125"/>
                  <a:pt x="2809875" y="247650"/>
                </a:cubicBezTo>
                <a:cubicBezTo>
                  <a:pt x="2852210" y="226482"/>
                  <a:pt x="2889305" y="205298"/>
                  <a:pt x="2933700" y="190500"/>
                </a:cubicBezTo>
                <a:cubicBezTo>
                  <a:pt x="2946119" y="186360"/>
                  <a:pt x="2959100" y="184150"/>
                  <a:pt x="2971800" y="180975"/>
                </a:cubicBezTo>
                <a:cubicBezTo>
                  <a:pt x="3059221" y="210115"/>
                  <a:pt x="3008969" y="202023"/>
                  <a:pt x="3124200" y="190500"/>
                </a:cubicBezTo>
                <a:cubicBezTo>
                  <a:pt x="3155950" y="180975"/>
                  <a:pt x="3188346" y="173384"/>
                  <a:pt x="3219450" y="161925"/>
                </a:cubicBezTo>
                <a:cubicBezTo>
                  <a:pt x="3248792" y="151115"/>
                  <a:pt x="3274179" y="127958"/>
                  <a:pt x="3305175" y="123825"/>
                </a:cubicBezTo>
                <a:cubicBezTo>
                  <a:pt x="3325079" y="121171"/>
                  <a:pt x="3362325" y="142875"/>
                  <a:pt x="3362325" y="142875"/>
                </a:cubicBezTo>
                <a:cubicBezTo>
                  <a:pt x="3390730" y="166546"/>
                  <a:pt x="3436038" y="211696"/>
                  <a:pt x="3476625" y="219075"/>
                </a:cubicBezTo>
                <a:cubicBezTo>
                  <a:pt x="3492553" y="221971"/>
                  <a:pt x="3508375" y="212725"/>
                  <a:pt x="3524250" y="209550"/>
                </a:cubicBezTo>
                <a:cubicBezTo>
                  <a:pt x="3620867" y="145138"/>
                  <a:pt x="3576658" y="144071"/>
                  <a:pt x="3648075" y="161925"/>
                </a:cubicBezTo>
                <a:cubicBezTo>
                  <a:pt x="3663950" y="177800"/>
                  <a:pt x="3675620" y="199510"/>
                  <a:pt x="3695700" y="209550"/>
                </a:cubicBezTo>
                <a:cubicBezTo>
                  <a:pt x="3704680" y="214040"/>
                  <a:pt x="3715558" y="205006"/>
                  <a:pt x="3724275" y="200025"/>
                </a:cubicBezTo>
                <a:cubicBezTo>
                  <a:pt x="3760218" y="179486"/>
                  <a:pt x="3829050" y="133350"/>
                  <a:pt x="3829050" y="133350"/>
                </a:cubicBezTo>
                <a:cubicBezTo>
                  <a:pt x="3848100" y="136525"/>
                  <a:pt x="3868449" y="135267"/>
                  <a:pt x="3886200" y="142875"/>
                </a:cubicBezTo>
                <a:cubicBezTo>
                  <a:pt x="3913731" y="154674"/>
                  <a:pt x="3935609" y="177105"/>
                  <a:pt x="3962400" y="190500"/>
                </a:cubicBezTo>
                <a:cubicBezTo>
                  <a:pt x="3986663" y="202632"/>
                  <a:pt x="4013200" y="209550"/>
                  <a:pt x="4038600" y="219075"/>
                </a:cubicBezTo>
                <a:cubicBezTo>
                  <a:pt x="4070350" y="215900"/>
                  <a:pt x="4104752" y="222644"/>
                  <a:pt x="4133850" y="209550"/>
                </a:cubicBezTo>
                <a:cubicBezTo>
                  <a:pt x="4170929" y="192865"/>
                  <a:pt x="4195670" y="156494"/>
                  <a:pt x="4229100" y="133350"/>
                </a:cubicBezTo>
                <a:cubicBezTo>
                  <a:pt x="4237355" y="127635"/>
                  <a:pt x="4248150" y="127000"/>
                  <a:pt x="4257675" y="123825"/>
                </a:cubicBezTo>
                <a:cubicBezTo>
                  <a:pt x="4276725" y="127000"/>
                  <a:pt x="4297074" y="125742"/>
                  <a:pt x="4314825" y="133350"/>
                </a:cubicBezTo>
                <a:cubicBezTo>
                  <a:pt x="4342356" y="145149"/>
                  <a:pt x="4391025" y="180975"/>
                  <a:pt x="4391025" y="180975"/>
                </a:cubicBezTo>
                <a:cubicBezTo>
                  <a:pt x="4422775" y="177800"/>
                  <a:pt x="4454738" y="176302"/>
                  <a:pt x="4486275" y="171450"/>
                </a:cubicBezTo>
                <a:cubicBezTo>
                  <a:pt x="4496198" y="169923"/>
                  <a:pt x="4504810" y="161925"/>
                  <a:pt x="4514850" y="161925"/>
                </a:cubicBezTo>
                <a:cubicBezTo>
                  <a:pt x="4534163" y="161925"/>
                  <a:pt x="4552950" y="168275"/>
                  <a:pt x="4572000" y="171450"/>
                </a:cubicBezTo>
                <a:cubicBezTo>
                  <a:pt x="4610100" y="187325"/>
                  <a:pt x="4648897" y="201620"/>
                  <a:pt x="4686300" y="219075"/>
                </a:cubicBezTo>
                <a:cubicBezTo>
                  <a:pt x="4696674" y="223916"/>
                  <a:pt x="4703427" y="238125"/>
                  <a:pt x="4714875" y="238125"/>
                </a:cubicBezTo>
                <a:cubicBezTo>
                  <a:pt x="4738177" y="238125"/>
                  <a:pt x="4771675" y="212958"/>
                  <a:pt x="4791075" y="200025"/>
                </a:cubicBezTo>
                <a:cubicBezTo>
                  <a:pt x="4822825" y="203200"/>
                  <a:pt x="4854697" y="205333"/>
                  <a:pt x="4886325" y="209550"/>
                </a:cubicBezTo>
                <a:cubicBezTo>
                  <a:pt x="4902372" y="211690"/>
                  <a:pt x="4933950" y="219075"/>
                  <a:pt x="4933950" y="219075"/>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sp>
        <p:nvSpPr>
          <p:cNvPr id="18" name="TextBox 17"/>
          <p:cNvSpPr txBox="1"/>
          <p:nvPr/>
        </p:nvSpPr>
        <p:spPr>
          <a:xfrm>
            <a:off x="2505075" y="2786389"/>
            <a:ext cx="1629993" cy="646331"/>
          </a:xfrm>
          <a:prstGeom prst="rect">
            <a:avLst/>
          </a:prstGeom>
          <a:noFill/>
        </p:spPr>
        <p:txBody>
          <a:bodyPr wrap="square" rtlCol="0">
            <a:spAutoFit/>
          </a:bodyPr>
          <a:lstStyle/>
          <a:p>
            <a:pPr algn="ctr"/>
            <a:r>
              <a:rPr lang="en-AU" sz="3600" dirty="0" smtClean="0"/>
              <a:t>V</a:t>
            </a:r>
            <a:r>
              <a:rPr lang="en-AU" sz="3600" baseline="-25000" dirty="0" smtClean="0"/>
              <a:t>A</a:t>
            </a:r>
            <a:endParaRPr lang="en-AU" sz="2400" dirty="0"/>
          </a:p>
        </p:txBody>
      </p:sp>
      <p:sp>
        <p:nvSpPr>
          <p:cNvPr id="19" name="TextBox 18"/>
          <p:cNvSpPr txBox="1"/>
          <p:nvPr/>
        </p:nvSpPr>
        <p:spPr>
          <a:xfrm>
            <a:off x="5206579" y="5292790"/>
            <a:ext cx="2102691" cy="584775"/>
          </a:xfrm>
          <a:prstGeom prst="rect">
            <a:avLst/>
          </a:prstGeom>
          <a:noFill/>
        </p:spPr>
        <p:txBody>
          <a:bodyPr wrap="square" rtlCol="0">
            <a:spAutoFit/>
          </a:bodyPr>
          <a:lstStyle/>
          <a:p>
            <a:pPr algn="ctr"/>
            <a:r>
              <a:rPr lang="en-AU" sz="3200" dirty="0" smtClean="0"/>
              <a:t>Time</a:t>
            </a:r>
            <a:endParaRPr lang="en-AU" dirty="0"/>
          </a:p>
        </p:txBody>
      </p:sp>
      <p:grpSp>
        <p:nvGrpSpPr>
          <p:cNvPr id="42" name="Group 41"/>
          <p:cNvGrpSpPr/>
          <p:nvPr/>
        </p:nvGrpSpPr>
        <p:grpSpPr>
          <a:xfrm>
            <a:off x="4303746" y="3942475"/>
            <a:ext cx="3862774" cy="1053624"/>
            <a:chOff x="4303746" y="3289332"/>
            <a:chExt cx="3862774" cy="618612"/>
          </a:xfrm>
        </p:grpSpPr>
        <p:cxnSp>
          <p:nvCxnSpPr>
            <p:cNvPr id="21" name="Straight Arrow Connector 20"/>
            <p:cNvCxnSpPr/>
            <p:nvPr/>
          </p:nvCxnSpPr>
          <p:spPr>
            <a:xfrm>
              <a:off x="4719638" y="3289333"/>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43501" y="3294095"/>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76888" y="3289332"/>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95988" y="3289333"/>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19851" y="3294095"/>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53238" y="3289332"/>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09270" y="3289333"/>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733133" y="3294095"/>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66520" y="3289332"/>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03746" y="3294095"/>
              <a:ext cx="0" cy="6138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303746" y="2879966"/>
            <a:ext cx="3862774" cy="657079"/>
            <a:chOff x="4303746" y="3289332"/>
            <a:chExt cx="3862774" cy="618612"/>
          </a:xfrm>
        </p:grpSpPr>
        <p:cxnSp>
          <p:nvCxnSpPr>
            <p:cNvPr id="44" name="Straight Arrow Connector 43"/>
            <p:cNvCxnSpPr/>
            <p:nvPr/>
          </p:nvCxnSpPr>
          <p:spPr>
            <a:xfrm>
              <a:off x="4719638" y="3289333"/>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143501" y="3294095"/>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576888" y="3289332"/>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995988" y="3289333"/>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419851" y="3294095"/>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853238" y="3289332"/>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09270" y="3289333"/>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733133" y="3294095"/>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166520" y="3289332"/>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303746" y="3294095"/>
              <a:ext cx="0" cy="613849"/>
            </a:xfrm>
            <a:prstGeom prst="straightConnector1">
              <a:avLst/>
            </a:prstGeom>
            <a:ln w="254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2707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Genetic variation and diversity</a:t>
            </a:r>
          </a:p>
        </p:txBody>
      </p:sp>
      <p:sp>
        <p:nvSpPr>
          <p:cNvPr id="3" name="Content Placeholder 2"/>
          <p:cNvSpPr>
            <a:spLocks noGrp="1"/>
          </p:cNvSpPr>
          <p:nvPr>
            <p:ph idx="1"/>
          </p:nvPr>
        </p:nvSpPr>
        <p:spPr>
          <a:xfrm>
            <a:off x="1121276" y="3771900"/>
            <a:ext cx="9949449" cy="2238586"/>
          </a:xfrm>
        </p:spPr>
        <p:txBody>
          <a:bodyPr>
            <a:normAutofit/>
          </a:bodyPr>
          <a:lstStyle/>
          <a:p>
            <a:endParaRPr lang="en-AU" sz="4000" dirty="0"/>
          </a:p>
          <a:p>
            <a:r>
              <a:rPr lang="en-AU" sz="4000" dirty="0">
                <a:solidFill>
                  <a:schemeClr val="accent1"/>
                </a:solidFill>
              </a:rPr>
              <a:t>Genetic architecture </a:t>
            </a:r>
            <a:r>
              <a:rPr lang="en-AU" sz="4000" dirty="0">
                <a:solidFill>
                  <a:schemeClr val="tx1">
                    <a:lumMod val="65000"/>
                    <a:lumOff val="35000"/>
                  </a:schemeClr>
                </a:solidFill>
              </a:rPr>
              <a:t>gives a summary of the genetic makeup of a </a:t>
            </a:r>
            <a:r>
              <a:rPr lang="en-AU" sz="4000" dirty="0" smtClean="0">
                <a:solidFill>
                  <a:schemeClr val="tx1">
                    <a:lumMod val="65000"/>
                    <a:lumOff val="35000"/>
                  </a:schemeClr>
                </a:solidFill>
              </a:rPr>
              <a:t>trait.</a:t>
            </a:r>
            <a:endParaRPr lang="en-AU" sz="4000" dirty="0">
              <a:solidFill>
                <a:schemeClr val="tx1">
                  <a:lumMod val="65000"/>
                  <a:lumOff val="35000"/>
                </a:schemeClr>
              </a:solidFill>
            </a:endParaRPr>
          </a:p>
        </p:txBody>
      </p:sp>
      <p:sp>
        <p:nvSpPr>
          <p:cNvPr id="4" name="Rectangle 3">
            <a:extLst>
              <a:ext uri="{FF2B5EF4-FFF2-40B4-BE49-F238E27FC236}">
                <a16:creationId xmlns:a16="http://schemas.microsoft.com/office/drawing/2014/main" xmlns="" id="{B27EB906-9F9C-734B-AA3E-040EB404633B}"/>
              </a:ext>
            </a:extLst>
          </p:cNvPr>
          <p:cNvSpPr/>
          <p:nvPr/>
        </p:nvSpPr>
        <p:spPr>
          <a:xfrm>
            <a:off x="3842695" y="2644170"/>
            <a:ext cx="4506610" cy="1569660"/>
          </a:xfrm>
          <a:prstGeom prst="rect">
            <a:avLst/>
          </a:prstGeom>
        </p:spPr>
        <p:txBody>
          <a:bodyPr wrap="square">
            <a:spAutoFit/>
          </a:bodyPr>
          <a:lstStyle/>
          <a:p>
            <a:r>
              <a:rPr lang="en-AU" sz="9600" dirty="0"/>
              <a:t>P = </a:t>
            </a:r>
            <a:r>
              <a:rPr lang="en-AU" sz="9600" dirty="0">
                <a:solidFill>
                  <a:schemeClr val="accent1"/>
                </a:solidFill>
              </a:rPr>
              <a:t>G</a:t>
            </a:r>
            <a:r>
              <a:rPr lang="en-AU" sz="9600" dirty="0"/>
              <a:t> + E</a:t>
            </a:r>
            <a:endParaRPr lang="en-US" sz="9600" dirty="0"/>
          </a:p>
        </p:txBody>
      </p:sp>
    </p:spTree>
    <p:extLst>
      <p:ext uri="{BB962C8B-B14F-4D97-AF65-F5344CB8AC3E}">
        <p14:creationId xmlns:p14="http://schemas.microsoft.com/office/powerpoint/2010/main" val="1099778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985389" y="2180220"/>
            <a:ext cx="3517402" cy="3517402"/>
          </a:xfrm>
          <a:prstGeom prst="ellipse">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916799" y="2999080"/>
            <a:ext cx="3654582" cy="2431435"/>
          </a:xfrm>
          <a:prstGeom prst="rect">
            <a:avLst/>
          </a:prstGeom>
          <a:noFill/>
          <a:ln>
            <a:noFill/>
          </a:ln>
        </p:spPr>
        <p:txBody>
          <a:bodyPr wrap="square" rtlCol="0">
            <a:spAutoFit/>
          </a:bodyPr>
          <a:lstStyle/>
          <a:p>
            <a:pPr algn="ctr"/>
            <a:r>
              <a:rPr lang="en-US" sz="4000" dirty="0"/>
              <a:t>Trait </a:t>
            </a:r>
          </a:p>
          <a:p>
            <a:pPr algn="ctr"/>
            <a:r>
              <a:rPr lang="en-US" sz="4000" dirty="0"/>
              <a:t>Phenotype</a:t>
            </a:r>
            <a:br>
              <a:rPr lang="en-US" sz="4000" dirty="0"/>
            </a:br>
            <a:r>
              <a:rPr lang="en-US" sz="7200" dirty="0"/>
              <a:t>P</a:t>
            </a:r>
            <a:endParaRPr lang="en-US" sz="4800" dirty="0"/>
          </a:p>
        </p:txBody>
      </p:sp>
      <p:sp>
        <p:nvSpPr>
          <p:cNvPr id="6" name="TextBox 5"/>
          <p:cNvSpPr txBox="1"/>
          <p:nvPr/>
        </p:nvSpPr>
        <p:spPr>
          <a:xfrm>
            <a:off x="1272186" y="2671918"/>
            <a:ext cx="2787922" cy="52322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AU" sz="2800" dirty="0"/>
              <a:t>Number of Genes</a:t>
            </a:r>
          </a:p>
        </p:txBody>
      </p:sp>
      <p:sp>
        <p:nvSpPr>
          <p:cNvPr id="7" name="TextBox 6"/>
          <p:cNvSpPr txBox="1"/>
          <p:nvPr/>
        </p:nvSpPr>
        <p:spPr>
          <a:xfrm>
            <a:off x="1272185" y="3664421"/>
            <a:ext cx="2755933" cy="52322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AU" sz="2800" dirty="0"/>
              <a:t>Gene location</a:t>
            </a:r>
          </a:p>
        </p:txBody>
      </p:sp>
      <p:sp>
        <p:nvSpPr>
          <p:cNvPr id="8" name="TextBox 7"/>
          <p:cNvSpPr txBox="1"/>
          <p:nvPr/>
        </p:nvSpPr>
        <p:spPr>
          <a:xfrm>
            <a:off x="1272186" y="4639324"/>
            <a:ext cx="2787922" cy="52322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AU" sz="2800" b="1" dirty="0"/>
              <a:t>Allelic effects</a:t>
            </a:r>
          </a:p>
        </p:txBody>
      </p:sp>
      <p:cxnSp>
        <p:nvCxnSpPr>
          <p:cNvPr id="14" name="Straight Arrow Connector 13"/>
          <p:cNvCxnSpPr>
            <a:cxnSpLocks/>
            <a:stCxn id="26" idx="2"/>
            <a:endCxn id="8" idx="3"/>
          </p:cNvCxnSpPr>
          <p:nvPr/>
        </p:nvCxnSpPr>
        <p:spPr>
          <a:xfrm flipH="1">
            <a:off x="4060108" y="3938922"/>
            <a:ext cx="786983" cy="962012"/>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26" idx="2"/>
            <a:endCxn id="7" idx="3"/>
          </p:cNvCxnSpPr>
          <p:nvPr/>
        </p:nvCxnSpPr>
        <p:spPr>
          <a:xfrm flipH="1" flipV="1">
            <a:off x="4028118" y="3926031"/>
            <a:ext cx="818973" cy="12891"/>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26" idx="2"/>
            <a:endCxn id="6" idx="3"/>
          </p:cNvCxnSpPr>
          <p:nvPr/>
        </p:nvCxnSpPr>
        <p:spPr>
          <a:xfrm flipH="1" flipV="1">
            <a:off x="4060108" y="2933528"/>
            <a:ext cx="786983" cy="1005394"/>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847091" y="2763264"/>
            <a:ext cx="2351315" cy="2351315"/>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p:cNvSpPr txBox="1"/>
          <p:nvPr/>
        </p:nvSpPr>
        <p:spPr>
          <a:xfrm>
            <a:off x="5052145" y="3331274"/>
            <a:ext cx="1886858" cy="1661993"/>
          </a:xfrm>
          <a:prstGeom prst="rect">
            <a:avLst/>
          </a:prstGeom>
          <a:noFill/>
        </p:spPr>
        <p:txBody>
          <a:bodyPr wrap="square" rtlCol="0">
            <a:spAutoFit/>
          </a:bodyPr>
          <a:lstStyle/>
          <a:p>
            <a:pPr algn="ctr"/>
            <a:r>
              <a:rPr lang="en-AU" sz="2400" dirty="0"/>
              <a:t>Genetic</a:t>
            </a:r>
          </a:p>
          <a:p>
            <a:pPr algn="ctr"/>
            <a:r>
              <a:rPr lang="en-AU" sz="2400" dirty="0"/>
              <a:t>Architecture</a:t>
            </a:r>
          </a:p>
          <a:p>
            <a:pPr algn="ctr"/>
            <a:r>
              <a:rPr lang="en-AU" sz="5400" dirty="0"/>
              <a:t>G</a:t>
            </a:r>
          </a:p>
        </p:txBody>
      </p:sp>
      <p:cxnSp>
        <p:nvCxnSpPr>
          <p:cNvPr id="12" name="Straight Arrow Connector 11"/>
          <p:cNvCxnSpPr>
            <a:cxnSpLocks/>
            <a:stCxn id="26" idx="6"/>
          </p:cNvCxnSpPr>
          <p:nvPr/>
        </p:nvCxnSpPr>
        <p:spPr>
          <a:xfrm>
            <a:off x="7198406" y="3938922"/>
            <a:ext cx="8125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20FD2E56-127F-A243-BE1F-AD0B1129F0C3}"/>
              </a:ext>
            </a:extLst>
          </p:cNvPr>
          <p:cNvSpPr>
            <a:spLocks noGrp="1"/>
          </p:cNvSpPr>
          <p:nvPr>
            <p:ph type="title"/>
          </p:nvPr>
        </p:nvSpPr>
        <p:spPr/>
        <p:txBody>
          <a:bodyPr/>
          <a:lstStyle/>
          <a:p>
            <a:r>
              <a:rPr lang="en-US" dirty="0"/>
              <a:t>Components of </a:t>
            </a:r>
            <a:r>
              <a:rPr lang="en-US" b="1" dirty="0"/>
              <a:t>G</a:t>
            </a:r>
          </a:p>
        </p:txBody>
      </p:sp>
    </p:spTree>
    <p:extLst>
      <p:ext uri="{BB962C8B-B14F-4D97-AF65-F5344CB8AC3E}">
        <p14:creationId xmlns:p14="http://schemas.microsoft.com/office/powerpoint/2010/main" val="2370773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0650" y="3013502"/>
            <a:ext cx="9410700" cy="830997"/>
          </a:xfrm>
          <a:prstGeom prst="rect">
            <a:avLst/>
          </a:prstGeom>
          <a:noFill/>
        </p:spPr>
        <p:txBody>
          <a:bodyPr wrap="square" rtlCol="0">
            <a:spAutoFit/>
          </a:bodyPr>
          <a:lstStyle/>
          <a:p>
            <a:pPr algn="ctr"/>
            <a:r>
              <a:rPr lang="en-AU" sz="4800" b="1" dirty="0" smtClean="0">
                <a:solidFill>
                  <a:schemeClr val="accent1"/>
                </a:solidFill>
              </a:rPr>
              <a:t>What</a:t>
            </a:r>
            <a:r>
              <a:rPr lang="en-AU" sz="4800" dirty="0" smtClean="0">
                <a:solidFill>
                  <a:schemeClr val="tx1">
                    <a:lumMod val="65000"/>
                    <a:lumOff val="35000"/>
                  </a:schemeClr>
                </a:solidFill>
              </a:rPr>
              <a:t> does it take to be </a:t>
            </a:r>
            <a:r>
              <a:rPr lang="en-AU" sz="4800" b="1" dirty="0" smtClean="0">
                <a:solidFill>
                  <a:schemeClr val="bg2">
                    <a:lumMod val="90000"/>
                  </a:schemeClr>
                </a:solidFill>
              </a:rPr>
              <a:t>adapted</a:t>
            </a:r>
            <a:r>
              <a:rPr lang="en-AU" sz="4800" dirty="0" smtClean="0">
                <a:solidFill>
                  <a:schemeClr val="tx1">
                    <a:lumMod val="65000"/>
                    <a:lumOff val="35000"/>
                  </a:schemeClr>
                </a:solidFill>
              </a:rPr>
              <a:t>?</a:t>
            </a:r>
            <a:endParaRPr lang="en-AU" dirty="0">
              <a:solidFill>
                <a:schemeClr val="tx1">
                  <a:lumMod val="65000"/>
                  <a:lumOff val="35000"/>
                </a:schemeClr>
              </a:solidFill>
            </a:endParaRPr>
          </a:p>
        </p:txBody>
      </p:sp>
    </p:spTree>
    <p:extLst>
      <p:ext uri="{BB962C8B-B14F-4D97-AF65-F5344CB8AC3E}">
        <p14:creationId xmlns:p14="http://schemas.microsoft.com/office/powerpoint/2010/main" val="1605777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0650" y="2644170"/>
            <a:ext cx="9410700" cy="1569660"/>
          </a:xfrm>
          <a:prstGeom prst="rect">
            <a:avLst/>
          </a:prstGeom>
          <a:noFill/>
        </p:spPr>
        <p:txBody>
          <a:bodyPr wrap="square" rtlCol="0">
            <a:spAutoFit/>
          </a:bodyPr>
          <a:lstStyle/>
          <a:p>
            <a:pPr algn="ctr"/>
            <a:r>
              <a:rPr lang="en-AU" sz="4800" dirty="0" smtClean="0">
                <a:solidFill>
                  <a:schemeClr val="tx1">
                    <a:lumMod val="65000"/>
                    <a:lumOff val="35000"/>
                  </a:schemeClr>
                </a:solidFill>
              </a:rPr>
              <a:t>Is there a </a:t>
            </a:r>
            <a:r>
              <a:rPr lang="en-AU" sz="4800" b="1" dirty="0" smtClean="0">
                <a:solidFill>
                  <a:schemeClr val="accent1"/>
                </a:solidFill>
              </a:rPr>
              <a:t>genetic architecture </a:t>
            </a:r>
            <a:r>
              <a:rPr lang="en-AU" sz="4800" dirty="0" smtClean="0">
                <a:solidFill>
                  <a:schemeClr val="tx1">
                    <a:lumMod val="65000"/>
                    <a:lumOff val="35000"/>
                  </a:schemeClr>
                </a:solidFill>
              </a:rPr>
              <a:t>that facilitates </a:t>
            </a:r>
            <a:r>
              <a:rPr lang="en-AU" sz="4800" b="1" dirty="0" smtClean="0">
                <a:solidFill>
                  <a:schemeClr val="bg2">
                    <a:lumMod val="90000"/>
                  </a:schemeClr>
                </a:solidFill>
              </a:rPr>
              <a:t>adaptation</a:t>
            </a:r>
            <a:r>
              <a:rPr lang="en-AU" sz="4800" dirty="0" smtClean="0">
                <a:solidFill>
                  <a:schemeClr val="tx1">
                    <a:lumMod val="65000"/>
                    <a:lumOff val="35000"/>
                  </a:schemeClr>
                </a:solidFill>
              </a:rPr>
              <a:t>?</a:t>
            </a:r>
            <a:endParaRPr lang="en-AU" dirty="0">
              <a:solidFill>
                <a:schemeClr val="tx1">
                  <a:lumMod val="65000"/>
                  <a:lumOff val="35000"/>
                </a:schemeClr>
              </a:solidFill>
            </a:endParaRPr>
          </a:p>
        </p:txBody>
      </p:sp>
    </p:spTree>
    <p:extLst>
      <p:ext uri="{BB962C8B-B14F-4D97-AF65-F5344CB8AC3E}">
        <p14:creationId xmlns:p14="http://schemas.microsoft.com/office/powerpoint/2010/main" val="3781821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151" t="11096" r="17172" b="10340"/>
          <a:stretch/>
        </p:blipFill>
        <p:spPr>
          <a:xfrm>
            <a:off x="8669154" y="2015931"/>
            <a:ext cx="2486526" cy="385349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7736" y="2015931"/>
            <a:ext cx="5106832" cy="3853496"/>
          </a:xfrm>
          <a:prstGeom prst="rect">
            <a:avLst/>
          </a:prstGeom>
        </p:spPr>
      </p:pic>
      <p:sp>
        <p:nvSpPr>
          <p:cNvPr id="6" name="Title 5"/>
          <p:cNvSpPr>
            <a:spLocks noGrp="1"/>
          </p:cNvSpPr>
          <p:nvPr>
            <p:ph type="title"/>
          </p:nvPr>
        </p:nvSpPr>
        <p:spPr/>
        <p:txBody>
          <a:bodyPr/>
          <a:lstStyle/>
          <a:p>
            <a:r>
              <a:rPr lang="en-AU" dirty="0" smtClean="0">
                <a:solidFill>
                  <a:schemeClr val="tx1">
                    <a:lumMod val="65000"/>
                    <a:lumOff val="35000"/>
                  </a:schemeClr>
                </a:solidFill>
              </a:rPr>
              <a:t>Adaptation and Genetic Diversity</a:t>
            </a:r>
            <a:endParaRPr lang="en-AU" dirty="0">
              <a:solidFill>
                <a:schemeClr val="tx1">
                  <a:lumMod val="65000"/>
                  <a:lumOff val="35000"/>
                </a:schemeClr>
              </a:solidFill>
            </a:endParaRPr>
          </a:p>
        </p:txBody>
      </p:sp>
    </p:spTree>
    <p:extLst>
      <p:ext uri="{BB962C8B-B14F-4D97-AF65-F5344CB8AC3E}">
        <p14:creationId xmlns:p14="http://schemas.microsoft.com/office/powerpoint/2010/main" val="2376698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SLiM</a:t>
            </a:r>
            <a:endParaRPr lang="en-AU" dirty="0"/>
          </a:p>
        </p:txBody>
      </p:sp>
      <p:sp>
        <p:nvSpPr>
          <p:cNvPr id="3" name="Content Placeholder 2"/>
          <p:cNvSpPr>
            <a:spLocks noGrp="1"/>
          </p:cNvSpPr>
          <p:nvPr>
            <p:ph idx="1"/>
          </p:nvPr>
        </p:nvSpPr>
        <p:spPr>
          <a:xfrm>
            <a:off x="1097280" y="2409880"/>
            <a:ext cx="3665220" cy="1980670"/>
          </a:xfrm>
        </p:spPr>
        <p:txBody>
          <a:bodyPr>
            <a:noAutofit/>
          </a:bodyPr>
          <a:lstStyle/>
          <a:p>
            <a:r>
              <a:rPr lang="en-AU" sz="4400" dirty="0">
                <a:solidFill>
                  <a:schemeClr val="tx1">
                    <a:lumMod val="65000"/>
                    <a:lumOff val="35000"/>
                  </a:schemeClr>
                </a:solidFill>
              </a:rPr>
              <a:t>Follows a population evolving </a:t>
            </a:r>
            <a:r>
              <a:rPr lang="en-AU" sz="4400" b="1" dirty="0">
                <a:solidFill>
                  <a:schemeClr val="accent1"/>
                </a:solidFill>
              </a:rPr>
              <a:t>over time.</a:t>
            </a:r>
            <a:endParaRPr lang="en-AU" sz="2400" b="1" dirty="0">
              <a:solidFill>
                <a:schemeClr val="accent1"/>
              </a:solidFill>
            </a:endParaRPr>
          </a:p>
          <a:p>
            <a:endParaRPr lang="en-AU" sz="2400" dirty="0"/>
          </a:p>
          <a:p>
            <a:endParaRPr lang="en-AU" sz="2400" dirty="0"/>
          </a:p>
          <a:p>
            <a:endParaRPr lang="en-AU" sz="2400" dirty="0"/>
          </a:p>
        </p:txBody>
      </p:sp>
      <p:pic>
        <p:nvPicPr>
          <p:cNvPr id="5" name="Picture 4"/>
          <p:cNvPicPr>
            <a:picLocks noChangeAspect="1"/>
          </p:cNvPicPr>
          <p:nvPr/>
        </p:nvPicPr>
        <p:blipFill>
          <a:blip r:embed="rId3"/>
          <a:stretch>
            <a:fillRect/>
          </a:stretch>
        </p:blipFill>
        <p:spPr>
          <a:xfrm>
            <a:off x="4440535" y="1845735"/>
            <a:ext cx="6715145" cy="4023360"/>
          </a:xfrm>
          <a:prstGeom prst="rect">
            <a:avLst/>
          </a:prstGeom>
        </p:spPr>
      </p:pic>
    </p:spTree>
    <p:extLst>
      <p:ext uri="{BB962C8B-B14F-4D97-AF65-F5344CB8AC3E}">
        <p14:creationId xmlns:p14="http://schemas.microsoft.com/office/powerpoint/2010/main" val="999838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Parameter space</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90207" y="1011981"/>
            <a:ext cx="5165473" cy="5264673"/>
          </a:xfrm>
        </p:spPr>
      </p:pic>
      <p:sp>
        <p:nvSpPr>
          <p:cNvPr id="5" name="TextBox 4"/>
          <p:cNvSpPr txBox="1"/>
          <p:nvPr/>
        </p:nvSpPr>
        <p:spPr>
          <a:xfrm>
            <a:off x="1097280" y="2032000"/>
            <a:ext cx="5029200" cy="1631216"/>
          </a:xfrm>
          <a:prstGeom prst="rect">
            <a:avLst/>
          </a:prstGeom>
          <a:noFill/>
        </p:spPr>
        <p:txBody>
          <a:bodyPr wrap="square" rtlCol="0">
            <a:spAutoFit/>
          </a:bodyPr>
          <a:lstStyle/>
          <a:p>
            <a:r>
              <a:rPr lang="en-AU" sz="3200" dirty="0" smtClean="0">
                <a:solidFill>
                  <a:schemeClr val="tx1">
                    <a:lumMod val="65000"/>
                    <a:lumOff val="35000"/>
                  </a:schemeClr>
                </a:solidFill>
              </a:rPr>
              <a:t>Latin hypercube sampling for </a:t>
            </a:r>
            <a:r>
              <a:rPr lang="en-AU" sz="3200" b="1" dirty="0" smtClean="0">
                <a:solidFill>
                  <a:schemeClr val="accent1"/>
                </a:solidFill>
              </a:rPr>
              <a:t>efficient sampling </a:t>
            </a:r>
            <a:r>
              <a:rPr lang="en-AU" sz="3200" dirty="0" smtClean="0">
                <a:solidFill>
                  <a:schemeClr val="tx1">
                    <a:lumMod val="65000"/>
                    <a:lumOff val="35000"/>
                  </a:schemeClr>
                </a:solidFill>
              </a:rPr>
              <a:t>of the whole parameter space.</a:t>
            </a:r>
          </a:p>
        </p:txBody>
      </p:sp>
    </p:spTree>
    <p:extLst>
      <p:ext uri="{BB962C8B-B14F-4D97-AF65-F5344CB8AC3E}">
        <p14:creationId xmlns:p14="http://schemas.microsoft.com/office/powerpoint/2010/main" val="4202020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Parameter space</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90207" y="1011981"/>
            <a:ext cx="5165473" cy="5264673"/>
          </a:xfrm>
        </p:spPr>
      </p:pic>
      <p:sp>
        <p:nvSpPr>
          <p:cNvPr id="5" name="TextBox 4"/>
          <p:cNvSpPr txBox="1"/>
          <p:nvPr/>
        </p:nvSpPr>
        <p:spPr>
          <a:xfrm>
            <a:off x="1097280" y="2032000"/>
            <a:ext cx="5216434" cy="2554545"/>
          </a:xfrm>
          <a:prstGeom prst="rect">
            <a:avLst/>
          </a:prstGeom>
          <a:noFill/>
        </p:spPr>
        <p:txBody>
          <a:bodyPr wrap="square" rtlCol="0">
            <a:spAutoFit/>
          </a:bodyPr>
          <a:lstStyle/>
          <a:p>
            <a:r>
              <a:rPr lang="en-AU" sz="3200" dirty="0" smtClean="0">
                <a:solidFill>
                  <a:schemeClr val="tx1">
                    <a:lumMod val="65000"/>
                    <a:lumOff val="35000"/>
                  </a:schemeClr>
                </a:solidFill>
              </a:rPr>
              <a:t>128,000 simulations</a:t>
            </a:r>
          </a:p>
          <a:p>
            <a:endParaRPr lang="en-AU" sz="3200" dirty="0" smtClean="0">
              <a:solidFill>
                <a:schemeClr val="tx1">
                  <a:lumMod val="65000"/>
                  <a:lumOff val="35000"/>
                </a:schemeClr>
              </a:solidFill>
            </a:endParaRPr>
          </a:p>
          <a:p>
            <a:r>
              <a:rPr lang="en-AU" sz="3200" dirty="0" smtClean="0">
                <a:solidFill>
                  <a:schemeClr val="tx1">
                    <a:lumMod val="65000"/>
                    <a:lumOff val="35000"/>
                  </a:schemeClr>
                </a:solidFill>
              </a:rPr>
              <a:t>1280 parameter combinations</a:t>
            </a:r>
          </a:p>
          <a:p>
            <a:endParaRPr lang="en-AU" sz="3200" dirty="0" smtClean="0">
              <a:solidFill>
                <a:schemeClr val="tx1">
                  <a:lumMod val="65000"/>
                  <a:lumOff val="35000"/>
                </a:schemeClr>
              </a:solidFill>
            </a:endParaRPr>
          </a:p>
          <a:p>
            <a:r>
              <a:rPr lang="en-AU" sz="3200" dirty="0" smtClean="0">
                <a:solidFill>
                  <a:schemeClr val="tx1">
                    <a:lumMod val="65000"/>
                    <a:lumOff val="35000"/>
                  </a:schemeClr>
                </a:solidFill>
              </a:rPr>
              <a:t>100 replicates per model</a:t>
            </a:r>
          </a:p>
        </p:txBody>
      </p:sp>
    </p:spTree>
    <p:extLst>
      <p:ext uri="{BB962C8B-B14F-4D97-AF65-F5344CB8AC3E}">
        <p14:creationId xmlns:p14="http://schemas.microsoft.com/office/powerpoint/2010/main" val="1026579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Commonality of Adaptation</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6132" y="1894389"/>
            <a:ext cx="8805193" cy="4402597"/>
          </a:xfrm>
        </p:spPr>
      </p:pic>
    </p:spTree>
    <p:extLst>
      <p:ext uri="{BB962C8B-B14F-4D97-AF65-F5344CB8AC3E}">
        <p14:creationId xmlns:p14="http://schemas.microsoft.com/office/powerpoint/2010/main" val="1959050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Commonality of Adaptation</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6132" y="1894389"/>
            <a:ext cx="8805193" cy="4402597"/>
          </a:xfrm>
        </p:spPr>
      </p:pic>
    </p:spTree>
    <p:extLst>
      <p:ext uri="{BB962C8B-B14F-4D97-AF65-F5344CB8AC3E}">
        <p14:creationId xmlns:p14="http://schemas.microsoft.com/office/powerpoint/2010/main" val="3786893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80427"/>
            <a:ext cx="10058400" cy="897147"/>
          </a:xfrm>
        </p:spPr>
        <p:txBody>
          <a:bodyPr/>
          <a:lstStyle/>
          <a:p>
            <a:pPr algn="ctr"/>
            <a:r>
              <a:rPr lang="en-AU" dirty="0" smtClean="0"/>
              <a:t>What </a:t>
            </a:r>
            <a:r>
              <a:rPr lang="en-AU" b="1" dirty="0" smtClean="0">
                <a:solidFill>
                  <a:schemeClr val="accent1"/>
                </a:solidFill>
              </a:rPr>
              <a:t>enables</a:t>
            </a:r>
            <a:r>
              <a:rPr lang="en-AU" dirty="0" smtClean="0"/>
              <a:t> adaptation?</a:t>
            </a:r>
            <a:endParaRPr lang="en-AU" dirty="0"/>
          </a:p>
        </p:txBody>
      </p:sp>
    </p:spTree>
    <p:extLst>
      <p:ext uri="{BB962C8B-B14F-4D97-AF65-F5344CB8AC3E}">
        <p14:creationId xmlns:p14="http://schemas.microsoft.com/office/powerpoint/2010/main" val="1663324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0084" y="1379167"/>
            <a:ext cx="6096000" cy="3170099"/>
          </a:xfrm>
          <a:prstGeom prst="rect">
            <a:avLst/>
          </a:prstGeom>
        </p:spPr>
        <p:txBody>
          <a:bodyPr>
            <a:spAutoFit/>
          </a:bodyPr>
          <a:lstStyle/>
          <a:p>
            <a:pPr algn="ctr"/>
            <a:r>
              <a:rPr lang="en-AU" sz="4000" dirty="0" smtClean="0">
                <a:solidFill>
                  <a:schemeClr val="tx1">
                    <a:lumMod val="65000"/>
                    <a:lumOff val="35000"/>
                  </a:schemeClr>
                </a:solidFill>
                <a:latin typeface="+mj-lt"/>
                <a:ea typeface="Calibri" panose="020F0502020204030204" pitchFamily="34" charset="0"/>
              </a:rPr>
              <a:t>Pleiotropy?</a:t>
            </a:r>
          </a:p>
          <a:p>
            <a:pPr algn="ctr"/>
            <a:endParaRPr lang="en-AU" sz="4000" dirty="0">
              <a:solidFill>
                <a:schemeClr val="tx1">
                  <a:lumMod val="65000"/>
                  <a:lumOff val="35000"/>
                </a:schemeClr>
              </a:solidFill>
              <a:latin typeface="+mj-lt"/>
            </a:endParaRPr>
          </a:p>
          <a:p>
            <a:pPr algn="ctr"/>
            <a:r>
              <a:rPr lang="en-AU" sz="4000" dirty="0" smtClean="0">
                <a:solidFill>
                  <a:schemeClr val="tx1">
                    <a:lumMod val="65000"/>
                    <a:lumOff val="35000"/>
                  </a:schemeClr>
                </a:solidFill>
                <a:latin typeface="+mj-lt"/>
              </a:rPr>
              <a:t>Mutational correlations?</a:t>
            </a:r>
          </a:p>
          <a:p>
            <a:pPr algn="ctr"/>
            <a:endParaRPr lang="en-AU" sz="4000" dirty="0">
              <a:solidFill>
                <a:schemeClr val="tx1">
                  <a:lumMod val="65000"/>
                  <a:lumOff val="35000"/>
                </a:schemeClr>
              </a:solidFill>
              <a:latin typeface="+mj-lt"/>
            </a:endParaRPr>
          </a:p>
          <a:p>
            <a:pPr algn="ctr"/>
            <a:r>
              <a:rPr lang="en-AU" sz="4000" dirty="0" smtClean="0">
                <a:solidFill>
                  <a:schemeClr val="tx1">
                    <a:lumMod val="65000"/>
                    <a:lumOff val="35000"/>
                  </a:schemeClr>
                </a:solidFill>
                <a:latin typeface="+mj-lt"/>
              </a:rPr>
              <a:t>Recombination?</a:t>
            </a:r>
            <a:endParaRPr lang="en-AU" sz="4000" dirty="0">
              <a:solidFill>
                <a:schemeClr val="tx1">
                  <a:lumMod val="65000"/>
                  <a:lumOff val="35000"/>
                </a:schemeClr>
              </a:solidFill>
              <a:latin typeface="+mj-lt"/>
            </a:endParaRPr>
          </a:p>
        </p:txBody>
      </p:sp>
    </p:spTree>
    <p:extLst>
      <p:ext uri="{BB962C8B-B14F-4D97-AF65-F5344CB8AC3E}">
        <p14:creationId xmlns:p14="http://schemas.microsoft.com/office/powerpoint/2010/main" val="36468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9770" t="8771" r="-1" b="46382"/>
          <a:stretch/>
        </p:blipFill>
        <p:spPr>
          <a:xfrm>
            <a:off x="433137" y="457200"/>
            <a:ext cx="10492629" cy="5162550"/>
          </a:xfrm>
          <a:prstGeom prst="rect">
            <a:avLst/>
          </a:prstGeom>
        </p:spPr>
      </p:pic>
      <p:sp>
        <p:nvSpPr>
          <p:cNvPr id="3" name="TextBox 2"/>
          <p:cNvSpPr txBox="1"/>
          <p:nvPr/>
        </p:nvSpPr>
        <p:spPr>
          <a:xfrm>
            <a:off x="3333750" y="5619750"/>
            <a:ext cx="6324600" cy="707886"/>
          </a:xfrm>
          <a:prstGeom prst="rect">
            <a:avLst/>
          </a:prstGeom>
          <a:noFill/>
        </p:spPr>
        <p:txBody>
          <a:bodyPr wrap="square" rtlCol="0">
            <a:spAutoFit/>
          </a:bodyPr>
          <a:lstStyle/>
          <a:p>
            <a:pPr algn="ctr"/>
            <a:r>
              <a:rPr lang="en-AU" sz="4000" dirty="0" smtClean="0">
                <a:solidFill>
                  <a:schemeClr val="tx1">
                    <a:lumMod val="65000"/>
                    <a:lumOff val="35000"/>
                  </a:schemeClr>
                </a:solidFill>
              </a:rPr>
              <a:t>Additive effect size variance</a:t>
            </a:r>
            <a:endParaRPr lang="en-AU" sz="4000" dirty="0">
              <a:solidFill>
                <a:schemeClr val="tx1">
                  <a:lumMod val="65000"/>
                  <a:lumOff val="35000"/>
                </a:schemeClr>
              </a:solidFill>
            </a:endParaRPr>
          </a:p>
        </p:txBody>
      </p:sp>
    </p:spTree>
    <p:extLst>
      <p:ext uri="{BB962C8B-B14F-4D97-AF65-F5344CB8AC3E}">
        <p14:creationId xmlns:p14="http://schemas.microsoft.com/office/powerpoint/2010/main" val="3666336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1150" y="228600"/>
            <a:ext cx="9048750" cy="6032500"/>
          </a:xfrm>
          <a:prstGeom prst="rect">
            <a:avLst/>
          </a:prstGeom>
        </p:spPr>
      </p:pic>
    </p:spTree>
    <p:extLst>
      <p:ext uri="{BB962C8B-B14F-4D97-AF65-F5344CB8AC3E}">
        <p14:creationId xmlns:p14="http://schemas.microsoft.com/office/powerpoint/2010/main" val="316690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33350"/>
            <a:ext cx="9172575" cy="6115050"/>
          </a:xfrm>
          <a:prstGeom prst="rect">
            <a:avLst/>
          </a:prstGeom>
        </p:spPr>
      </p:pic>
    </p:spTree>
    <p:extLst>
      <p:ext uri="{BB962C8B-B14F-4D97-AF65-F5344CB8AC3E}">
        <p14:creationId xmlns:p14="http://schemas.microsoft.com/office/powerpoint/2010/main" val="3181884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703513"/>
            <a:ext cx="10058400" cy="1450975"/>
          </a:xfrm>
        </p:spPr>
        <p:txBody>
          <a:bodyPr/>
          <a:lstStyle/>
          <a:p>
            <a:pPr algn="ctr"/>
            <a:r>
              <a:rPr lang="en-AU" dirty="0" smtClean="0">
                <a:solidFill>
                  <a:schemeClr val="tx1">
                    <a:lumMod val="65000"/>
                    <a:lumOff val="35000"/>
                  </a:schemeClr>
                </a:solidFill>
              </a:rPr>
              <a:t>But how often are populations </a:t>
            </a:r>
            <a:r>
              <a:rPr lang="en-AU" b="1" dirty="0" smtClean="0">
                <a:solidFill>
                  <a:schemeClr val="accent1"/>
                </a:solidFill>
              </a:rPr>
              <a:t>perfectly adapted</a:t>
            </a:r>
            <a:r>
              <a:rPr lang="en-AU" dirty="0" smtClean="0">
                <a:solidFill>
                  <a:schemeClr val="tx1">
                    <a:lumMod val="65000"/>
                    <a:lumOff val="35000"/>
                  </a:schemeClr>
                </a:solidFill>
              </a:rPr>
              <a:t>?</a:t>
            </a:r>
            <a:endParaRPr lang="en-AU" dirty="0">
              <a:solidFill>
                <a:schemeClr val="tx1">
                  <a:lumMod val="65000"/>
                  <a:lumOff val="35000"/>
                </a:schemeClr>
              </a:solidFill>
            </a:endParaRPr>
          </a:p>
        </p:txBody>
      </p:sp>
    </p:spTree>
    <p:extLst>
      <p:ext uri="{BB962C8B-B14F-4D97-AF65-F5344CB8AC3E}">
        <p14:creationId xmlns:p14="http://schemas.microsoft.com/office/powerpoint/2010/main" val="630916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050" y="971550"/>
            <a:ext cx="4324350" cy="432435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6" name="Group 15"/>
          <p:cNvGrpSpPr/>
          <p:nvPr/>
        </p:nvGrpSpPr>
        <p:grpSpPr>
          <a:xfrm>
            <a:off x="3532704" y="1513236"/>
            <a:ext cx="1010969" cy="880681"/>
            <a:chOff x="3867984" y="1650396"/>
            <a:chExt cx="1010969" cy="880681"/>
          </a:xfrm>
        </p:grpSpPr>
        <p:sp>
          <p:nvSpPr>
            <p:cNvPr id="9" name="Oval 8"/>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5" name="Group 14"/>
            <p:cNvGrpSpPr/>
            <p:nvPr/>
          </p:nvGrpSpPr>
          <p:grpSpPr>
            <a:xfrm>
              <a:off x="3867984" y="1650396"/>
              <a:ext cx="1010969" cy="880681"/>
              <a:chOff x="3867984" y="1650396"/>
              <a:chExt cx="1010969" cy="880681"/>
            </a:xfrm>
          </p:grpSpPr>
          <p:sp>
            <p:nvSpPr>
              <p:cNvPr id="11" name="Arc 10"/>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Arc 11"/>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Arc 12"/>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Arc 13"/>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7" name="Group 16"/>
          <p:cNvGrpSpPr/>
          <p:nvPr/>
        </p:nvGrpSpPr>
        <p:grpSpPr>
          <a:xfrm rot="730904">
            <a:off x="1932256" y="1597056"/>
            <a:ext cx="1010969" cy="880681"/>
            <a:chOff x="3867984" y="1650396"/>
            <a:chExt cx="1010969" cy="880681"/>
          </a:xfrm>
        </p:grpSpPr>
        <p:sp>
          <p:nvSpPr>
            <p:cNvPr id="18" name="Oval 17"/>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9" name="Group 18"/>
            <p:cNvGrpSpPr/>
            <p:nvPr/>
          </p:nvGrpSpPr>
          <p:grpSpPr>
            <a:xfrm>
              <a:off x="3867984" y="1650396"/>
              <a:ext cx="1010969" cy="880681"/>
              <a:chOff x="3867984" y="1650396"/>
              <a:chExt cx="1010969" cy="880681"/>
            </a:xfrm>
          </p:grpSpPr>
          <p:sp>
            <p:nvSpPr>
              <p:cNvPr id="20" name="Arc 19"/>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1" name="Arc 20"/>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2" name="Arc 21"/>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3" name="Arc 22"/>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24" name="Group 23"/>
          <p:cNvGrpSpPr/>
          <p:nvPr/>
        </p:nvGrpSpPr>
        <p:grpSpPr>
          <a:xfrm rot="20546586">
            <a:off x="979756" y="2693384"/>
            <a:ext cx="1010969" cy="880681"/>
            <a:chOff x="3867984" y="1650396"/>
            <a:chExt cx="1010969" cy="880681"/>
          </a:xfrm>
        </p:grpSpPr>
        <p:sp>
          <p:nvSpPr>
            <p:cNvPr id="25" name="Oval 24"/>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6" name="Group 25"/>
            <p:cNvGrpSpPr/>
            <p:nvPr/>
          </p:nvGrpSpPr>
          <p:grpSpPr>
            <a:xfrm>
              <a:off x="3867984" y="1650396"/>
              <a:ext cx="1010969" cy="880681"/>
              <a:chOff x="3867984" y="1650396"/>
              <a:chExt cx="1010969" cy="880681"/>
            </a:xfrm>
          </p:grpSpPr>
          <p:sp>
            <p:nvSpPr>
              <p:cNvPr id="27" name="Arc 26"/>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8" name="Arc 27"/>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9" name="Arc 28"/>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0" name="Arc 29"/>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31" name="Group 30"/>
          <p:cNvGrpSpPr/>
          <p:nvPr/>
        </p:nvGrpSpPr>
        <p:grpSpPr>
          <a:xfrm rot="20280441">
            <a:off x="2241548" y="3424904"/>
            <a:ext cx="1010969" cy="880681"/>
            <a:chOff x="3867984" y="1650396"/>
            <a:chExt cx="1010969" cy="880681"/>
          </a:xfrm>
        </p:grpSpPr>
        <p:sp>
          <p:nvSpPr>
            <p:cNvPr id="32" name="Oval 31"/>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3" name="Group 32"/>
            <p:cNvGrpSpPr/>
            <p:nvPr/>
          </p:nvGrpSpPr>
          <p:grpSpPr>
            <a:xfrm>
              <a:off x="3867984" y="1650396"/>
              <a:ext cx="1010969" cy="880681"/>
              <a:chOff x="3867984" y="1650396"/>
              <a:chExt cx="1010969" cy="880681"/>
            </a:xfrm>
          </p:grpSpPr>
          <p:sp>
            <p:nvSpPr>
              <p:cNvPr id="34" name="Arc 33"/>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5" name="Arc 34"/>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6" name="Arc 35"/>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7" name="Arc 36"/>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38" name="Group 37"/>
          <p:cNvGrpSpPr/>
          <p:nvPr/>
        </p:nvGrpSpPr>
        <p:grpSpPr>
          <a:xfrm rot="1065057">
            <a:off x="3459993" y="2614133"/>
            <a:ext cx="1010969" cy="880681"/>
            <a:chOff x="3867984" y="1650396"/>
            <a:chExt cx="1010969" cy="880681"/>
          </a:xfrm>
        </p:grpSpPr>
        <p:sp>
          <p:nvSpPr>
            <p:cNvPr id="39" name="Oval 38"/>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0" name="Group 39"/>
            <p:cNvGrpSpPr/>
            <p:nvPr/>
          </p:nvGrpSpPr>
          <p:grpSpPr>
            <a:xfrm>
              <a:off x="3867984" y="1650396"/>
              <a:ext cx="1010969" cy="880681"/>
              <a:chOff x="3867984" y="1650396"/>
              <a:chExt cx="1010969" cy="880681"/>
            </a:xfrm>
          </p:grpSpPr>
          <p:sp>
            <p:nvSpPr>
              <p:cNvPr id="41" name="Arc 40"/>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2" name="Arc 41"/>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3" name="Arc 42"/>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4" name="Arc 43"/>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45" name="Group 44"/>
          <p:cNvGrpSpPr/>
          <p:nvPr/>
        </p:nvGrpSpPr>
        <p:grpSpPr>
          <a:xfrm rot="411753">
            <a:off x="3666465" y="4047438"/>
            <a:ext cx="1010969" cy="880681"/>
            <a:chOff x="3867984" y="1650396"/>
            <a:chExt cx="1010969" cy="880681"/>
          </a:xfrm>
        </p:grpSpPr>
        <p:sp>
          <p:nvSpPr>
            <p:cNvPr id="46" name="Oval 45"/>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7" name="Group 46"/>
            <p:cNvGrpSpPr/>
            <p:nvPr/>
          </p:nvGrpSpPr>
          <p:grpSpPr>
            <a:xfrm>
              <a:off x="3867984" y="1650396"/>
              <a:ext cx="1010969" cy="880681"/>
              <a:chOff x="3867984" y="1650396"/>
              <a:chExt cx="1010969" cy="880681"/>
            </a:xfrm>
          </p:grpSpPr>
          <p:sp>
            <p:nvSpPr>
              <p:cNvPr id="48" name="Arc 47"/>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9" name="Arc 48"/>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0" name="Arc 49"/>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1" name="Arc 50"/>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52" name="Rectangle 51"/>
          <p:cNvSpPr/>
          <p:nvPr/>
        </p:nvSpPr>
        <p:spPr>
          <a:xfrm>
            <a:off x="7054850" y="971550"/>
            <a:ext cx="4324350" cy="432435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0" name="Group 99"/>
          <p:cNvGrpSpPr/>
          <p:nvPr/>
        </p:nvGrpSpPr>
        <p:grpSpPr>
          <a:xfrm>
            <a:off x="10050540" y="1439150"/>
            <a:ext cx="635368" cy="528471"/>
            <a:chOff x="9985377" y="1715239"/>
            <a:chExt cx="635368" cy="528471"/>
          </a:xfrm>
        </p:grpSpPr>
        <p:sp>
          <p:nvSpPr>
            <p:cNvPr id="54" name="Oval 53"/>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6" name="Group 95"/>
            <p:cNvGrpSpPr/>
            <p:nvPr/>
          </p:nvGrpSpPr>
          <p:grpSpPr>
            <a:xfrm>
              <a:off x="10146427" y="1715239"/>
              <a:ext cx="474318" cy="522398"/>
              <a:chOff x="10146427" y="1715239"/>
              <a:chExt cx="474318" cy="522398"/>
            </a:xfrm>
          </p:grpSpPr>
          <p:sp>
            <p:nvSpPr>
              <p:cNvPr id="56" name="Arc 55"/>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5" name="Arc 94"/>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97" name="Group 96"/>
            <p:cNvGrpSpPr/>
            <p:nvPr/>
          </p:nvGrpSpPr>
          <p:grpSpPr>
            <a:xfrm flipH="1">
              <a:off x="9985377" y="1721312"/>
              <a:ext cx="474318" cy="522398"/>
              <a:chOff x="10146427" y="1715239"/>
              <a:chExt cx="474318" cy="522398"/>
            </a:xfrm>
          </p:grpSpPr>
          <p:sp>
            <p:nvSpPr>
              <p:cNvPr id="98" name="Arc 97"/>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9" name="Arc 98"/>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01" name="Group 100"/>
          <p:cNvGrpSpPr/>
          <p:nvPr/>
        </p:nvGrpSpPr>
        <p:grpSpPr>
          <a:xfrm rot="1692537">
            <a:off x="8025079" y="1292086"/>
            <a:ext cx="635368" cy="528471"/>
            <a:chOff x="9985377" y="1715239"/>
            <a:chExt cx="635368" cy="528471"/>
          </a:xfrm>
        </p:grpSpPr>
        <p:sp>
          <p:nvSpPr>
            <p:cNvPr id="102" name="Oval 101"/>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3" name="Group 102"/>
            <p:cNvGrpSpPr/>
            <p:nvPr/>
          </p:nvGrpSpPr>
          <p:grpSpPr>
            <a:xfrm>
              <a:off x="10146427" y="1715239"/>
              <a:ext cx="474318" cy="522398"/>
              <a:chOff x="10146427" y="1715239"/>
              <a:chExt cx="474318" cy="522398"/>
            </a:xfrm>
          </p:grpSpPr>
          <p:sp>
            <p:nvSpPr>
              <p:cNvPr id="107" name="Arc 10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Arc 10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04" name="Group 103"/>
            <p:cNvGrpSpPr/>
            <p:nvPr/>
          </p:nvGrpSpPr>
          <p:grpSpPr>
            <a:xfrm flipH="1">
              <a:off x="9985377" y="1721312"/>
              <a:ext cx="474318" cy="522398"/>
              <a:chOff x="10146427" y="1715239"/>
              <a:chExt cx="474318" cy="522398"/>
            </a:xfrm>
          </p:grpSpPr>
          <p:sp>
            <p:nvSpPr>
              <p:cNvPr id="105" name="Arc 10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6" name="Arc 10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09" name="Group 108"/>
          <p:cNvGrpSpPr/>
          <p:nvPr/>
        </p:nvGrpSpPr>
        <p:grpSpPr>
          <a:xfrm rot="2339790">
            <a:off x="7459800" y="2569627"/>
            <a:ext cx="635368" cy="528471"/>
            <a:chOff x="9985377" y="1715239"/>
            <a:chExt cx="635368" cy="528471"/>
          </a:xfrm>
        </p:grpSpPr>
        <p:sp>
          <p:nvSpPr>
            <p:cNvPr id="110" name="Oval 109"/>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1" name="Group 110"/>
            <p:cNvGrpSpPr/>
            <p:nvPr/>
          </p:nvGrpSpPr>
          <p:grpSpPr>
            <a:xfrm>
              <a:off x="10146427" y="1715239"/>
              <a:ext cx="474318" cy="522398"/>
              <a:chOff x="10146427" y="1715239"/>
              <a:chExt cx="474318" cy="522398"/>
            </a:xfrm>
          </p:grpSpPr>
          <p:sp>
            <p:nvSpPr>
              <p:cNvPr id="115" name="Arc 11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6" name="Arc 11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12" name="Group 111"/>
            <p:cNvGrpSpPr/>
            <p:nvPr/>
          </p:nvGrpSpPr>
          <p:grpSpPr>
            <a:xfrm flipH="1">
              <a:off x="9985377" y="1721312"/>
              <a:ext cx="474318" cy="522398"/>
              <a:chOff x="10146427" y="1715239"/>
              <a:chExt cx="474318" cy="522398"/>
            </a:xfrm>
          </p:grpSpPr>
          <p:sp>
            <p:nvSpPr>
              <p:cNvPr id="113" name="Arc 112"/>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4" name="Arc 113"/>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17" name="Group 116"/>
          <p:cNvGrpSpPr/>
          <p:nvPr/>
        </p:nvGrpSpPr>
        <p:grpSpPr>
          <a:xfrm rot="1944285">
            <a:off x="10191173" y="3222476"/>
            <a:ext cx="635368" cy="528471"/>
            <a:chOff x="9985377" y="1715239"/>
            <a:chExt cx="635368" cy="528471"/>
          </a:xfrm>
        </p:grpSpPr>
        <p:sp>
          <p:nvSpPr>
            <p:cNvPr id="118" name="Oval 117"/>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9" name="Group 118"/>
            <p:cNvGrpSpPr/>
            <p:nvPr/>
          </p:nvGrpSpPr>
          <p:grpSpPr>
            <a:xfrm>
              <a:off x="10146427" y="1715239"/>
              <a:ext cx="474318" cy="522398"/>
              <a:chOff x="10146427" y="1715239"/>
              <a:chExt cx="474318" cy="522398"/>
            </a:xfrm>
          </p:grpSpPr>
          <p:sp>
            <p:nvSpPr>
              <p:cNvPr id="123" name="Arc 122"/>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4" name="Arc 123"/>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20" name="Group 119"/>
            <p:cNvGrpSpPr/>
            <p:nvPr/>
          </p:nvGrpSpPr>
          <p:grpSpPr>
            <a:xfrm flipH="1">
              <a:off x="9985377" y="1721312"/>
              <a:ext cx="474318" cy="522398"/>
              <a:chOff x="10146427" y="1715239"/>
              <a:chExt cx="474318" cy="522398"/>
            </a:xfrm>
          </p:grpSpPr>
          <p:sp>
            <p:nvSpPr>
              <p:cNvPr id="121" name="Arc 120"/>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2" name="Arc 121"/>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25" name="Group 124"/>
          <p:cNvGrpSpPr/>
          <p:nvPr/>
        </p:nvGrpSpPr>
        <p:grpSpPr>
          <a:xfrm rot="20552671">
            <a:off x="9013646" y="4153806"/>
            <a:ext cx="635368" cy="528471"/>
            <a:chOff x="9985377" y="1715239"/>
            <a:chExt cx="635368" cy="528471"/>
          </a:xfrm>
        </p:grpSpPr>
        <p:sp>
          <p:nvSpPr>
            <p:cNvPr id="126" name="Oval 125"/>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27" name="Group 126"/>
            <p:cNvGrpSpPr/>
            <p:nvPr/>
          </p:nvGrpSpPr>
          <p:grpSpPr>
            <a:xfrm>
              <a:off x="10146427" y="1715239"/>
              <a:ext cx="474318" cy="522398"/>
              <a:chOff x="10146427" y="1715239"/>
              <a:chExt cx="474318" cy="522398"/>
            </a:xfrm>
          </p:grpSpPr>
          <p:sp>
            <p:nvSpPr>
              <p:cNvPr id="131" name="Arc 130"/>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2" name="Arc 131"/>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28" name="Group 127"/>
            <p:cNvGrpSpPr/>
            <p:nvPr/>
          </p:nvGrpSpPr>
          <p:grpSpPr>
            <a:xfrm flipH="1">
              <a:off x="9985377" y="1721312"/>
              <a:ext cx="474318" cy="522398"/>
              <a:chOff x="10146427" y="1715239"/>
              <a:chExt cx="474318" cy="522398"/>
            </a:xfrm>
          </p:grpSpPr>
          <p:sp>
            <p:nvSpPr>
              <p:cNvPr id="129" name="Arc 12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0" name="Arc 12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33" name="Group 132"/>
          <p:cNvGrpSpPr/>
          <p:nvPr/>
        </p:nvGrpSpPr>
        <p:grpSpPr>
          <a:xfrm rot="19808765">
            <a:off x="7482719" y="3966454"/>
            <a:ext cx="635368" cy="528471"/>
            <a:chOff x="9985377" y="1715239"/>
            <a:chExt cx="635368" cy="528471"/>
          </a:xfrm>
        </p:grpSpPr>
        <p:sp>
          <p:nvSpPr>
            <p:cNvPr id="134" name="Oval 133"/>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35" name="Group 134"/>
            <p:cNvGrpSpPr/>
            <p:nvPr/>
          </p:nvGrpSpPr>
          <p:grpSpPr>
            <a:xfrm>
              <a:off x="10146427" y="1715239"/>
              <a:ext cx="474318" cy="522398"/>
              <a:chOff x="10146427" y="1715239"/>
              <a:chExt cx="474318" cy="522398"/>
            </a:xfrm>
          </p:grpSpPr>
          <p:sp>
            <p:nvSpPr>
              <p:cNvPr id="139" name="Arc 13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0" name="Arc 13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36" name="Group 135"/>
            <p:cNvGrpSpPr/>
            <p:nvPr/>
          </p:nvGrpSpPr>
          <p:grpSpPr>
            <a:xfrm flipH="1">
              <a:off x="9985377" y="1721312"/>
              <a:ext cx="474318" cy="522398"/>
              <a:chOff x="10146427" y="1715239"/>
              <a:chExt cx="474318" cy="522398"/>
            </a:xfrm>
          </p:grpSpPr>
          <p:sp>
            <p:nvSpPr>
              <p:cNvPr id="137" name="Arc 13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8" name="Arc 13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41" name="Group 140"/>
          <p:cNvGrpSpPr/>
          <p:nvPr/>
        </p:nvGrpSpPr>
        <p:grpSpPr>
          <a:xfrm rot="20269373">
            <a:off x="8899340" y="2351936"/>
            <a:ext cx="635368" cy="528471"/>
            <a:chOff x="9985377" y="1715239"/>
            <a:chExt cx="635368" cy="528471"/>
          </a:xfrm>
        </p:grpSpPr>
        <p:sp>
          <p:nvSpPr>
            <p:cNvPr id="142" name="Oval 141"/>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3" name="Group 142"/>
            <p:cNvGrpSpPr/>
            <p:nvPr/>
          </p:nvGrpSpPr>
          <p:grpSpPr>
            <a:xfrm>
              <a:off x="10146427" y="1715239"/>
              <a:ext cx="474318" cy="522398"/>
              <a:chOff x="10146427" y="1715239"/>
              <a:chExt cx="474318" cy="522398"/>
            </a:xfrm>
          </p:grpSpPr>
          <p:sp>
            <p:nvSpPr>
              <p:cNvPr id="147" name="Arc 14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8" name="Arc 14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44" name="Group 143"/>
            <p:cNvGrpSpPr/>
            <p:nvPr/>
          </p:nvGrpSpPr>
          <p:grpSpPr>
            <a:xfrm flipH="1">
              <a:off x="9985377" y="1721312"/>
              <a:ext cx="474318" cy="522398"/>
              <a:chOff x="10146427" y="1715239"/>
              <a:chExt cx="474318" cy="522398"/>
            </a:xfrm>
          </p:grpSpPr>
          <p:sp>
            <p:nvSpPr>
              <p:cNvPr id="145" name="Arc 14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6" name="Arc 14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Tree>
    <p:extLst>
      <p:ext uri="{BB962C8B-B14F-4D97-AF65-F5344CB8AC3E}">
        <p14:creationId xmlns:p14="http://schemas.microsoft.com/office/powerpoint/2010/main" val="4088513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973" y="2967335"/>
            <a:ext cx="10968054" cy="923330"/>
          </a:xfrm>
          <a:prstGeom prst="rect">
            <a:avLst/>
          </a:prstGeom>
          <a:noFill/>
        </p:spPr>
        <p:txBody>
          <a:bodyPr wrap="square" rtlCol="0">
            <a:spAutoFit/>
          </a:bodyPr>
          <a:lstStyle/>
          <a:p>
            <a:pPr algn="ctr"/>
            <a:r>
              <a:rPr lang="en-AU" sz="5400" dirty="0" smtClean="0">
                <a:solidFill>
                  <a:schemeClr val="tx1">
                    <a:lumMod val="65000"/>
                    <a:lumOff val="35000"/>
                  </a:schemeClr>
                </a:solidFill>
              </a:rPr>
              <a:t>What </a:t>
            </a:r>
            <a:r>
              <a:rPr lang="en-AU" sz="5400" b="1" dirty="0" smtClean="0">
                <a:solidFill>
                  <a:schemeClr val="accent1"/>
                </a:solidFill>
              </a:rPr>
              <a:t>mediates</a:t>
            </a:r>
            <a:r>
              <a:rPr lang="en-AU" sz="5400" dirty="0" smtClean="0">
                <a:solidFill>
                  <a:schemeClr val="accent1"/>
                </a:solidFill>
              </a:rPr>
              <a:t> </a:t>
            </a:r>
            <a:r>
              <a:rPr lang="en-AU" sz="5400" dirty="0" smtClean="0">
                <a:solidFill>
                  <a:schemeClr val="tx1">
                    <a:lumMod val="65000"/>
                    <a:lumOff val="35000"/>
                  </a:schemeClr>
                </a:solidFill>
              </a:rPr>
              <a:t>these differences?</a:t>
            </a:r>
            <a:endParaRPr lang="en-AU" sz="5400" dirty="0">
              <a:solidFill>
                <a:schemeClr val="tx1">
                  <a:lumMod val="65000"/>
                  <a:lumOff val="35000"/>
                </a:schemeClr>
              </a:solidFill>
            </a:endParaRPr>
          </a:p>
        </p:txBody>
      </p:sp>
    </p:spTree>
    <p:extLst>
      <p:ext uri="{BB962C8B-B14F-4D97-AF65-F5344CB8AC3E}">
        <p14:creationId xmlns:p14="http://schemas.microsoft.com/office/powerpoint/2010/main" val="180096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12192000" cy="4572000"/>
          </a:xfrm>
          <a:prstGeom prst="rect">
            <a:avLst/>
          </a:prstGeom>
        </p:spPr>
      </p:pic>
    </p:spTree>
    <p:extLst>
      <p:ext uri="{BB962C8B-B14F-4D97-AF65-F5344CB8AC3E}">
        <p14:creationId xmlns:p14="http://schemas.microsoft.com/office/powerpoint/2010/main" val="1978146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6830877" y="630302"/>
            <a:ext cx="5038115" cy="5183675"/>
            <a:chOff x="774179" y="952430"/>
            <a:chExt cx="5038115" cy="5183675"/>
          </a:xfrm>
        </p:grpSpPr>
        <p:sp>
          <p:nvSpPr>
            <p:cNvPr id="49" name="Rectangle">
              <a:extLst>
                <a:ext uri="{FF2B5EF4-FFF2-40B4-BE49-F238E27FC236}">
                  <a16:creationId xmlns="" xmlns:a16="http://schemas.microsoft.com/office/drawing/2014/main" id="{8958FECA-F5A5-4E11-A7A5-18EAA0FE5A33}"/>
                </a:ext>
              </a:extLst>
            </p:cNvPr>
            <p:cNvSpPr/>
            <p:nvPr/>
          </p:nvSpPr>
          <p:spPr>
            <a:xfrm>
              <a:off x="774179" y="952430"/>
              <a:ext cx="5038115" cy="5183675"/>
            </a:xfrm>
            <a:prstGeom prst="rect">
              <a:avLst/>
            </a:prstGeom>
            <a:solidFill>
              <a:schemeClr val="bg1"/>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46" name="Circle">
              <a:extLst>
                <a:ext uri="{FF2B5EF4-FFF2-40B4-BE49-F238E27FC236}">
                  <a16:creationId xmlns="" xmlns:a16="http://schemas.microsoft.com/office/drawing/2014/main" id="{58B09903-E371-473B-890E-108EF2FCEE9D}"/>
                </a:ext>
              </a:extLst>
            </p:cNvPr>
            <p:cNvSpPr/>
            <p:nvPr/>
          </p:nvSpPr>
          <p:spPr>
            <a:xfrm>
              <a:off x="774179" y="1025210"/>
              <a:ext cx="5038115" cy="5038115"/>
            </a:xfrm>
            <a:prstGeom prst="ellipse">
              <a:avLst/>
            </a:prstGeom>
            <a:solidFill>
              <a:srgbClr val="EBEBEB"/>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47" name="Circle">
              <a:extLst>
                <a:ext uri="{FF2B5EF4-FFF2-40B4-BE49-F238E27FC236}">
                  <a16:creationId xmlns="" xmlns:a16="http://schemas.microsoft.com/office/drawing/2014/main" id="{56FA6BAA-0BDD-430A-80BD-19F6AFECD920}"/>
                </a:ext>
              </a:extLst>
            </p:cNvPr>
            <p:cNvSpPr/>
            <p:nvPr/>
          </p:nvSpPr>
          <p:spPr>
            <a:xfrm>
              <a:off x="2084488" y="1839763"/>
              <a:ext cx="3409009" cy="3409008"/>
            </a:xfrm>
            <a:prstGeom prst="ellipse">
              <a:avLst/>
            </a:prstGeom>
            <a:solidFill>
              <a:srgbClr val="929292"/>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48" name="Circle">
              <a:extLst>
                <a:ext uri="{FF2B5EF4-FFF2-40B4-BE49-F238E27FC236}">
                  <a16:creationId xmlns="" xmlns:a16="http://schemas.microsoft.com/office/drawing/2014/main" id="{0D90869C-1C9F-4966-8B64-02CAC54C0D70}"/>
                </a:ext>
              </a:extLst>
            </p:cNvPr>
            <p:cNvSpPr/>
            <p:nvPr/>
          </p:nvSpPr>
          <p:spPr>
            <a:xfrm>
              <a:off x="3108214" y="2181636"/>
              <a:ext cx="2196484" cy="2196485"/>
            </a:xfrm>
            <a:prstGeom prst="ellipse">
              <a:avLst/>
            </a:prstGeom>
            <a:solidFill>
              <a:srgbClr val="5E5E5E"/>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50" name="Circle">
              <a:extLst>
                <a:ext uri="{FF2B5EF4-FFF2-40B4-BE49-F238E27FC236}">
                  <a16:creationId xmlns="" xmlns:a16="http://schemas.microsoft.com/office/drawing/2014/main" id="{2CE4DF51-CF44-43C7-99A9-80365F94AD7E}"/>
                </a:ext>
              </a:extLst>
            </p:cNvPr>
            <p:cNvSpPr/>
            <p:nvPr/>
          </p:nvSpPr>
          <p:spPr>
            <a:xfrm>
              <a:off x="4174340" y="2699492"/>
              <a:ext cx="922893" cy="922893"/>
            </a:xfrm>
            <a:prstGeom prst="ellipse">
              <a:avLst/>
            </a:prstGeom>
            <a:solidFill>
              <a:srgbClr val="000000"/>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51" name="Circle">
              <a:extLst>
                <a:ext uri="{FF2B5EF4-FFF2-40B4-BE49-F238E27FC236}">
                  <a16:creationId xmlns="" xmlns:a16="http://schemas.microsoft.com/office/drawing/2014/main" id="{8A9BBC3B-63C0-4C5C-9210-33A0F1A013F8}"/>
                </a:ext>
              </a:extLst>
            </p:cNvPr>
            <p:cNvSpPr/>
            <p:nvPr/>
          </p:nvSpPr>
          <p:spPr>
            <a:xfrm>
              <a:off x="4508289" y="3033441"/>
              <a:ext cx="254995" cy="254995"/>
            </a:xfrm>
            <a:prstGeom prst="ellipse">
              <a:avLst/>
            </a:prstGeom>
            <a:solidFill>
              <a:srgbClr val="5B9BD5">
                <a:hueOff val="-482677"/>
                <a:lumOff val="-10796"/>
              </a:srgbClr>
            </a:solidFill>
            <a:ln w="12700">
              <a:solidFill>
                <a:sysClr val="windowText" lastClr="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52" name="Circle">
              <a:extLst>
                <a:ext uri="{FF2B5EF4-FFF2-40B4-BE49-F238E27FC236}">
                  <a16:creationId xmlns="" xmlns:a16="http://schemas.microsoft.com/office/drawing/2014/main" id="{510462BE-63B7-4276-8421-E15EB7E01B53}"/>
                </a:ext>
              </a:extLst>
            </p:cNvPr>
            <p:cNvSpPr/>
            <p:nvPr/>
          </p:nvSpPr>
          <p:spPr>
            <a:xfrm>
              <a:off x="1467247" y="1470141"/>
              <a:ext cx="4143588"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55" name="Rectangle 54">
              <a:extLst>
                <a:ext uri="{FF2B5EF4-FFF2-40B4-BE49-F238E27FC236}">
                  <a16:creationId xmlns="" xmlns:a16="http://schemas.microsoft.com/office/drawing/2014/main" id="{E4143CDB-E701-4AC3-9607-0B8438344B28}"/>
                </a:ext>
              </a:extLst>
            </p:cNvPr>
            <p:cNvSpPr/>
            <p:nvPr/>
          </p:nvSpPr>
          <p:spPr>
            <a:xfrm>
              <a:off x="4632278" y="2525933"/>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 xmlns:a16="http://schemas.microsoft.com/office/drawing/2014/main" id="{1FBB1AE6-8E3A-4A37-9577-4170ED921BAE}"/>
                </a:ext>
              </a:extLst>
            </p:cNvPr>
            <p:cNvSpPr/>
            <p:nvPr/>
          </p:nvSpPr>
          <p:spPr>
            <a:xfrm>
              <a:off x="3685747" y="2005318"/>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 xmlns:a16="http://schemas.microsoft.com/office/drawing/2014/main" id="{24BCB3D5-C438-4571-B46F-44EC5C2CAB6A}"/>
                </a:ext>
              </a:extLst>
            </p:cNvPr>
            <p:cNvSpPr/>
            <p:nvPr/>
          </p:nvSpPr>
          <p:spPr>
            <a:xfrm>
              <a:off x="4025617" y="2769260"/>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 xmlns:a16="http://schemas.microsoft.com/office/drawing/2014/main" id="{BB44D4EF-3C3D-4A1D-B895-C35B075A1973}"/>
                </a:ext>
              </a:extLst>
            </p:cNvPr>
            <p:cNvSpPr/>
            <p:nvPr/>
          </p:nvSpPr>
          <p:spPr>
            <a:xfrm>
              <a:off x="4420439" y="3274034"/>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 xmlns:a16="http://schemas.microsoft.com/office/drawing/2014/main" id="{7EF30EA8-FF4A-4641-A25B-DA5335A60878}"/>
                </a:ext>
              </a:extLst>
            </p:cNvPr>
            <p:cNvSpPr/>
            <p:nvPr/>
          </p:nvSpPr>
          <p:spPr>
            <a:xfrm>
              <a:off x="4839514" y="3322443"/>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 xmlns:a16="http://schemas.microsoft.com/office/drawing/2014/main" id="{5BF455DC-212C-43D8-9855-3F775894A266}"/>
                </a:ext>
              </a:extLst>
            </p:cNvPr>
            <p:cNvSpPr/>
            <p:nvPr/>
          </p:nvSpPr>
          <p:spPr>
            <a:xfrm>
              <a:off x="4742116" y="2854844"/>
              <a:ext cx="28725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6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 xmlns:a16="http://schemas.microsoft.com/office/drawing/2014/main" id="{A9FA66BA-13B0-44AA-B740-17D6AA107059}"/>
                </a:ext>
              </a:extLst>
            </p:cNvPr>
            <p:cNvSpPr/>
            <p:nvPr/>
          </p:nvSpPr>
          <p:spPr>
            <a:xfrm>
              <a:off x="4078045" y="3191801"/>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 xmlns:a16="http://schemas.microsoft.com/office/drawing/2014/main" id="{4CE1B4B0-2C83-4832-8BDC-FE7C4D09C4E7}"/>
                </a:ext>
              </a:extLst>
            </p:cNvPr>
            <p:cNvSpPr/>
            <p:nvPr/>
          </p:nvSpPr>
          <p:spPr>
            <a:xfrm>
              <a:off x="4192386" y="2459195"/>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 xmlns:a16="http://schemas.microsoft.com/office/drawing/2014/main" id="{4146B17B-776F-40B1-ABD6-900E88244590}"/>
                </a:ext>
              </a:extLst>
            </p:cNvPr>
            <p:cNvSpPr/>
            <p:nvPr/>
          </p:nvSpPr>
          <p:spPr>
            <a:xfrm>
              <a:off x="3507332" y="2365294"/>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 xmlns:a16="http://schemas.microsoft.com/office/drawing/2014/main" id="{FFA9C380-7E36-435D-8AB8-EB2DFA9B6272}"/>
                </a:ext>
              </a:extLst>
            </p:cNvPr>
            <p:cNvSpPr/>
            <p:nvPr/>
          </p:nvSpPr>
          <p:spPr>
            <a:xfrm>
              <a:off x="2691667" y="2643861"/>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 xmlns:a16="http://schemas.microsoft.com/office/drawing/2014/main" id="{A6BE03BB-F366-4F03-865F-4F75FD0E8A12}"/>
                </a:ext>
              </a:extLst>
            </p:cNvPr>
            <p:cNvSpPr/>
            <p:nvPr/>
          </p:nvSpPr>
          <p:spPr>
            <a:xfrm>
              <a:off x="4105613" y="3434977"/>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 xmlns:a16="http://schemas.microsoft.com/office/drawing/2014/main" id="{DD931609-4C01-491F-B997-41B962E55712}"/>
                </a:ext>
              </a:extLst>
            </p:cNvPr>
            <p:cNvSpPr/>
            <p:nvPr/>
          </p:nvSpPr>
          <p:spPr>
            <a:xfrm>
              <a:off x="3350879" y="3288436"/>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 xmlns:a16="http://schemas.microsoft.com/office/drawing/2014/main" id="{714E1D76-F811-47D6-82E7-F755FF7746A0}"/>
                </a:ext>
              </a:extLst>
            </p:cNvPr>
            <p:cNvSpPr/>
            <p:nvPr/>
          </p:nvSpPr>
          <p:spPr>
            <a:xfrm>
              <a:off x="3638951" y="3000092"/>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 xmlns:a16="http://schemas.microsoft.com/office/drawing/2014/main" id="{3920038E-5C25-4C0B-A2BD-2F2A2581F0A5}"/>
                </a:ext>
              </a:extLst>
            </p:cNvPr>
            <p:cNvSpPr/>
            <p:nvPr/>
          </p:nvSpPr>
          <p:spPr>
            <a:xfrm>
              <a:off x="3155277" y="3957750"/>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 xmlns:a16="http://schemas.microsoft.com/office/drawing/2014/main" id="{48F7ACD7-A954-4221-8235-A08064223C8F}"/>
                </a:ext>
              </a:extLst>
            </p:cNvPr>
            <p:cNvSpPr/>
            <p:nvPr/>
          </p:nvSpPr>
          <p:spPr>
            <a:xfrm>
              <a:off x="4619655" y="3385207"/>
              <a:ext cx="28725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 xmlns:a16="http://schemas.microsoft.com/office/drawing/2014/main" id="{728CEEC4-FE02-42D0-81EF-7AAF11DC8441}"/>
                </a:ext>
              </a:extLst>
            </p:cNvPr>
            <p:cNvSpPr/>
            <p:nvPr/>
          </p:nvSpPr>
          <p:spPr>
            <a:xfrm>
              <a:off x="4291149" y="2829533"/>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 xmlns:a16="http://schemas.microsoft.com/office/drawing/2014/main" id="{FF9D38A4-A72A-4C09-A609-C173C0FBDCB0}"/>
                </a:ext>
              </a:extLst>
            </p:cNvPr>
            <p:cNvSpPr/>
            <p:nvPr/>
          </p:nvSpPr>
          <p:spPr>
            <a:xfrm>
              <a:off x="4134696" y="3891160"/>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 xmlns:a16="http://schemas.microsoft.com/office/drawing/2014/main" id="{CBDDBDE5-1CAF-4AB7-9F5A-FA1358F60D46}"/>
                </a:ext>
              </a:extLst>
            </p:cNvPr>
            <p:cNvSpPr/>
            <p:nvPr/>
          </p:nvSpPr>
          <p:spPr>
            <a:xfrm>
              <a:off x="2484642" y="3161042"/>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74" name="Rectangle 73">
              <a:extLst>
                <a:ext uri="{FF2B5EF4-FFF2-40B4-BE49-F238E27FC236}">
                  <a16:creationId xmlns="" xmlns:a16="http://schemas.microsoft.com/office/drawing/2014/main" id="{F4A6C4A0-B858-49B1-86B6-006D5339C33E}"/>
                </a:ext>
              </a:extLst>
            </p:cNvPr>
            <p:cNvSpPr/>
            <p:nvPr/>
          </p:nvSpPr>
          <p:spPr>
            <a:xfrm>
              <a:off x="2539949" y="3928763"/>
              <a:ext cx="38985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32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32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 xmlns:a16="http://schemas.microsoft.com/office/drawing/2014/main" id="{6C623C62-67FA-444C-9488-62EB2AB0742B}"/>
                </a:ext>
              </a:extLst>
            </p:cNvPr>
            <p:cNvSpPr/>
            <p:nvPr/>
          </p:nvSpPr>
          <p:spPr>
            <a:xfrm>
              <a:off x="3717487" y="4489161"/>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grpSp>
      <p:sp>
        <p:nvSpPr>
          <p:cNvPr id="7" name="Title 6"/>
          <p:cNvSpPr>
            <a:spLocks noGrp="1"/>
          </p:cNvSpPr>
          <p:nvPr>
            <p:ph type="title"/>
          </p:nvPr>
        </p:nvSpPr>
        <p:spPr/>
        <p:txBody>
          <a:bodyPr/>
          <a:lstStyle/>
          <a:p>
            <a:r>
              <a:rPr lang="en-AU" dirty="0">
                <a:solidFill>
                  <a:schemeClr val="tx1">
                    <a:lumMod val="65000"/>
                    <a:lumOff val="35000"/>
                  </a:schemeClr>
                </a:solidFill>
              </a:rPr>
              <a:t>Bringing it </a:t>
            </a:r>
            <a:r>
              <a:rPr lang="en-AU" dirty="0" smtClean="0">
                <a:solidFill>
                  <a:schemeClr val="tx1">
                    <a:lumMod val="65000"/>
                    <a:lumOff val="35000"/>
                  </a:schemeClr>
                </a:solidFill>
              </a:rPr>
              <a:t>all together</a:t>
            </a:r>
            <a:endParaRPr lang="en-AU" dirty="0"/>
          </a:p>
        </p:txBody>
      </p:sp>
      <p:sp>
        <p:nvSpPr>
          <p:cNvPr id="8" name="Content Placeholder 7"/>
          <p:cNvSpPr>
            <a:spLocks noGrp="1"/>
          </p:cNvSpPr>
          <p:nvPr>
            <p:ph idx="1"/>
          </p:nvPr>
        </p:nvSpPr>
        <p:spPr>
          <a:xfrm>
            <a:off x="1097280" y="1974071"/>
            <a:ext cx="5078931" cy="4023360"/>
          </a:xfrm>
        </p:spPr>
        <p:txBody>
          <a:bodyPr>
            <a:noAutofit/>
          </a:bodyPr>
          <a:lstStyle/>
          <a:p>
            <a:r>
              <a:rPr lang="en-AU" sz="2800" dirty="0" smtClean="0">
                <a:solidFill>
                  <a:schemeClr val="tx1">
                    <a:lumMod val="65000"/>
                    <a:lumOff val="35000"/>
                  </a:schemeClr>
                </a:solidFill>
              </a:rPr>
              <a:t>House-of-Cards: Low mutation rates leads to low chance of swamping; strong selection leads to efficient removal of deleterious alleles.</a:t>
            </a:r>
          </a:p>
          <a:p>
            <a:r>
              <a:rPr lang="en-AU" sz="2800" dirty="0" smtClean="0">
                <a:solidFill>
                  <a:schemeClr val="tx1">
                    <a:lumMod val="65000"/>
                    <a:lumOff val="35000"/>
                  </a:schemeClr>
                </a:solidFill>
              </a:rPr>
              <a:t>Gaussian: High mutation rates swamp populations with mutations; weak selection is unable to reign in deleterious effects.</a:t>
            </a:r>
            <a:endParaRPr lang="en-AU" sz="2800" dirty="0">
              <a:solidFill>
                <a:schemeClr val="tx1">
                  <a:lumMod val="65000"/>
                  <a:lumOff val="35000"/>
                </a:schemeClr>
              </a:solidFill>
            </a:endParaRPr>
          </a:p>
        </p:txBody>
      </p:sp>
      <p:sp>
        <p:nvSpPr>
          <p:cNvPr id="76" name="TextBox 75"/>
          <p:cNvSpPr txBox="1"/>
          <p:nvPr/>
        </p:nvSpPr>
        <p:spPr>
          <a:xfrm>
            <a:off x="8763876" y="5774603"/>
            <a:ext cx="1361350" cy="523220"/>
          </a:xfrm>
          <a:prstGeom prst="rect">
            <a:avLst/>
          </a:prstGeom>
          <a:noFill/>
        </p:spPr>
        <p:txBody>
          <a:bodyPr wrap="square" rtlCol="0">
            <a:spAutoFit/>
          </a:bodyPr>
          <a:lstStyle/>
          <a:p>
            <a:pPr algn="ctr"/>
            <a:r>
              <a:rPr lang="en-AU" sz="2800" dirty="0" smtClean="0">
                <a:latin typeface="+mj-lt"/>
              </a:rPr>
              <a:t>Trait 1</a:t>
            </a:r>
            <a:endParaRPr lang="en-AU" dirty="0">
              <a:latin typeface="+mj-lt"/>
            </a:endParaRPr>
          </a:p>
        </p:txBody>
      </p:sp>
      <p:sp>
        <p:nvSpPr>
          <p:cNvPr id="77" name="TextBox 76"/>
          <p:cNvSpPr txBox="1"/>
          <p:nvPr/>
        </p:nvSpPr>
        <p:spPr>
          <a:xfrm rot="16200000">
            <a:off x="5725639" y="2833383"/>
            <a:ext cx="1361350" cy="523220"/>
          </a:xfrm>
          <a:prstGeom prst="rect">
            <a:avLst/>
          </a:prstGeom>
          <a:noFill/>
        </p:spPr>
        <p:txBody>
          <a:bodyPr wrap="square" rtlCol="0">
            <a:spAutoFit/>
          </a:bodyPr>
          <a:lstStyle/>
          <a:p>
            <a:pPr algn="ctr"/>
            <a:r>
              <a:rPr lang="en-AU" sz="2800" dirty="0" smtClean="0">
                <a:latin typeface="+mj-lt"/>
              </a:rPr>
              <a:t>Trait 2</a:t>
            </a:r>
            <a:endParaRPr lang="en-AU" dirty="0">
              <a:latin typeface="+mj-lt"/>
            </a:endParaRPr>
          </a:p>
        </p:txBody>
      </p:sp>
    </p:spTree>
    <p:extLst>
      <p:ext uri="{BB962C8B-B14F-4D97-AF65-F5344CB8AC3E}">
        <p14:creationId xmlns:p14="http://schemas.microsoft.com/office/powerpoint/2010/main" val="3168819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ircle">
            <a:extLst>
              <a:ext uri="{FF2B5EF4-FFF2-40B4-BE49-F238E27FC236}">
                <a16:creationId xmlns:a16="http://schemas.microsoft.com/office/drawing/2014/main" xmlns="" id="{3C996158-691C-4062-8151-DE186CE59366}"/>
              </a:ext>
            </a:extLst>
          </p:cNvPr>
          <p:cNvSpPr/>
          <p:nvPr/>
        </p:nvSpPr>
        <p:spPr>
          <a:xfrm>
            <a:off x="7881745" y="4415580"/>
            <a:ext cx="254995" cy="254995"/>
          </a:xfrm>
          <a:prstGeom prst="ellipse">
            <a:avLst/>
          </a:prstGeom>
          <a:solidFill>
            <a:srgbClr val="7EBEDE"/>
          </a:solidFill>
          <a:ln w="12700">
            <a:solidFill>
              <a:sysClr val="windowText" lastClr="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140" name="Circle">
            <a:extLst>
              <a:ext uri="{FF2B5EF4-FFF2-40B4-BE49-F238E27FC236}">
                <a16:creationId xmlns="" xmlns:a16="http://schemas.microsoft.com/office/drawing/2014/main" id="{58B09903-E371-473B-890E-108EF2FCEE9D}"/>
              </a:ext>
            </a:extLst>
          </p:cNvPr>
          <p:cNvSpPr/>
          <p:nvPr/>
        </p:nvSpPr>
        <p:spPr>
          <a:xfrm>
            <a:off x="1800874" y="754975"/>
            <a:ext cx="5038115" cy="5038115"/>
          </a:xfrm>
          <a:prstGeom prst="ellipse">
            <a:avLst/>
          </a:prstGeom>
          <a:solidFill>
            <a:srgbClr val="EBEBEB"/>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41" name="Circle">
            <a:extLst>
              <a:ext uri="{FF2B5EF4-FFF2-40B4-BE49-F238E27FC236}">
                <a16:creationId xmlns="" xmlns:a16="http://schemas.microsoft.com/office/drawing/2014/main" id="{56FA6BAA-0BDD-430A-80BD-19F6AFECD920}"/>
              </a:ext>
            </a:extLst>
          </p:cNvPr>
          <p:cNvSpPr/>
          <p:nvPr/>
        </p:nvSpPr>
        <p:spPr>
          <a:xfrm>
            <a:off x="3111183" y="1569528"/>
            <a:ext cx="3409009" cy="3409008"/>
          </a:xfrm>
          <a:prstGeom prst="ellipse">
            <a:avLst/>
          </a:prstGeom>
          <a:solidFill>
            <a:srgbClr val="929292"/>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42" name="Circle">
            <a:extLst>
              <a:ext uri="{FF2B5EF4-FFF2-40B4-BE49-F238E27FC236}">
                <a16:creationId xmlns="" xmlns:a16="http://schemas.microsoft.com/office/drawing/2014/main" id="{0D90869C-1C9F-4966-8B64-02CAC54C0D70}"/>
              </a:ext>
            </a:extLst>
          </p:cNvPr>
          <p:cNvSpPr/>
          <p:nvPr/>
        </p:nvSpPr>
        <p:spPr>
          <a:xfrm>
            <a:off x="4134909" y="1911401"/>
            <a:ext cx="2196484" cy="2196485"/>
          </a:xfrm>
          <a:prstGeom prst="ellipse">
            <a:avLst/>
          </a:prstGeom>
          <a:solidFill>
            <a:srgbClr val="5E5E5E"/>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43" name="Rectangle">
            <a:extLst>
              <a:ext uri="{FF2B5EF4-FFF2-40B4-BE49-F238E27FC236}">
                <a16:creationId xmlns="" xmlns:a16="http://schemas.microsoft.com/office/drawing/2014/main" id="{8958FECA-F5A5-4E11-A7A5-18EAA0FE5A33}"/>
              </a:ext>
            </a:extLst>
          </p:cNvPr>
          <p:cNvSpPr/>
          <p:nvPr/>
        </p:nvSpPr>
        <p:spPr>
          <a:xfrm>
            <a:off x="1800874" y="682195"/>
            <a:ext cx="5038115" cy="5183675"/>
          </a:xfrm>
          <a:prstGeom prst="rect">
            <a:avLst/>
          </a:prstGeom>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44" name="Circle">
            <a:extLst>
              <a:ext uri="{FF2B5EF4-FFF2-40B4-BE49-F238E27FC236}">
                <a16:creationId xmlns="" xmlns:a16="http://schemas.microsoft.com/office/drawing/2014/main" id="{2CE4DF51-CF44-43C7-99A9-80365F94AD7E}"/>
              </a:ext>
            </a:extLst>
          </p:cNvPr>
          <p:cNvSpPr/>
          <p:nvPr/>
        </p:nvSpPr>
        <p:spPr>
          <a:xfrm>
            <a:off x="5201035" y="2429257"/>
            <a:ext cx="922893" cy="922893"/>
          </a:xfrm>
          <a:prstGeom prst="ellipse">
            <a:avLst/>
          </a:prstGeom>
          <a:solidFill>
            <a:srgbClr val="000000"/>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145" name="Circle">
            <a:extLst>
              <a:ext uri="{FF2B5EF4-FFF2-40B4-BE49-F238E27FC236}">
                <a16:creationId xmlns="" xmlns:a16="http://schemas.microsoft.com/office/drawing/2014/main" id="{8A9BBC3B-63C0-4C5C-9210-33A0F1A013F8}"/>
              </a:ext>
            </a:extLst>
          </p:cNvPr>
          <p:cNvSpPr/>
          <p:nvPr/>
        </p:nvSpPr>
        <p:spPr>
          <a:xfrm>
            <a:off x="5534984" y="2763206"/>
            <a:ext cx="254995" cy="254995"/>
          </a:xfrm>
          <a:prstGeom prst="ellipse">
            <a:avLst/>
          </a:prstGeom>
          <a:solidFill>
            <a:srgbClr val="5B9BD5">
              <a:hueOff val="-482677"/>
              <a:lumOff val="-10796"/>
            </a:srgbClr>
          </a:solidFill>
          <a:ln w="12700">
            <a:solidFill>
              <a:sysClr val="windowText" lastClr="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146" name="Circle">
            <a:extLst>
              <a:ext uri="{FF2B5EF4-FFF2-40B4-BE49-F238E27FC236}">
                <a16:creationId xmlns="" xmlns:a16="http://schemas.microsoft.com/office/drawing/2014/main" id="{510462BE-63B7-4276-8421-E15EB7E01B53}"/>
              </a:ext>
            </a:extLst>
          </p:cNvPr>
          <p:cNvSpPr/>
          <p:nvPr/>
        </p:nvSpPr>
        <p:spPr>
          <a:xfrm>
            <a:off x="2493942" y="1199906"/>
            <a:ext cx="4143588"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49" name="Rectangle 148">
            <a:extLst>
              <a:ext uri="{FF2B5EF4-FFF2-40B4-BE49-F238E27FC236}">
                <a16:creationId xmlns="" xmlns:a16="http://schemas.microsoft.com/office/drawing/2014/main" id="{E4143CDB-E701-4AC3-9607-0B8438344B28}"/>
              </a:ext>
            </a:extLst>
          </p:cNvPr>
          <p:cNvSpPr/>
          <p:nvPr/>
        </p:nvSpPr>
        <p:spPr>
          <a:xfrm>
            <a:off x="5658973" y="2255698"/>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50" name="Rectangle 149">
            <a:extLst>
              <a:ext uri="{FF2B5EF4-FFF2-40B4-BE49-F238E27FC236}">
                <a16:creationId xmlns="" xmlns:a16="http://schemas.microsoft.com/office/drawing/2014/main" id="{1FBB1AE6-8E3A-4A37-9577-4170ED921BAE}"/>
              </a:ext>
            </a:extLst>
          </p:cNvPr>
          <p:cNvSpPr/>
          <p:nvPr/>
        </p:nvSpPr>
        <p:spPr>
          <a:xfrm>
            <a:off x="4712442" y="1735083"/>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 xmlns:a16="http://schemas.microsoft.com/office/drawing/2014/main" id="{68DEB93F-0CD7-4FC5-983E-A7F6C37BFA26}"/>
              </a:ext>
            </a:extLst>
          </p:cNvPr>
          <p:cNvSpPr txBox="1"/>
          <p:nvPr/>
        </p:nvSpPr>
        <p:spPr>
          <a:xfrm>
            <a:off x="7837269" y="1719762"/>
            <a:ext cx="4065972" cy="31085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prstClr val="black"/>
                </a:solidFill>
                <a:effectLst/>
                <a:uLnTx/>
                <a:uFillTx/>
                <a:latin typeface="+mj-lt"/>
                <a:cs typeface="Times New Roman" panose="02020603050405020304" pitchFamily="18" charset="0"/>
              </a:rPr>
              <a:t>Continuum-of-Alleles model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mj-lt"/>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023EE8"/>
                </a:solidFill>
                <a:effectLst/>
                <a:uLnTx/>
                <a:uFillTx/>
                <a:latin typeface="+mj-lt"/>
                <a:cs typeface="Times New Roman" panose="02020603050405020304" pitchFamily="18" charset="0"/>
              </a:rPr>
              <a:t>X</a:t>
            </a:r>
            <a:r>
              <a:rPr kumimoji="0" lang="en-US" sz="2800" b="0" i="0" u="none" strike="noStrike" kern="0" cap="none" spc="0" normalizeH="0" baseline="0" noProof="0" dirty="0" smtClean="0">
                <a:ln>
                  <a:noFill/>
                </a:ln>
                <a:solidFill>
                  <a:srgbClr val="FFFF00"/>
                </a:solidFill>
                <a:effectLst/>
                <a:uLnTx/>
                <a:uFillTx/>
                <a:latin typeface="+mj-lt"/>
                <a:cs typeface="Times New Roman" panose="02020603050405020304" pitchFamily="18" charset="0"/>
              </a:rPr>
              <a:t> </a:t>
            </a:r>
            <a:r>
              <a:rPr kumimoji="0" lang="en-US" sz="2800" b="0" i="0" u="none" strike="noStrike" kern="0" cap="none" spc="0" normalizeH="0" baseline="0" noProof="0" dirty="0" smtClean="0">
                <a:ln>
                  <a:noFill/>
                </a:ln>
                <a:solidFill>
                  <a:prstClr val="black"/>
                </a:solidFill>
                <a:effectLst/>
                <a:uLnTx/>
                <a:uFillTx/>
                <a:latin typeface="+mj-lt"/>
                <a:cs typeface="Times New Roman" panose="02020603050405020304" pitchFamily="18" charset="0"/>
              </a:rPr>
              <a:t>= House-of-Cards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0000"/>
                </a:solidFill>
                <a:effectLst/>
                <a:uLnTx/>
                <a:uFillTx/>
                <a:latin typeface="+mj-lt"/>
                <a:cs typeface="Times New Roman" panose="02020603050405020304" pitchFamily="18" charset="0"/>
              </a:rPr>
              <a:t>X</a:t>
            </a:r>
            <a:r>
              <a:rPr kumimoji="0" lang="en-US" sz="2800" b="0" i="0" u="none" strike="noStrike" kern="0" cap="none" spc="0" normalizeH="0" baseline="0" noProof="0" dirty="0" smtClean="0">
                <a:ln>
                  <a:noFill/>
                </a:ln>
                <a:solidFill>
                  <a:prstClr val="black"/>
                </a:solidFill>
                <a:effectLst/>
                <a:uLnTx/>
                <a:uFillTx/>
                <a:latin typeface="+mj-lt"/>
                <a:cs typeface="Times New Roman" panose="02020603050405020304" pitchFamily="18" charset="0"/>
              </a:rPr>
              <a:t> = Gaussian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mj-lt"/>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prstClr val="black"/>
                </a:solidFill>
                <a:effectLst/>
                <a:uLnTx/>
                <a:uFillTx/>
                <a:latin typeface="+mj-lt"/>
                <a:cs typeface="Times New Roman" panose="02020603050405020304" pitchFamily="18" charset="0"/>
              </a:rPr>
              <a:t>    = Phenotypic optimum</a:t>
            </a:r>
          </a:p>
        </p:txBody>
      </p:sp>
      <p:sp>
        <p:nvSpPr>
          <p:cNvPr id="152" name="Rectangle 151">
            <a:extLst>
              <a:ext uri="{FF2B5EF4-FFF2-40B4-BE49-F238E27FC236}">
                <a16:creationId xmlns="" xmlns:a16="http://schemas.microsoft.com/office/drawing/2014/main" id="{24BCB3D5-C438-4571-B46F-44EC5C2CAB6A}"/>
              </a:ext>
            </a:extLst>
          </p:cNvPr>
          <p:cNvSpPr/>
          <p:nvPr/>
        </p:nvSpPr>
        <p:spPr>
          <a:xfrm>
            <a:off x="5052312" y="2499025"/>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53" name="Rectangle 152">
            <a:extLst>
              <a:ext uri="{FF2B5EF4-FFF2-40B4-BE49-F238E27FC236}">
                <a16:creationId xmlns="" xmlns:a16="http://schemas.microsoft.com/office/drawing/2014/main" id="{BB44D4EF-3C3D-4A1D-B895-C35B075A1973}"/>
              </a:ext>
            </a:extLst>
          </p:cNvPr>
          <p:cNvSpPr/>
          <p:nvPr/>
        </p:nvSpPr>
        <p:spPr>
          <a:xfrm>
            <a:off x="5447134" y="3003799"/>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54" name="Rectangle 153">
            <a:extLst>
              <a:ext uri="{FF2B5EF4-FFF2-40B4-BE49-F238E27FC236}">
                <a16:creationId xmlns="" xmlns:a16="http://schemas.microsoft.com/office/drawing/2014/main" id="{7EF30EA8-FF4A-4641-A25B-DA5335A60878}"/>
              </a:ext>
            </a:extLst>
          </p:cNvPr>
          <p:cNvSpPr/>
          <p:nvPr/>
        </p:nvSpPr>
        <p:spPr>
          <a:xfrm>
            <a:off x="5866209" y="3052208"/>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55" name="Rectangle 154">
            <a:extLst>
              <a:ext uri="{FF2B5EF4-FFF2-40B4-BE49-F238E27FC236}">
                <a16:creationId xmlns="" xmlns:a16="http://schemas.microsoft.com/office/drawing/2014/main" id="{5BF455DC-212C-43D8-9855-3F775894A266}"/>
              </a:ext>
            </a:extLst>
          </p:cNvPr>
          <p:cNvSpPr/>
          <p:nvPr/>
        </p:nvSpPr>
        <p:spPr>
          <a:xfrm>
            <a:off x="5768811" y="2584609"/>
            <a:ext cx="28725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6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56" name="Rectangle 155">
            <a:extLst>
              <a:ext uri="{FF2B5EF4-FFF2-40B4-BE49-F238E27FC236}">
                <a16:creationId xmlns="" xmlns:a16="http://schemas.microsoft.com/office/drawing/2014/main" id="{A9FA66BA-13B0-44AA-B740-17D6AA107059}"/>
              </a:ext>
            </a:extLst>
          </p:cNvPr>
          <p:cNvSpPr/>
          <p:nvPr/>
        </p:nvSpPr>
        <p:spPr>
          <a:xfrm>
            <a:off x="5104740" y="2921566"/>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57" name="Rectangle 156">
            <a:extLst>
              <a:ext uri="{FF2B5EF4-FFF2-40B4-BE49-F238E27FC236}">
                <a16:creationId xmlns="" xmlns:a16="http://schemas.microsoft.com/office/drawing/2014/main" id="{4CE1B4B0-2C83-4832-8BDC-FE7C4D09C4E7}"/>
              </a:ext>
            </a:extLst>
          </p:cNvPr>
          <p:cNvSpPr/>
          <p:nvPr/>
        </p:nvSpPr>
        <p:spPr>
          <a:xfrm>
            <a:off x="5219081" y="2188960"/>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58" name="Rectangle 157">
            <a:extLst>
              <a:ext uri="{FF2B5EF4-FFF2-40B4-BE49-F238E27FC236}">
                <a16:creationId xmlns="" xmlns:a16="http://schemas.microsoft.com/office/drawing/2014/main" id="{4146B17B-776F-40B1-ABD6-900E88244590}"/>
              </a:ext>
            </a:extLst>
          </p:cNvPr>
          <p:cNvSpPr/>
          <p:nvPr/>
        </p:nvSpPr>
        <p:spPr>
          <a:xfrm>
            <a:off x="4534027" y="2095059"/>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59" name="Rectangle 158">
            <a:extLst>
              <a:ext uri="{FF2B5EF4-FFF2-40B4-BE49-F238E27FC236}">
                <a16:creationId xmlns="" xmlns:a16="http://schemas.microsoft.com/office/drawing/2014/main" id="{FFA9C380-7E36-435D-8AB8-EB2DFA9B6272}"/>
              </a:ext>
            </a:extLst>
          </p:cNvPr>
          <p:cNvSpPr/>
          <p:nvPr/>
        </p:nvSpPr>
        <p:spPr>
          <a:xfrm>
            <a:off x="3718362" y="2373626"/>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0" name="Rectangle 159">
            <a:extLst>
              <a:ext uri="{FF2B5EF4-FFF2-40B4-BE49-F238E27FC236}">
                <a16:creationId xmlns="" xmlns:a16="http://schemas.microsoft.com/office/drawing/2014/main" id="{A6BE03BB-F366-4F03-865F-4F75FD0E8A12}"/>
              </a:ext>
            </a:extLst>
          </p:cNvPr>
          <p:cNvSpPr/>
          <p:nvPr/>
        </p:nvSpPr>
        <p:spPr>
          <a:xfrm>
            <a:off x="5132308" y="3164742"/>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1" name="Rectangle 160">
            <a:extLst>
              <a:ext uri="{FF2B5EF4-FFF2-40B4-BE49-F238E27FC236}">
                <a16:creationId xmlns="" xmlns:a16="http://schemas.microsoft.com/office/drawing/2014/main" id="{DD931609-4C01-491F-B997-41B962E55712}"/>
              </a:ext>
            </a:extLst>
          </p:cNvPr>
          <p:cNvSpPr/>
          <p:nvPr/>
        </p:nvSpPr>
        <p:spPr>
          <a:xfrm>
            <a:off x="4377574" y="3018201"/>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2" name="Rectangle 161">
            <a:extLst>
              <a:ext uri="{FF2B5EF4-FFF2-40B4-BE49-F238E27FC236}">
                <a16:creationId xmlns="" xmlns:a16="http://schemas.microsoft.com/office/drawing/2014/main" id="{714E1D76-F811-47D6-82E7-F755FF7746A0}"/>
              </a:ext>
            </a:extLst>
          </p:cNvPr>
          <p:cNvSpPr/>
          <p:nvPr/>
        </p:nvSpPr>
        <p:spPr>
          <a:xfrm>
            <a:off x="4665646" y="2729857"/>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3" name="Rectangle 162">
            <a:extLst>
              <a:ext uri="{FF2B5EF4-FFF2-40B4-BE49-F238E27FC236}">
                <a16:creationId xmlns="" xmlns:a16="http://schemas.microsoft.com/office/drawing/2014/main" id="{3920038E-5C25-4C0B-A2BD-2F2A2581F0A5}"/>
              </a:ext>
            </a:extLst>
          </p:cNvPr>
          <p:cNvSpPr/>
          <p:nvPr/>
        </p:nvSpPr>
        <p:spPr>
          <a:xfrm>
            <a:off x="4181972" y="3687515"/>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4" name="Rectangle 163">
            <a:extLst>
              <a:ext uri="{FF2B5EF4-FFF2-40B4-BE49-F238E27FC236}">
                <a16:creationId xmlns="" xmlns:a16="http://schemas.microsoft.com/office/drawing/2014/main" id="{48F7ACD7-A954-4221-8235-A08064223C8F}"/>
              </a:ext>
            </a:extLst>
          </p:cNvPr>
          <p:cNvSpPr/>
          <p:nvPr/>
        </p:nvSpPr>
        <p:spPr>
          <a:xfrm>
            <a:off x="5646350" y="3114972"/>
            <a:ext cx="28725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5" name="Rectangle 164">
            <a:extLst>
              <a:ext uri="{FF2B5EF4-FFF2-40B4-BE49-F238E27FC236}">
                <a16:creationId xmlns="" xmlns:a16="http://schemas.microsoft.com/office/drawing/2014/main" id="{728CEEC4-FE02-42D0-81EF-7AAF11DC8441}"/>
              </a:ext>
            </a:extLst>
          </p:cNvPr>
          <p:cNvSpPr/>
          <p:nvPr/>
        </p:nvSpPr>
        <p:spPr>
          <a:xfrm>
            <a:off x="5317844" y="2559298"/>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6" name="Rectangle 165">
            <a:extLst>
              <a:ext uri="{FF2B5EF4-FFF2-40B4-BE49-F238E27FC236}">
                <a16:creationId xmlns="" xmlns:a16="http://schemas.microsoft.com/office/drawing/2014/main" id="{FF9D38A4-A72A-4C09-A609-C173C0FBDCB0}"/>
              </a:ext>
            </a:extLst>
          </p:cNvPr>
          <p:cNvSpPr/>
          <p:nvPr/>
        </p:nvSpPr>
        <p:spPr>
          <a:xfrm>
            <a:off x="5161391" y="3620925"/>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7" name="Rectangle 166">
            <a:extLst>
              <a:ext uri="{FF2B5EF4-FFF2-40B4-BE49-F238E27FC236}">
                <a16:creationId xmlns="" xmlns:a16="http://schemas.microsoft.com/office/drawing/2014/main" id="{CBDDBDE5-1CAF-4AB7-9F5A-FA1358F60D46}"/>
              </a:ext>
            </a:extLst>
          </p:cNvPr>
          <p:cNvSpPr/>
          <p:nvPr/>
        </p:nvSpPr>
        <p:spPr>
          <a:xfrm>
            <a:off x="3511337" y="2890807"/>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8" name="Rectangle 167">
            <a:extLst>
              <a:ext uri="{FF2B5EF4-FFF2-40B4-BE49-F238E27FC236}">
                <a16:creationId xmlns="" xmlns:a16="http://schemas.microsoft.com/office/drawing/2014/main" id="{F4A6C4A0-B858-49B1-86B6-006D5339C33E}"/>
              </a:ext>
            </a:extLst>
          </p:cNvPr>
          <p:cNvSpPr/>
          <p:nvPr/>
        </p:nvSpPr>
        <p:spPr>
          <a:xfrm>
            <a:off x="3566644" y="3658528"/>
            <a:ext cx="38985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32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32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69" name="Rectangle 168">
            <a:extLst>
              <a:ext uri="{FF2B5EF4-FFF2-40B4-BE49-F238E27FC236}">
                <a16:creationId xmlns="" xmlns:a16="http://schemas.microsoft.com/office/drawing/2014/main" id="{6C623C62-67FA-444C-9488-62EB2AB0742B}"/>
              </a:ext>
            </a:extLst>
          </p:cNvPr>
          <p:cNvSpPr/>
          <p:nvPr/>
        </p:nvSpPr>
        <p:spPr>
          <a:xfrm>
            <a:off x="4744182" y="4218926"/>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3464826" y="5901102"/>
            <a:ext cx="1865746" cy="523220"/>
          </a:xfrm>
          <a:prstGeom prst="rect">
            <a:avLst/>
          </a:prstGeom>
          <a:noFill/>
        </p:spPr>
        <p:txBody>
          <a:bodyPr wrap="square" rtlCol="0">
            <a:spAutoFit/>
          </a:bodyPr>
          <a:lstStyle/>
          <a:p>
            <a:pPr algn="ctr"/>
            <a:r>
              <a:rPr lang="en-AU" sz="2800" dirty="0" smtClean="0">
                <a:solidFill>
                  <a:schemeClr val="tx1">
                    <a:lumMod val="65000"/>
                    <a:lumOff val="35000"/>
                  </a:schemeClr>
                </a:solidFill>
                <a:latin typeface="+mj-lt"/>
              </a:rPr>
              <a:t>Trait 1</a:t>
            </a:r>
            <a:endParaRPr lang="en-AU" dirty="0">
              <a:solidFill>
                <a:schemeClr val="tx1">
                  <a:lumMod val="65000"/>
                  <a:lumOff val="35000"/>
                </a:schemeClr>
              </a:solidFill>
              <a:latin typeface="+mj-lt"/>
            </a:endParaRPr>
          </a:p>
        </p:txBody>
      </p:sp>
      <p:sp>
        <p:nvSpPr>
          <p:cNvPr id="170" name="TextBox 169"/>
          <p:cNvSpPr txBox="1"/>
          <p:nvPr/>
        </p:nvSpPr>
        <p:spPr>
          <a:xfrm rot="16200000">
            <a:off x="388395" y="2938854"/>
            <a:ext cx="1865746" cy="523220"/>
          </a:xfrm>
          <a:prstGeom prst="rect">
            <a:avLst/>
          </a:prstGeom>
          <a:noFill/>
        </p:spPr>
        <p:txBody>
          <a:bodyPr wrap="square" rtlCol="0">
            <a:spAutoFit/>
          </a:bodyPr>
          <a:lstStyle/>
          <a:p>
            <a:pPr algn="ctr"/>
            <a:r>
              <a:rPr lang="en-AU" sz="2800" dirty="0" smtClean="0">
                <a:solidFill>
                  <a:schemeClr val="tx1">
                    <a:lumMod val="65000"/>
                    <a:lumOff val="35000"/>
                  </a:schemeClr>
                </a:solidFill>
                <a:latin typeface="+mj-lt"/>
              </a:rPr>
              <a:t>Trait 2</a:t>
            </a:r>
            <a:endParaRPr lang="en-AU" dirty="0">
              <a:solidFill>
                <a:schemeClr val="tx1">
                  <a:lumMod val="65000"/>
                  <a:lumOff val="35000"/>
                </a:schemeClr>
              </a:solidFill>
              <a:latin typeface="+mj-lt"/>
            </a:endParaRPr>
          </a:p>
        </p:txBody>
      </p:sp>
    </p:spTree>
    <p:extLst>
      <p:ext uri="{BB962C8B-B14F-4D97-AF65-F5344CB8AC3E}">
        <p14:creationId xmlns:p14="http://schemas.microsoft.com/office/powerpoint/2010/main" val="1970935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5025" y="2705725"/>
            <a:ext cx="7981950" cy="1446550"/>
          </a:xfrm>
          <a:prstGeom prst="rect">
            <a:avLst/>
          </a:prstGeom>
          <a:noFill/>
        </p:spPr>
        <p:txBody>
          <a:bodyPr wrap="square" rtlCol="0">
            <a:spAutoFit/>
          </a:bodyPr>
          <a:lstStyle/>
          <a:p>
            <a:pPr algn="ctr"/>
            <a:r>
              <a:rPr lang="en-AU" sz="4400" b="1" dirty="0" smtClean="0">
                <a:solidFill>
                  <a:schemeClr val="accent1"/>
                </a:solidFill>
                <a:latin typeface="+mj-lt"/>
              </a:rPr>
              <a:t>Why</a:t>
            </a:r>
            <a:r>
              <a:rPr lang="en-AU" sz="4400" dirty="0" smtClean="0">
                <a:solidFill>
                  <a:schemeClr val="accent1"/>
                </a:solidFill>
                <a:latin typeface="+mj-lt"/>
              </a:rPr>
              <a:t> </a:t>
            </a:r>
            <a:r>
              <a:rPr lang="en-AU" sz="4400" dirty="0" smtClean="0">
                <a:solidFill>
                  <a:schemeClr val="tx1">
                    <a:lumMod val="65000"/>
                    <a:lumOff val="35000"/>
                  </a:schemeClr>
                </a:solidFill>
                <a:latin typeface="+mj-lt"/>
              </a:rPr>
              <a:t>does this matter for natural populations?</a:t>
            </a:r>
            <a:endParaRPr lang="en-AU" sz="4400" dirty="0">
              <a:solidFill>
                <a:schemeClr val="tx1">
                  <a:lumMod val="65000"/>
                  <a:lumOff val="35000"/>
                </a:schemeClr>
              </a:solidFill>
              <a:latin typeface="+mj-lt"/>
            </a:endParaRPr>
          </a:p>
        </p:txBody>
      </p:sp>
    </p:spTree>
    <p:extLst>
      <p:ext uri="{BB962C8B-B14F-4D97-AF65-F5344CB8AC3E}">
        <p14:creationId xmlns:p14="http://schemas.microsoft.com/office/powerpoint/2010/main" val="2228289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4850" y="971550"/>
            <a:ext cx="4324350" cy="432435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2"/>
          <p:cNvGrpSpPr/>
          <p:nvPr/>
        </p:nvGrpSpPr>
        <p:grpSpPr>
          <a:xfrm>
            <a:off x="10050540" y="1439150"/>
            <a:ext cx="635368" cy="528471"/>
            <a:chOff x="9985377" y="1715239"/>
            <a:chExt cx="635368" cy="528471"/>
          </a:xfrm>
        </p:grpSpPr>
        <p:sp>
          <p:nvSpPr>
            <p:cNvPr id="4" name="Oval 3"/>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p:cNvGrpSpPr/>
            <p:nvPr/>
          </p:nvGrpSpPr>
          <p:grpSpPr>
            <a:xfrm>
              <a:off x="10146427" y="1715239"/>
              <a:ext cx="474318" cy="522398"/>
              <a:chOff x="10146427" y="1715239"/>
              <a:chExt cx="474318" cy="522398"/>
            </a:xfrm>
          </p:grpSpPr>
          <p:sp>
            <p:nvSpPr>
              <p:cNvPr id="9" name="Arc 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Arc 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6" name="Group 5"/>
            <p:cNvGrpSpPr/>
            <p:nvPr/>
          </p:nvGrpSpPr>
          <p:grpSpPr>
            <a:xfrm flipH="1">
              <a:off x="9985377" y="1721312"/>
              <a:ext cx="474318" cy="522398"/>
              <a:chOff x="10146427" y="1715239"/>
              <a:chExt cx="474318" cy="522398"/>
            </a:xfrm>
          </p:grpSpPr>
          <p:sp>
            <p:nvSpPr>
              <p:cNvPr id="7" name="Arc 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Arc 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1" name="Group 10"/>
          <p:cNvGrpSpPr/>
          <p:nvPr/>
        </p:nvGrpSpPr>
        <p:grpSpPr>
          <a:xfrm rot="1692537">
            <a:off x="8025079" y="1292086"/>
            <a:ext cx="635368" cy="528471"/>
            <a:chOff x="9985377" y="1715239"/>
            <a:chExt cx="635368" cy="528471"/>
          </a:xfrm>
        </p:grpSpPr>
        <p:sp>
          <p:nvSpPr>
            <p:cNvPr id="12" name="Oval 11"/>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3" name="Group 12"/>
            <p:cNvGrpSpPr/>
            <p:nvPr/>
          </p:nvGrpSpPr>
          <p:grpSpPr>
            <a:xfrm>
              <a:off x="10146427" y="1715239"/>
              <a:ext cx="474318" cy="522398"/>
              <a:chOff x="10146427" y="1715239"/>
              <a:chExt cx="474318" cy="522398"/>
            </a:xfrm>
          </p:grpSpPr>
          <p:sp>
            <p:nvSpPr>
              <p:cNvPr id="17" name="Arc 1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Arc 1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4" name="Group 13"/>
            <p:cNvGrpSpPr/>
            <p:nvPr/>
          </p:nvGrpSpPr>
          <p:grpSpPr>
            <a:xfrm flipH="1">
              <a:off x="9985377" y="1721312"/>
              <a:ext cx="474318" cy="522398"/>
              <a:chOff x="10146427" y="1715239"/>
              <a:chExt cx="474318" cy="522398"/>
            </a:xfrm>
          </p:grpSpPr>
          <p:sp>
            <p:nvSpPr>
              <p:cNvPr id="15" name="Arc 1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 name="Arc 1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9" name="Group 18"/>
          <p:cNvGrpSpPr/>
          <p:nvPr/>
        </p:nvGrpSpPr>
        <p:grpSpPr>
          <a:xfrm rot="2339790">
            <a:off x="7459800" y="2569627"/>
            <a:ext cx="635368" cy="528471"/>
            <a:chOff x="9985377" y="1715239"/>
            <a:chExt cx="635368" cy="528471"/>
          </a:xfrm>
        </p:grpSpPr>
        <p:sp>
          <p:nvSpPr>
            <p:cNvPr id="20" name="Oval 19"/>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Group 20"/>
            <p:cNvGrpSpPr/>
            <p:nvPr/>
          </p:nvGrpSpPr>
          <p:grpSpPr>
            <a:xfrm>
              <a:off x="10146427" y="1715239"/>
              <a:ext cx="474318" cy="522398"/>
              <a:chOff x="10146427" y="1715239"/>
              <a:chExt cx="474318" cy="522398"/>
            </a:xfrm>
          </p:grpSpPr>
          <p:sp>
            <p:nvSpPr>
              <p:cNvPr id="25" name="Arc 2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6" name="Arc 2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22" name="Group 21"/>
            <p:cNvGrpSpPr/>
            <p:nvPr/>
          </p:nvGrpSpPr>
          <p:grpSpPr>
            <a:xfrm flipH="1">
              <a:off x="9985377" y="1721312"/>
              <a:ext cx="474318" cy="522398"/>
              <a:chOff x="10146427" y="1715239"/>
              <a:chExt cx="474318" cy="522398"/>
            </a:xfrm>
          </p:grpSpPr>
          <p:sp>
            <p:nvSpPr>
              <p:cNvPr id="23" name="Arc 22"/>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4" name="Arc 23"/>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27" name="Group 26"/>
          <p:cNvGrpSpPr/>
          <p:nvPr/>
        </p:nvGrpSpPr>
        <p:grpSpPr>
          <a:xfrm rot="1944285">
            <a:off x="10191173" y="3222476"/>
            <a:ext cx="635368" cy="528471"/>
            <a:chOff x="9985377" y="1715239"/>
            <a:chExt cx="635368" cy="528471"/>
          </a:xfrm>
        </p:grpSpPr>
        <p:sp>
          <p:nvSpPr>
            <p:cNvPr id="28" name="Oval 27"/>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9" name="Group 28"/>
            <p:cNvGrpSpPr/>
            <p:nvPr/>
          </p:nvGrpSpPr>
          <p:grpSpPr>
            <a:xfrm>
              <a:off x="10146427" y="1715239"/>
              <a:ext cx="474318" cy="522398"/>
              <a:chOff x="10146427" y="1715239"/>
              <a:chExt cx="474318" cy="522398"/>
            </a:xfrm>
          </p:grpSpPr>
          <p:sp>
            <p:nvSpPr>
              <p:cNvPr id="33" name="Arc 32"/>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4" name="Arc 33"/>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30" name="Group 29"/>
            <p:cNvGrpSpPr/>
            <p:nvPr/>
          </p:nvGrpSpPr>
          <p:grpSpPr>
            <a:xfrm flipH="1">
              <a:off x="9985377" y="1721312"/>
              <a:ext cx="474318" cy="522398"/>
              <a:chOff x="10146427" y="1715239"/>
              <a:chExt cx="474318" cy="522398"/>
            </a:xfrm>
          </p:grpSpPr>
          <p:sp>
            <p:nvSpPr>
              <p:cNvPr id="31" name="Arc 30"/>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2" name="Arc 31"/>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35" name="Group 34"/>
          <p:cNvGrpSpPr/>
          <p:nvPr/>
        </p:nvGrpSpPr>
        <p:grpSpPr>
          <a:xfrm rot="20552671">
            <a:off x="9013646" y="4153806"/>
            <a:ext cx="635368" cy="528471"/>
            <a:chOff x="9985377" y="1715239"/>
            <a:chExt cx="635368" cy="528471"/>
          </a:xfrm>
        </p:grpSpPr>
        <p:sp>
          <p:nvSpPr>
            <p:cNvPr id="36" name="Oval 35"/>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7" name="Group 36"/>
            <p:cNvGrpSpPr/>
            <p:nvPr/>
          </p:nvGrpSpPr>
          <p:grpSpPr>
            <a:xfrm>
              <a:off x="10146427" y="1715239"/>
              <a:ext cx="474318" cy="522398"/>
              <a:chOff x="10146427" y="1715239"/>
              <a:chExt cx="474318" cy="522398"/>
            </a:xfrm>
          </p:grpSpPr>
          <p:sp>
            <p:nvSpPr>
              <p:cNvPr id="41" name="Arc 40"/>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2" name="Arc 41"/>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38" name="Group 37"/>
            <p:cNvGrpSpPr/>
            <p:nvPr/>
          </p:nvGrpSpPr>
          <p:grpSpPr>
            <a:xfrm flipH="1">
              <a:off x="9985377" y="1721312"/>
              <a:ext cx="474318" cy="522398"/>
              <a:chOff x="10146427" y="1715239"/>
              <a:chExt cx="474318" cy="522398"/>
            </a:xfrm>
          </p:grpSpPr>
          <p:sp>
            <p:nvSpPr>
              <p:cNvPr id="39" name="Arc 3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0" name="Arc 3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43" name="Group 42"/>
          <p:cNvGrpSpPr/>
          <p:nvPr/>
        </p:nvGrpSpPr>
        <p:grpSpPr>
          <a:xfrm rot="19808765">
            <a:off x="7482719" y="3966454"/>
            <a:ext cx="635368" cy="528471"/>
            <a:chOff x="9985377" y="1715239"/>
            <a:chExt cx="635368" cy="528471"/>
          </a:xfrm>
        </p:grpSpPr>
        <p:sp>
          <p:nvSpPr>
            <p:cNvPr id="44" name="Oval 43"/>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5" name="Group 44"/>
            <p:cNvGrpSpPr/>
            <p:nvPr/>
          </p:nvGrpSpPr>
          <p:grpSpPr>
            <a:xfrm>
              <a:off x="10146427" y="1715239"/>
              <a:ext cx="474318" cy="522398"/>
              <a:chOff x="10146427" y="1715239"/>
              <a:chExt cx="474318" cy="522398"/>
            </a:xfrm>
          </p:grpSpPr>
          <p:sp>
            <p:nvSpPr>
              <p:cNvPr id="49" name="Arc 4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0" name="Arc 4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46" name="Group 45"/>
            <p:cNvGrpSpPr/>
            <p:nvPr/>
          </p:nvGrpSpPr>
          <p:grpSpPr>
            <a:xfrm flipH="1">
              <a:off x="9985377" y="1721312"/>
              <a:ext cx="474318" cy="522398"/>
              <a:chOff x="10146427" y="1715239"/>
              <a:chExt cx="474318" cy="522398"/>
            </a:xfrm>
          </p:grpSpPr>
          <p:sp>
            <p:nvSpPr>
              <p:cNvPr id="47" name="Arc 4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8" name="Arc 4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51" name="Group 50"/>
          <p:cNvGrpSpPr/>
          <p:nvPr/>
        </p:nvGrpSpPr>
        <p:grpSpPr>
          <a:xfrm rot="20269373">
            <a:off x="8899340" y="2351936"/>
            <a:ext cx="635368" cy="528471"/>
            <a:chOff x="9985377" y="1715239"/>
            <a:chExt cx="635368" cy="528471"/>
          </a:xfrm>
        </p:grpSpPr>
        <p:sp>
          <p:nvSpPr>
            <p:cNvPr id="52" name="Oval 51"/>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3" name="Group 52"/>
            <p:cNvGrpSpPr/>
            <p:nvPr/>
          </p:nvGrpSpPr>
          <p:grpSpPr>
            <a:xfrm>
              <a:off x="10146427" y="1715239"/>
              <a:ext cx="474318" cy="522398"/>
              <a:chOff x="10146427" y="1715239"/>
              <a:chExt cx="474318" cy="522398"/>
            </a:xfrm>
          </p:grpSpPr>
          <p:sp>
            <p:nvSpPr>
              <p:cNvPr id="57" name="Arc 5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8" name="Arc 5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54" name="Group 53"/>
            <p:cNvGrpSpPr/>
            <p:nvPr/>
          </p:nvGrpSpPr>
          <p:grpSpPr>
            <a:xfrm flipH="1">
              <a:off x="9985377" y="1721312"/>
              <a:ext cx="474318" cy="522398"/>
              <a:chOff x="10146427" y="1715239"/>
              <a:chExt cx="474318" cy="522398"/>
            </a:xfrm>
          </p:grpSpPr>
          <p:sp>
            <p:nvSpPr>
              <p:cNvPr id="55" name="Arc 5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6" name="Arc 5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59" name="Circle">
            <a:extLst>
              <a:ext uri="{FF2B5EF4-FFF2-40B4-BE49-F238E27FC236}">
                <a16:creationId xmlns="" xmlns:a16="http://schemas.microsoft.com/office/drawing/2014/main" id="{58B09903-E371-473B-890E-108EF2FCEE9D}"/>
              </a:ext>
            </a:extLst>
          </p:cNvPr>
          <p:cNvSpPr/>
          <p:nvPr/>
        </p:nvSpPr>
        <p:spPr>
          <a:xfrm>
            <a:off x="982278" y="622570"/>
            <a:ext cx="5038115" cy="5038115"/>
          </a:xfrm>
          <a:prstGeom prst="ellipse">
            <a:avLst/>
          </a:prstGeom>
          <a:solidFill>
            <a:srgbClr val="EBEBEB"/>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60" name="Circle">
            <a:extLst>
              <a:ext uri="{FF2B5EF4-FFF2-40B4-BE49-F238E27FC236}">
                <a16:creationId xmlns="" xmlns:a16="http://schemas.microsoft.com/office/drawing/2014/main" id="{56FA6BAA-0BDD-430A-80BD-19F6AFECD920}"/>
              </a:ext>
            </a:extLst>
          </p:cNvPr>
          <p:cNvSpPr/>
          <p:nvPr/>
        </p:nvSpPr>
        <p:spPr>
          <a:xfrm>
            <a:off x="2292587" y="1437123"/>
            <a:ext cx="3409009" cy="3409008"/>
          </a:xfrm>
          <a:prstGeom prst="ellipse">
            <a:avLst/>
          </a:prstGeom>
          <a:solidFill>
            <a:srgbClr val="929292"/>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61" name="Circle">
            <a:extLst>
              <a:ext uri="{FF2B5EF4-FFF2-40B4-BE49-F238E27FC236}">
                <a16:creationId xmlns="" xmlns:a16="http://schemas.microsoft.com/office/drawing/2014/main" id="{0D90869C-1C9F-4966-8B64-02CAC54C0D70}"/>
              </a:ext>
            </a:extLst>
          </p:cNvPr>
          <p:cNvSpPr/>
          <p:nvPr/>
        </p:nvSpPr>
        <p:spPr>
          <a:xfrm>
            <a:off x="3316313" y="1778996"/>
            <a:ext cx="2196484" cy="2196485"/>
          </a:xfrm>
          <a:prstGeom prst="ellipse">
            <a:avLst/>
          </a:prstGeom>
          <a:solidFill>
            <a:srgbClr val="5E5E5E"/>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62" name="Rectangle">
            <a:extLst>
              <a:ext uri="{FF2B5EF4-FFF2-40B4-BE49-F238E27FC236}">
                <a16:creationId xmlns="" xmlns:a16="http://schemas.microsoft.com/office/drawing/2014/main" id="{8958FECA-F5A5-4E11-A7A5-18EAA0FE5A33}"/>
              </a:ext>
            </a:extLst>
          </p:cNvPr>
          <p:cNvSpPr/>
          <p:nvPr/>
        </p:nvSpPr>
        <p:spPr>
          <a:xfrm>
            <a:off x="982278" y="549790"/>
            <a:ext cx="5038115" cy="5183675"/>
          </a:xfrm>
          <a:prstGeom prst="rect">
            <a:avLst/>
          </a:prstGeom>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63" name="Circle">
            <a:extLst>
              <a:ext uri="{FF2B5EF4-FFF2-40B4-BE49-F238E27FC236}">
                <a16:creationId xmlns="" xmlns:a16="http://schemas.microsoft.com/office/drawing/2014/main" id="{2CE4DF51-CF44-43C7-99A9-80365F94AD7E}"/>
              </a:ext>
            </a:extLst>
          </p:cNvPr>
          <p:cNvSpPr/>
          <p:nvPr/>
        </p:nvSpPr>
        <p:spPr>
          <a:xfrm>
            <a:off x="4382439" y="2296852"/>
            <a:ext cx="922893" cy="922893"/>
          </a:xfrm>
          <a:prstGeom prst="ellipse">
            <a:avLst/>
          </a:prstGeom>
          <a:solidFill>
            <a:srgbClr val="000000"/>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64" name="Circle">
            <a:extLst>
              <a:ext uri="{FF2B5EF4-FFF2-40B4-BE49-F238E27FC236}">
                <a16:creationId xmlns="" xmlns:a16="http://schemas.microsoft.com/office/drawing/2014/main" id="{8A9BBC3B-63C0-4C5C-9210-33A0F1A013F8}"/>
              </a:ext>
            </a:extLst>
          </p:cNvPr>
          <p:cNvSpPr/>
          <p:nvPr/>
        </p:nvSpPr>
        <p:spPr>
          <a:xfrm>
            <a:off x="4716388" y="2630801"/>
            <a:ext cx="254995" cy="254995"/>
          </a:xfrm>
          <a:prstGeom prst="ellipse">
            <a:avLst/>
          </a:prstGeom>
          <a:solidFill>
            <a:srgbClr val="5B9BD5">
              <a:hueOff val="-482677"/>
              <a:lumOff val="-10796"/>
            </a:srgbClr>
          </a:solidFill>
          <a:ln w="12700">
            <a:solidFill>
              <a:sysClr val="windowText" lastClr="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65" name="Circle">
            <a:extLst>
              <a:ext uri="{FF2B5EF4-FFF2-40B4-BE49-F238E27FC236}">
                <a16:creationId xmlns="" xmlns:a16="http://schemas.microsoft.com/office/drawing/2014/main" id="{510462BE-63B7-4276-8421-E15EB7E01B53}"/>
              </a:ext>
            </a:extLst>
          </p:cNvPr>
          <p:cNvSpPr/>
          <p:nvPr/>
        </p:nvSpPr>
        <p:spPr>
          <a:xfrm>
            <a:off x="1675346" y="1067501"/>
            <a:ext cx="4143588"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66" name="Rectangle 65">
            <a:extLst>
              <a:ext uri="{FF2B5EF4-FFF2-40B4-BE49-F238E27FC236}">
                <a16:creationId xmlns="" xmlns:a16="http://schemas.microsoft.com/office/drawing/2014/main" id="{E4143CDB-E701-4AC3-9607-0B8438344B28}"/>
              </a:ext>
            </a:extLst>
          </p:cNvPr>
          <p:cNvSpPr/>
          <p:nvPr/>
        </p:nvSpPr>
        <p:spPr>
          <a:xfrm>
            <a:off x="4840377" y="2123293"/>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 xmlns:a16="http://schemas.microsoft.com/office/drawing/2014/main" id="{24BCB3D5-C438-4571-B46F-44EC5C2CAB6A}"/>
              </a:ext>
            </a:extLst>
          </p:cNvPr>
          <p:cNvSpPr/>
          <p:nvPr/>
        </p:nvSpPr>
        <p:spPr>
          <a:xfrm>
            <a:off x="4233716" y="2366620"/>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 xmlns:a16="http://schemas.microsoft.com/office/drawing/2014/main" id="{BB44D4EF-3C3D-4A1D-B895-C35B075A1973}"/>
              </a:ext>
            </a:extLst>
          </p:cNvPr>
          <p:cNvSpPr/>
          <p:nvPr/>
        </p:nvSpPr>
        <p:spPr>
          <a:xfrm>
            <a:off x="4628538" y="2871394"/>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 xmlns:a16="http://schemas.microsoft.com/office/drawing/2014/main" id="{7EF30EA8-FF4A-4641-A25B-DA5335A60878}"/>
              </a:ext>
            </a:extLst>
          </p:cNvPr>
          <p:cNvSpPr/>
          <p:nvPr/>
        </p:nvSpPr>
        <p:spPr>
          <a:xfrm>
            <a:off x="5047613" y="2919803"/>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 xmlns:a16="http://schemas.microsoft.com/office/drawing/2014/main" id="{5BF455DC-212C-43D8-9855-3F775894A266}"/>
              </a:ext>
            </a:extLst>
          </p:cNvPr>
          <p:cNvSpPr/>
          <p:nvPr/>
        </p:nvSpPr>
        <p:spPr>
          <a:xfrm>
            <a:off x="4950215" y="2452204"/>
            <a:ext cx="28725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6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 xmlns:a16="http://schemas.microsoft.com/office/drawing/2014/main" id="{A9FA66BA-13B0-44AA-B740-17D6AA107059}"/>
              </a:ext>
            </a:extLst>
          </p:cNvPr>
          <p:cNvSpPr/>
          <p:nvPr/>
        </p:nvSpPr>
        <p:spPr>
          <a:xfrm>
            <a:off x="4286144" y="2789161"/>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 xmlns:a16="http://schemas.microsoft.com/office/drawing/2014/main" id="{4CE1B4B0-2C83-4832-8BDC-FE7C4D09C4E7}"/>
              </a:ext>
            </a:extLst>
          </p:cNvPr>
          <p:cNvSpPr/>
          <p:nvPr/>
        </p:nvSpPr>
        <p:spPr>
          <a:xfrm>
            <a:off x="4400485" y="2056555"/>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86" name="TextBox 85"/>
          <p:cNvSpPr txBox="1"/>
          <p:nvPr/>
        </p:nvSpPr>
        <p:spPr>
          <a:xfrm>
            <a:off x="2646230" y="5768697"/>
            <a:ext cx="1865746" cy="523220"/>
          </a:xfrm>
          <a:prstGeom prst="rect">
            <a:avLst/>
          </a:prstGeom>
          <a:noFill/>
        </p:spPr>
        <p:txBody>
          <a:bodyPr wrap="square" rtlCol="0">
            <a:spAutoFit/>
          </a:bodyPr>
          <a:lstStyle/>
          <a:p>
            <a:pPr algn="ctr"/>
            <a:r>
              <a:rPr lang="en-AU" sz="2800" dirty="0" smtClean="0">
                <a:solidFill>
                  <a:schemeClr val="tx1">
                    <a:lumMod val="65000"/>
                    <a:lumOff val="35000"/>
                  </a:schemeClr>
                </a:solidFill>
                <a:latin typeface="+mj-lt"/>
              </a:rPr>
              <a:t>Trait 1</a:t>
            </a:r>
            <a:endParaRPr lang="en-AU" dirty="0">
              <a:solidFill>
                <a:schemeClr val="tx1">
                  <a:lumMod val="65000"/>
                  <a:lumOff val="35000"/>
                </a:schemeClr>
              </a:solidFill>
              <a:latin typeface="+mj-lt"/>
            </a:endParaRPr>
          </a:p>
        </p:txBody>
      </p:sp>
      <p:sp>
        <p:nvSpPr>
          <p:cNvPr id="87" name="TextBox 86"/>
          <p:cNvSpPr txBox="1"/>
          <p:nvPr/>
        </p:nvSpPr>
        <p:spPr>
          <a:xfrm rot="16200000">
            <a:off x="-430201" y="2806449"/>
            <a:ext cx="1865746" cy="523220"/>
          </a:xfrm>
          <a:prstGeom prst="rect">
            <a:avLst/>
          </a:prstGeom>
          <a:noFill/>
        </p:spPr>
        <p:txBody>
          <a:bodyPr wrap="square" rtlCol="0">
            <a:spAutoFit/>
          </a:bodyPr>
          <a:lstStyle/>
          <a:p>
            <a:pPr algn="ctr"/>
            <a:r>
              <a:rPr lang="en-AU" sz="2800" dirty="0" smtClean="0">
                <a:solidFill>
                  <a:schemeClr val="tx1">
                    <a:lumMod val="65000"/>
                    <a:lumOff val="35000"/>
                  </a:schemeClr>
                </a:solidFill>
                <a:latin typeface="+mj-lt"/>
              </a:rPr>
              <a:t>Trait 2</a:t>
            </a:r>
            <a:endParaRPr lang="en-AU" dirty="0">
              <a:solidFill>
                <a:schemeClr val="tx1">
                  <a:lumMod val="65000"/>
                  <a:lumOff val="35000"/>
                </a:schemeClr>
              </a:solidFill>
              <a:latin typeface="+mj-lt"/>
            </a:endParaRPr>
          </a:p>
        </p:txBody>
      </p:sp>
    </p:spTree>
    <p:extLst>
      <p:ext uri="{BB962C8B-B14F-4D97-AF65-F5344CB8AC3E}">
        <p14:creationId xmlns:p14="http://schemas.microsoft.com/office/powerpoint/2010/main" val="2264439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37099" y="622570"/>
            <a:ext cx="5779331" cy="5669347"/>
            <a:chOff x="237099" y="622570"/>
            <a:chExt cx="5779331" cy="5669347"/>
          </a:xfrm>
        </p:grpSpPr>
        <p:sp>
          <p:nvSpPr>
            <p:cNvPr id="185" name="Circle">
              <a:extLst>
                <a:ext uri="{FF2B5EF4-FFF2-40B4-BE49-F238E27FC236}">
                  <a16:creationId xmlns="" xmlns:a16="http://schemas.microsoft.com/office/drawing/2014/main" id="{58B09903-E371-473B-890E-108EF2FCEE9D}"/>
                </a:ext>
              </a:extLst>
            </p:cNvPr>
            <p:cNvSpPr/>
            <p:nvPr/>
          </p:nvSpPr>
          <p:spPr>
            <a:xfrm>
              <a:off x="983544" y="622570"/>
              <a:ext cx="5032886" cy="5038115"/>
            </a:xfrm>
            <a:prstGeom prst="ellipse">
              <a:avLst/>
            </a:prstGeom>
            <a:solidFill>
              <a:srgbClr val="EBEBEB"/>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86" name="Circle">
              <a:extLst>
                <a:ext uri="{FF2B5EF4-FFF2-40B4-BE49-F238E27FC236}">
                  <a16:creationId xmlns="" xmlns:a16="http://schemas.microsoft.com/office/drawing/2014/main" id="{56FA6BAA-0BDD-430A-80BD-19F6AFECD920}"/>
                </a:ext>
              </a:extLst>
            </p:cNvPr>
            <p:cNvSpPr/>
            <p:nvPr/>
          </p:nvSpPr>
          <p:spPr>
            <a:xfrm>
              <a:off x="2288624" y="1437123"/>
              <a:ext cx="3409009" cy="3409008"/>
            </a:xfrm>
            <a:prstGeom prst="ellipse">
              <a:avLst/>
            </a:prstGeom>
            <a:solidFill>
              <a:srgbClr val="929292"/>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87" name="Circle">
              <a:extLst>
                <a:ext uri="{FF2B5EF4-FFF2-40B4-BE49-F238E27FC236}">
                  <a16:creationId xmlns="" xmlns:a16="http://schemas.microsoft.com/office/drawing/2014/main" id="{0D90869C-1C9F-4966-8B64-02CAC54C0D70}"/>
                </a:ext>
              </a:extLst>
            </p:cNvPr>
            <p:cNvSpPr/>
            <p:nvPr/>
          </p:nvSpPr>
          <p:spPr>
            <a:xfrm>
              <a:off x="3312350" y="1778996"/>
              <a:ext cx="2196484" cy="2196485"/>
            </a:xfrm>
            <a:prstGeom prst="ellipse">
              <a:avLst/>
            </a:prstGeom>
            <a:solidFill>
              <a:srgbClr val="5E5E5E"/>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89" name="Circle">
              <a:extLst>
                <a:ext uri="{FF2B5EF4-FFF2-40B4-BE49-F238E27FC236}">
                  <a16:creationId xmlns="" xmlns:a16="http://schemas.microsoft.com/office/drawing/2014/main" id="{2CE4DF51-CF44-43C7-99A9-80365F94AD7E}"/>
                </a:ext>
              </a:extLst>
            </p:cNvPr>
            <p:cNvSpPr/>
            <p:nvPr/>
          </p:nvSpPr>
          <p:spPr>
            <a:xfrm>
              <a:off x="4378476" y="2296852"/>
              <a:ext cx="922893" cy="922893"/>
            </a:xfrm>
            <a:prstGeom prst="ellipse">
              <a:avLst/>
            </a:prstGeom>
            <a:solidFill>
              <a:srgbClr val="000000"/>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190" name="Circle">
              <a:extLst>
                <a:ext uri="{FF2B5EF4-FFF2-40B4-BE49-F238E27FC236}">
                  <a16:creationId xmlns="" xmlns:a16="http://schemas.microsoft.com/office/drawing/2014/main" id="{8A9BBC3B-63C0-4C5C-9210-33A0F1A013F8}"/>
                </a:ext>
              </a:extLst>
            </p:cNvPr>
            <p:cNvSpPr/>
            <p:nvPr/>
          </p:nvSpPr>
          <p:spPr>
            <a:xfrm>
              <a:off x="4712425" y="2630801"/>
              <a:ext cx="254995" cy="254995"/>
            </a:xfrm>
            <a:prstGeom prst="ellipse">
              <a:avLst/>
            </a:prstGeom>
            <a:solidFill>
              <a:srgbClr val="5B9BD5">
                <a:hueOff val="-482677"/>
                <a:lumOff val="-10796"/>
              </a:srgbClr>
            </a:solidFill>
            <a:ln w="12700">
              <a:solidFill>
                <a:sysClr val="windowText" lastClr="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00"/>
                </a:solidFill>
                <a:effectLst/>
                <a:uLnTx/>
                <a:uFillTx/>
                <a:latin typeface="Proxima Nova Extrabold"/>
                <a:ea typeface="Proxima Nova Extrabold"/>
                <a:cs typeface="Proxima Nova Extrabold"/>
                <a:sym typeface="Proxima Nova Extrabold"/>
              </a:endParaRPr>
            </a:p>
          </p:txBody>
        </p:sp>
        <p:sp>
          <p:nvSpPr>
            <p:cNvPr id="191" name="Circle">
              <a:extLst>
                <a:ext uri="{FF2B5EF4-FFF2-40B4-BE49-F238E27FC236}">
                  <a16:creationId xmlns="" xmlns:a16="http://schemas.microsoft.com/office/drawing/2014/main" id="{510462BE-63B7-4276-8421-E15EB7E01B53}"/>
                </a:ext>
              </a:extLst>
            </p:cNvPr>
            <p:cNvSpPr/>
            <p:nvPr/>
          </p:nvSpPr>
          <p:spPr>
            <a:xfrm>
              <a:off x="1671382" y="1067501"/>
              <a:ext cx="4151901"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192" name="Rectangle 191">
              <a:extLst>
                <a:ext uri="{FF2B5EF4-FFF2-40B4-BE49-F238E27FC236}">
                  <a16:creationId xmlns="" xmlns:a16="http://schemas.microsoft.com/office/drawing/2014/main" id="{1FBB1AE6-8E3A-4A37-9577-4170ED921BAE}"/>
                </a:ext>
              </a:extLst>
            </p:cNvPr>
            <p:cNvSpPr/>
            <p:nvPr/>
          </p:nvSpPr>
          <p:spPr>
            <a:xfrm>
              <a:off x="3889883" y="1602678"/>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93" name="Rectangle 192">
              <a:extLst>
                <a:ext uri="{FF2B5EF4-FFF2-40B4-BE49-F238E27FC236}">
                  <a16:creationId xmlns="" xmlns:a16="http://schemas.microsoft.com/office/drawing/2014/main" id="{4146B17B-776F-40B1-ABD6-900E88244590}"/>
                </a:ext>
              </a:extLst>
            </p:cNvPr>
            <p:cNvSpPr/>
            <p:nvPr/>
          </p:nvSpPr>
          <p:spPr>
            <a:xfrm>
              <a:off x="3711468" y="1962654"/>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94" name="Rectangle 193">
              <a:extLst>
                <a:ext uri="{FF2B5EF4-FFF2-40B4-BE49-F238E27FC236}">
                  <a16:creationId xmlns="" xmlns:a16="http://schemas.microsoft.com/office/drawing/2014/main" id="{FFA9C380-7E36-435D-8AB8-EB2DFA9B6272}"/>
                </a:ext>
              </a:extLst>
            </p:cNvPr>
            <p:cNvSpPr/>
            <p:nvPr/>
          </p:nvSpPr>
          <p:spPr>
            <a:xfrm>
              <a:off x="2895803" y="2241221"/>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95" name="Rectangle 194">
              <a:extLst>
                <a:ext uri="{FF2B5EF4-FFF2-40B4-BE49-F238E27FC236}">
                  <a16:creationId xmlns="" xmlns:a16="http://schemas.microsoft.com/office/drawing/2014/main" id="{A6BE03BB-F366-4F03-865F-4F75FD0E8A12}"/>
                </a:ext>
              </a:extLst>
            </p:cNvPr>
            <p:cNvSpPr/>
            <p:nvPr/>
          </p:nvSpPr>
          <p:spPr>
            <a:xfrm>
              <a:off x="4309749" y="3032337"/>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96" name="Rectangle 195">
              <a:extLst>
                <a:ext uri="{FF2B5EF4-FFF2-40B4-BE49-F238E27FC236}">
                  <a16:creationId xmlns="" xmlns:a16="http://schemas.microsoft.com/office/drawing/2014/main" id="{DD931609-4C01-491F-B997-41B962E55712}"/>
                </a:ext>
              </a:extLst>
            </p:cNvPr>
            <p:cNvSpPr/>
            <p:nvPr/>
          </p:nvSpPr>
          <p:spPr>
            <a:xfrm>
              <a:off x="3555015" y="2885796"/>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97" name="Rectangle 196">
              <a:extLst>
                <a:ext uri="{FF2B5EF4-FFF2-40B4-BE49-F238E27FC236}">
                  <a16:creationId xmlns="" xmlns:a16="http://schemas.microsoft.com/office/drawing/2014/main" id="{714E1D76-F811-47D6-82E7-F755FF7746A0}"/>
                </a:ext>
              </a:extLst>
            </p:cNvPr>
            <p:cNvSpPr/>
            <p:nvPr/>
          </p:nvSpPr>
          <p:spPr>
            <a:xfrm>
              <a:off x="3843087" y="2597452"/>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98" name="Rectangle 197">
              <a:extLst>
                <a:ext uri="{FF2B5EF4-FFF2-40B4-BE49-F238E27FC236}">
                  <a16:creationId xmlns="" xmlns:a16="http://schemas.microsoft.com/office/drawing/2014/main" id="{3920038E-5C25-4C0B-A2BD-2F2A2581F0A5}"/>
                </a:ext>
              </a:extLst>
            </p:cNvPr>
            <p:cNvSpPr/>
            <p:nvPr/>
          </p:nvSpPr>
          <p:spPr>
            <a:xfrm>
              <a:off x="3359413" y="3555110"/>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99" name="Rectangle 198">
              <a:extLst>
                <a:ext uri="{FF2B5EF4-FFF2-40B4-BE49-F238E27FC236}">
                  <a16:creationId xmlns="" xmlns:a16="http://schemas.microsoft.com/office/drawing/2014/main" id="{48F7ACD7-A954-4221-8235-A08064223C8F}"/>
                </a:ext>
              </a:extLst>
            </p:cNvPr>
            <p:cNvSpPr/>
            <p:nvPr/>
          </p:nvSpPr>
          <p:spPr>
            <a:xfrm>
              <a:off x="4823791" y="2982567"/>
              <a:ext cx="28725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200" name="Rectangle 199">
              <a:extLst>
                <a:ext uri="{FF2B5EF4-FFF2-40B4-BE49-F238E27FC236}">
                  <a16:creationId xmlns="" xmlns:a16="http://schemas.microsoft.com/office/drawing/2014/main" id="{728CEEC4-FE02-42D0-81EF-7AAF11DC8441}"/>
                </a:ext>
              </a:extLst>
            </p:cNvPr>
            <p:cNvSpPr/>
            <p:nvPr/>
          </p:nvSpPr>
          <p:spPr>
            <a:xfrm>
              <a:off x="4495285" y="2426893"/>
              <a:ext cx="3000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18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201" name="Rectangle 200">
              <a:extLst>
                <a:ext uri="{FF2B5EF4-FFF2-40B4-BE49-F238E27FC236}">
                  <a16:creationId xmlns="" xmlns:a16="http://schemas.microsoft.com/office/drawing/2014/main" id="{FF9D38A4-A72A-4C09-A609-C173C0FBDCB0}"/>
                </a:ext>
              </a:extLst>
            </p:cNvPr>
            <p:cNvSpPr/>
            <p:nvPr/>
          </p:nvSpPr>
          <p:spPr>
            <a:xfrm>
              <a:off x="4338832" y="3488520"/>
              <a:ext cx="3129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0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202" name="Rectangle 201">
              <a:extLst>
                <a:ext uri="{FF2B5EF4-FFF2-40B4-BE49-F238E27FC236}">
                  <a16:creationId xmlns="" xmlns:a16="http://schemas.microsoft.com/office/drawing/2014/main" id="{CBDDBDE5-1CAF-4AB7-9F5A-FA1358F60D46}"/>
                </a:ext>
              </a:extLst>
            </p:cNvPr>
            <p:cNvSpPr/>
            <p:nvPr/>
          </p:nvSpPr>
          <p:spPr>
            <a:xfrm>
              <a:off x="2688778" y="2758402"/>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203" name="Rectangle 202">
              <a:extLst>
                <a:ext uri="{FF2B5EF4-FFF2-40B4-BE49-F238E27FC236}">
                  <a16:creationId xmlns="" xmlns:a16="http://schemas.microsoft.com/office/drawing/2014/main" id="{F4A6C4A0-B858-49B1-86B6-006D5339C33E}"/>
                </a:ext>
              </a:extLst>
            </p:cNvPr>
            <p:cNvSpPr/>
            <p:nvPr/>
          </p:nvSpPr>
          <p:spPr>
            <a:xfrm>
              <a:off x="2744085" y="3526123"/>
              <a:ext cx="38985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32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32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204" name="Rectangle 203">
              <a:extLst>
                <a:ext uri="{FF2B5EF4-FFF2-40B4-BE49-F238E27FC236}">
                  <a16:creationId xmlns="" xmlns:a16="http://schemas.microsoft.com/office/drawing/2014/main" id="{6C623C62-67FA-444C-9488-62EB2AB0742B}"/>
                </a:ext>
              </a:extLst>
            </p:cNvPr>
            <p:cNvSpPr/>
            <p:nvPr/>
          </p:nvSpPr>
          <p:spPr>
            <a:xfrm>
              <a:off x="3921623" y="4086521"/>
              <a:ext cx="338554"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rPr>
                <a:t>x</a:t>
              </a:r>
              <a:endParaRPr kumimoji="0" lang="en-US" sz="24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205" name="TextBox 204"/>
            <p:cNvSpPr txBox="1"/>
            <p:nvPr/>
          </p:nvSpPr>
          <p:spPr>
            <a:xfrm>
              <a:off x="2642267" y="5768697"/>
              <a:ext cx="1865746" cy="523220"/>
            </a:xfrm>
            <a:prstGeom prst="rect">
              <a:avLst/>
            </a:prstGeom>
            <a:noFill/>
          </p:spPr>
          <p:txBody>
            <a:bodyPr wrap="square" rtlCol="0">
              <a:spAutoFit/>
            </a:bodyPr>
            <a:lstStyle/>
            <a:p>
              <a:pPr algn="ctr"/>
              <a:r>
                <a:rPr lang="en-AU" sz="2800" dirty="0" smtClean="0">
                  <a:solidFill>
                    <a:schemeClr val="tx1">
                      <a:lumMod val="65000"/>
                      <a:lumOff val="35000"/>
                    </a:schemeClr>
                  </a:solidFill>
                  <a:latin typeface="+mj-lt"/>
                </a:rPr>
                <a:t>Trait 1</a:t>
              </a:r>
              <a:endParaRPr lang="en-AU" dirty="0">
                <a:solidFill>
                  <a:schemeClr val="tx1">
                    <a:lumMod val="65000"/>
                    <a:lumOff val="35000"/>
                  </a:schemeClr>
                </a:solidFill>
                <a:latin typeface="+mj-lt"/>
              </a:endParaRPr>
            </a:p>
          </p:txBody>
        </p:sp>
        <p:sp>
          <p:nvSpPr>
            <p:cNvPr id="206" name="TextBox 205"/>
            <p:cNvSpPr txBox="1"/>
            <p:nvPr/>
          </p:nvSpPr>
          <p:spPr>
            <a:xfrm rot="16200000">
              <a:off x="-434164" y="2806449"/>
              <a:ext cx="1865746" cy="523220"/>
            </a:xfrm>
            <a:prstGeom prst="rect">
              <a:avLst/>
            </a:prstGeom>
            <a:noFill/>
          </p:spPr>
          <p:txBody>
            <a:bodyPr wrap="square" rtlCol="0">
              <a:spAutoFit/>
            </a:bodyPr>
            <a:lstStyle/>
            <a:p>
              <a:pPr algn="ctr"/>
              <a:r>
                <a:rPr lang="en-AU" sz="2800" dirty="0" smtClean="0">
                  <a:solidFill>
                    <a:schemeClr val="tx1">
                      <a:lumMod val="65000"/>
                      <a:lumOff val="35000"/>
                    </a:schemeClr>
                  </a:solidFill>
                  <a:latin typeface="+mj-lt"/>
                </a:rPr>
                <a:t>Trait 2</a:t>
              </a:r>
              <a:endParaRPr lang="en-AU" dirty="0">
                <a:solidFill>
                  <a:schemeClr val="tx1">
                    <a:lumMod val="65000"/>
                    <a:lumOff val="35000"/>
                  </a:schemeClr>
                </a:solidFill>
                <a:latin typeface="+mj-lt"/>
              </a:endParaRPr>
            </a:p>
          </p:txBody>
        </p:sp>
      </p:grpSp>
      <p:sp>
        <p:nvSpPr>
          <p:cNvPr id="2" name="Rectangle 1"/>
          <p:cNvSpPr/>
          <p:nvPr/>
        </p:nvSpPr>
        <p:spPr>
          <a:xfrm>
            <a:off x="7054850" y="971550"/>
            <a:ext cx="4324350" cy="432435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2"/>
          <p:cNvGrpSpPr/>
          <p:nvPr/>
        </p:nvGrpSpPr>
        <p:grpSpPr>
          <a:xfrm>
            <a:off x="10050540" y="1439150"/>
            <a:ext cx="635368" cy="528471"/>
            <a:chOff x="9985377" y="1715239"/>
            <a:chExt cx="635368" cy="528471"/>
          </a:xfrm>
        </p:grpSpPr>
        <p:sp>
          <p:nvSpPr>
            <p:cNvPr id="4" name="Oval 3"/>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p:cNvGrpSpPr/>
            <p:nvPr/>
          </p:nvGrpSpPr>
          <p:grpSpPr>
            <a:xfrm>
              <a:off x="10146427" y="1715239"/>
              <a:ext cx="474318" cy="522398"/>
              <a:chOff x="10146427" y="1715239"/>
              <a:chExt cx="474318" cy="522398"/>
            </a:xfrm>
          </p:grpSpPr>
          <p:sp>
            <p:nvSpPr>
              <p:cNvPr id="9" name="Arc 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Arc 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6" name="Group 5"/>
            <p:cNvGrpSpPr/>
            <p:nvPr/>
          </p:nvGrpSpPr>
          <p:grpSpPr>
            <a:xfrm flipH="1">
              <a:off x="9985377" y="1721312"/>
              <a:ext cx="474318" cy="522398"/>
              <a:chOff x="10146427" y="1715239"/>
              <a:chExt cx="474318" cy="522398"/>
            </a:xfrm>
          </p:grpSpPr>
          <p:sp>
            <p:nvSpPr>
              <p:cNvPr id="7" name="Arc 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Arc 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1" name="Group 10"/>
          <p:cNvGrpSpPr/>
          <p:nvPr/>
        </p:nvGrpSpPr>
        <p:grpSpPr>
          <a:xfrm rot="1692537">
            <a:off x="8025079" y="1292086"/>
            <a:ext cx="635368" cy="528471"/>
            <a:chOff x="9985377" y="1715239"/>
            <a:chExt cx="635368" cy="528471"/>
          </a:xfrm>
        </p:grpSpPr>
        <p:sp>
          <p:nvSpPr>
            <p:cNvPr id="12" name="Oval 11"/>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3" name="Group 12"/>
            <p:cNvGrpSpPr/>
            <p:nvPr/>
          </p:nvGrpSpPr>
          <p:grpSpPr>
            <a:xfrm>
              <a:off x="10146427" y="1715239"/>
              <a:ext cx="474318" cy="522398"/>
              <a:chOff x="10146427" y="1715239"/>
              <a:chExt cx="474318" cy="522398"/>
            </a:xfrm>
          </p:grpSpPr>
          <p:sp>
            <p:nvSpPr>
              <p:cNvPr id="17" name="Arc 1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Arc 1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4" name="Group 13"/>
            <p:cNvGrpSpPr/>
            <p:nvPr/>
          </p:nvGrpSpPr>
          <p:grpSpPr>
            <a:xfrm flipH="1">
              <a:off x="9985377" y="1721312"/>
              <a:ext cx="474318" cy="522398"/>
              <a:chOff x="10146427" y="1715239"/>
              <a:chExt cx="474318" cy="522398"/>
            </a:xfrm>
          </p:grpSpPr>
          <p:sp>
            <p:nvSpPr>
              <p:cNvPr id="15" name="Arc 1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 name="Arc 1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9" name="Group 18"/>
          <p:cNvGrpSpPr/>
          <p:nvPr/>
        </p:nvGrpSpPr>
        <p:grpSpPr>
          <a:xfrm rot="2339790">
            <a:off x="7459800" y="2569627"/>
            <a:ext cx="635368" cy="528471"/>
            <a:chOff x="9985377" y="1715239"/>
            <a:chExt cx="635368" cy="528471"/>
          </a:xfrm>
        </p:grpSpPr>
        <p:sp>
          <p:nvSpPr>
            <p:cNvPr id="20" name="Oval 19"/>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Group 20"/>
            <p:cNvGrpSpPr/>
            <p:nvPr/>
          </p:nvGrpSpPr>
          <p:grpSpPr>
            <a:xfrm>
              <a:off x="10146427" y="1715239"/>
              <a:ext cx="474318" cy="522398"/>
              <a:chOff x="10146427" y="1715239"/>
              <a:chExt cx="474318" cy="522398"/>
            </a:xfrm>
          </p:grpSpPr>
          <p:sp>
            <p:nvSpPr>
              <p:cNvPr id="25" name="Arc 2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6" name="Arc 2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22" name="Group 21"/>
            <p:cNvGrpSpPr/>
            <p:nvPr/>
          </p:nvGrpSpPr>
          <p:grpSpPr>
            <a:xfrm flipH="1">
              <a:off x="9985377" y="1721312"/>
              <a:ext cx="474318" cy="522398"/>
              <a:chOff x="10146427" y="1715239"/>
              <a:chExt cx="474318" cy="522398"/>
            </a:xfrm>
          </p:grpSpPr>
          <p:sp>
            <p:nvSpPr>
              <p:cNvPr id="23" name="Arc 22"/>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4" name="Arc 23"/>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27" name="Group 26"/>
          <p:cNvGrpSpPr/>
          <p:nvPr/>
        </p:nvGrpSpPr>
        <p:grpSpPr>
          <a:xfrm rot="1944285">
            <a:off x="10191173" y="3222476"/>
            <a:ext cx="635368" cy="528471"/>
            <a:chOff x="9985377" y="1715239"/>
            <a:chExt cx="635368" cy="528471"/>
          </a:xfrm>
        </p:grpSpPr>
        <p:sp>
          <p:nvSpPr>
            <p:cNvPr id="28" name="Oval 27"/>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9" name="Group 28"/>
            <p:cNvGrpSpPr/>
            <p:nvPr/>
          </p:nvGrpSpPr>
          <p:grpSpPr>
            <a:xfrm>
              <a:off x="10146427" y="1715239"/>
              <a:ext cx="474318" cy="522398"/>
              <a:chOff x="10146427" y="1715239"/>
              <a:chExt cx="474318" cy="522398"/>
            </a:xfrm>
          </p:grpSpPr>
          <p:sp>
            <p:nvSpPr>
              <p:cNvPr id="33" name="Arc 32"/>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4" name="Arc 33"/>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30" name="Group 29"/>
            <p:cNvGrpSpPr/>
            <p:nvPr/>
          </p:nvGrpSpPr>
          <p:grpSpPr>
            <a:xfrm flipH="1">
              <a:off x="9985377" y="1721312"/>
              <a:ext cx="474318" cy="522398"/>
              <a:chOff x="10146427" y="1715239"/>
              <a:chExt cx="474318" cy="522398"/>
            </a:xfrm>
          </p:grpSpPr>
          <p:sp>
            <p:nvSpPr>
              <p:cNvPr id="31" name="Arc 30"/>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2" name="Arc 31"/>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35" name="Group 34"/>
          <p:cNvGrpSpPr/>
          <p:nvPr/>
        </p:nvGrpSpPr>
        <p:grpSpPr>
          <a:xfrm rot="20552671">
            <a:off x="9013646" y="4153806"/>
            <a:ext cx="635368" cy="528471"/>
            <a:chOff x="9985377" y="1715239"/>
            <a:chExt cx="635368" cy="528471"/>
          </a:xfrm>
        </p:grpSpPr>
        <p:sp>
          <p:nvSpPr>
            <p:cNvPr id="36" name="Oval 35"/>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7" name="Group 36"/>
            <p:cNvGrpSpPr/>
            <p:nvPr/>
          </p:nvGrpSpPr>
          <p:grpSpPr>
            <a:xfrm>
              <a:off x="10146427" y="1715239"/>
              <a:ext cx="474318" cy="522398"/>
              <a:chOff x="10146427" y="1715239"/>
              <a:chExt cx="474318" cy="522398"/>
            </a:xfrm>
          </p:grpSpPr>
          <p:sp>
            <p:nvSpPr>
              <p:cNvPr id="41" name="Arc 40"/>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2" name="Arc 41"/>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38" name="Group 37"/>
            <p:cNvGrpSpPr/>
            <p:nvPr/>
          </p:nvGrpSpPr>
          <p:grpSpPr>
            <a:xfrm flipH="1">
              <a:off x="9985377" y="1721312"/>
              <a:ext cx="474318" cy="522398"/>
              <a:chOff x="10146427" y="1715239"/>
              <a:chExt cx="474318" cy="522398"/>
            </a:xfrm>
          </p:grpSpPr>
          <p:sp>
            <p:nvSpPr>
              <p:cNvPr id="39" name="Arc 3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0" name="Arc 3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43" name="Group 42"/>
          <p:cNvGrpSpPr/>
          <p:nvPr/>
        </p:nvGrpSpPr>
        <p:grpSpPr>
          <a:xfrm rot="19808765">
            <a:off x="7482719" y="3966454"/>
            <a:ext cx="635368" cy="528471"/>
            <a:chOff x="9985377" y="1715239"/>
            <a:chExt cx="635368" cy="528471"/>
          </a:xfrm>
        </p:grpSpPr>
        <p:sp>
          <p:nvSpPr>
            <p:cNvPr id="44" name="Oval 43"/>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5" name="Group 44"/>
            <p:cNvGrpSpPr/>
            <p:nvPr/>
          </p:nvGrpSpPr>
          <p:grpSpPr>
            <a:xfrm>
              <a:off x="10146427" y="1715239"/>
              <a:ext cx="474318" cy="522398"/>
              <a:chOff x="10146427" y="1715239"/>
              <a:chExt cx="474318" cy="522398"/>
            </a:xfrm>
          </p:grpSpPr>
          <p:sp>
            <p:nvSpPr>
              <p:cNvPr id="49" name="Arc 48"/>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0" name="Arc 49"/>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46" name="Group 45"/>
            <p:cNvGrpSpPr/>
            <p:nvPr/>
          </p:nvGrpSpPr>
          <p:grpSpPr>
            <a:xfrm flipH="1">
              <a:off x="9985377" y="1721312"/>
              <a:ext cx="474318" cy="522398"/>
              <a:chOff x="10146427" y="1715239"/>
              <a:chExt cx="474318" cy="522398"/>
            </a:xfrm>
          </p:grpSpPr>
          <p:sp>
            <p:nvSpPr>
              <p:cNvPr id="47" name="Arc 4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8" name="Arc 4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51" name="Group 50"/>
          <p:cNvGrpSpPr/>
          <p:nvPr/>
        </p:nvGrpSpPr>
        <p:grpSpPr>
          <a:xfrm rot="20269373">
            <a:off x="8899340" y="2351936"/>
            <a:ext cx="635368" cy="528471"/>
            <a:chOff x="9985377" y="1715239"/>
            <a:chExt cx="635368" cy="528471"/>
          </a:xfrm>
        </p:grpSpPr>
        <p:sp>
          <p:nvSpPr>
            <p:cNvPr id="52" name="Oval 51"/>
            <p:cNvSpPr/>
            <p:nvPr/>
          </p:nvSpPr>
          <p:spPr>
            <a:xfrm>
              <a:off x="10110196" y="1803761"/>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3" name="Group 52"/>
            <p:cNvGrpSpPr/>
            <p:nvPr/>
          </p:nvGrpSpPr>
          <p:grpSpPr>
            <a:xfrm>
              <a:off x="10146427" y="1715239"/>
              <a:ext cx="474318" cy="522398"/>
              <a:chOff x="10146427" y="1715239"/>
              <a:chExt cx="474318" cy="522398"/>
            </a:xfrm>
          </p:grpSpPr>
          <p:sp>
            <p:nvSpPr>
              <p:cNvPr id="57" name="Arc 56"/>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8" name="Arc 57"/>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54" name="Group 53"/>
            <p:cNvGrpSpPr/>
            <p:nvPr/>
          </p:nvGrpSpPr>
          <p:grpSpPr>
            <a:xfrm flipH="1">
              <a:off x="9985377" y="1721312"/>
              <a:ext cx="474318" cy="522398"/>
              <a:chOff x="10146427" y="1715239"/>
              <a:chExt cx="474318" cy="522398"/>
            </a:xfrm>
          </p:grpSpPr>
          <p:sp>
            <p:nvSpPr>
              <p:cNvPr id="55" name="Arc 54"/>
              <p:cNvSpPr/>
              <p:nvPr/>
            </p:nvSpPr>
            <p:spPr>
              <a:xfrm rot="2989785">
                <a:off x="10191051" y="1801623"/>
                <a:ext cx="385068" cy="34962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6" name="Arc 55"/>
              <p:cNvSpPr/>
              <p:nvPr/>
            </p:nvSpPr>
            <p:spPr>
              <a:xfrm rot="2989785">
                <a:off x="10122387" y="1739279"/>
                <a:ext cx="522398" cy="474318"/>
              </a:xfrm>
              <a:prstGeom prst="arc">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62" name="Rectangle">
            <a:extLst>
              <a:ext uri="{FF2B5EF4-FFF2-40B4-BE49-F238E27FC236}">
                <a16:creationId xmlns="" xmlns:a16="http://schemas.microsoft.com/office/drawing/2014/main" id="{8958FECA-F5A5-4E11-A7A5-18EAA0FE5A33}"/>
              </a:ext>
            </a:extLst>
          </p:cNvPr>
          <p:cNvSpPr/>
          <p:nvPr/>
        </p:nvSpPr>
        <p:spPr>
          <a:xfrm>
            <a:off x="982278" y="549790"/>
            <a:ext cx="5038115" cy="5183675"/>
          </a:xfrm>
          <a:prstGeom prst="rect">
            <a:avLst/>
          </a:prstGeom>
          <a:ln w="12700">
            <a:solidFill>
              <a:srgbClr val="000000"/>
            </a:solidFill>
            <a:miter lim="400000"/>
          </a:ln>
        </p:spPr>
        <p:txBody>
          <a:bodyPr lIns="50800" tIns="50800" rIns="50800" bIns="50800" anchor="ctr"/>
          <a:lstStyle/>
          <a:p>
            <a:pPr marL="0" marR="0" lvl="0" indent="0" defTabSz="914400" eaLnBrk="1" fontAlgn="auto" latinLnBrk="0" hangingPunct="1">
              <a:lnSpc>
                <a:spcPct val="120000"/>
              </a:lnSpc>
              <a:spcBef>
                <a:spcPts val="0"/>
              </a:spcBef>
              <a:spcAft>
                <a:spcPts val="0"/>
              </a:spcAft>
              <a:buClrTx/>
              <a:buSzTx/>
              <a:buFontTx/>
              <a:buNone/>
              <a:tabLst/>
              <a:defRPr sz="3000" cap="all">
                <a:solidFill>
                  <a:srgbClr val="FFFFFF"/>
                </a:solidFill>
                <a:latin typeface="Proxima Nova Extrabold"/>
                <a:ea typeface="Proxima Nova Extrabold"/>
                <a:cs typeface="Proxima Nova Extrabold"/>
                <a:sym typeface="Proxima Nova Extrabold"/>
              </a:defRPr>
            </a:pPr>
            <a:endParaRPr kumimoji="0" sz="3000" b="0" i="0" u="none" strike="noStrike" kern="0" cap="all" spc="0" normalizeH="0" baseline="0" noProof="0">
              <a:ln>
                <a:noFill/>
              </a:ln>
              <a:solidFill>
                <a:srgbClr val="FFFFFF"/>
              </a:solidFill>
              <a:effectLst/>
              <a:uLnTx/>
              <a:uFillTx/>
              <a:latin typeface="Proxima Nova Extrabold"/>
              <a:ea typeface="Proxima Nova Extrabold"/>
              <a:cs typeface="Proxima Nova Extrabold"/>
              <a:sym typeface="Proxima Nova Extrabold"/>
            </a:endParaRPr>
          </a:p>
        </p:txBody>
      </p:sp>
      <p:sp>
        <p:nvSpPr>
          <p:cNvPr id="66" name="Rectangle 65">
            <a:extLst>
              <a:ext uri="{FF2B5EF4-FFF2-40B4-BE49-F238E27FC236}">
                <a16:creationId xmlns="" xmlns:a16="http://schemas.microsoft.com/office/drawing/2014/main" id="{E4143CDB-E701-4AC3-9607-0B8438344B28}"/>
              </a:ext>
            </a:extLst>
          </p:cNvPr>
          <p:cNvSpPr/>
          <p:nvPr/>
        </p:nvSpPr>
        <p:spPr>
          <a:xfrm>
            <a:off x="4840377" y="2123293"/>
            <a:ext cx="184731"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023EE8"/>
              </a:solidFill>
              <a:effectLst/>
              <a:uLnTx/>
              <a:uFillTx/>
              <a:latin typeface="Times New Roman" panose="02020603050405020304" pitchFamily="18" charset="0"/>
              <a:cs typeface="Times New Roman" panose="02020603050405020304" pitchFamily="18" charset="0"/>
            </a:endParaRPr>
          </a:p>
        </p:txBody>
      </p:sp>
      <p:sp>
        <p:nvSpPr>
          <p:cNvPr id="142" name="Rectangle 141"/>
          <p:cNvSpPr/>
          <p:nvPr/>
        </p:nvSpPr>
        <p:spPr>
          <a:xfrm>
            <a:off x="7054850" y="979453"/>
            <a:ext cx="4324350" cy="432435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3" name="Group 142"/>
          <p:cNvGrpSpPr/>
          <p:nvPr/>
        </p:nvGrpSpPr>
        <p:grpSpPr>
          <a:xfrm>
            <a:off x="9806504" y="1521139"/>
            <a:ext cx="1010969" cy="880681"/>
            <a:chOff x="3867984" y="1650396"/>
            <a:chExt cx="1010969" cy="880681"/>
          </a:xfrm>
        </p:grpSpPr>
        <p:sp>
          <p:nvSpPr>
            <p:cNvPr id="144" name="Oval 143"/>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5" name="Group 144"/>
            <p:cNvGrpSpPr/>
            <p:nvPr/>
          </p:nvGrpSpPr>
          <p:grpSpPr>
            <a:xfrm>
              <a:off x="3867984" y="1650396"/>
              <a:ext cx="1010969" cy="880681"/>
              <a:chOff x="3867984" y="1650396"/>
              <a:chExt cx="1010969" cy="880681"/>
            </a:xfrm>
          </p:grpSpPr>
          <p:sp>
            <p:nvSpPr>
              <p:cNvPr id="146" name="Arc 145"/>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7" name="Arc 146"/>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8" name="Arc 147"/>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9" name="Arc 148"/>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50" name="Group 149"/>
          <p:cNvGrpSpPr/>
          <p:nvPr/>
        </p:nvGrpSpPr>
        <p:grpSpPr>
          <a:xfrm rot="730904">
            <a:off x="8206056" y="1604959"/>
            <a:ext cx="1010969" cy="880681"/>
            <a:chOff x="3867984" y="1650396"/>
            <a:chExt cx="1010969" cy="880681"/>
          </a:xfrm>
        </p:grpSpPr>
        <p:sp>
          <p:nvSpPr>
            <p:cNvPr id="151" name="Oval 150"/>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52" name="Group 151"/>
            <p:cNvGrpSpPr/>
            <p:nvPr/>
          </p:nvGrpSpPr>
          <p:grpSpPr>
            <a:xfrm>
              <a:off x="3867984" y="1650396"/>
              <a:ext cx="1010969" cy="880681"/>
              <a:chOff x="3867984" y="1650396"/>
              <a:chExt cx="1010969" cy="880681"/>
            </a:xfrm>
          </p:grpSpPr>
          <p:sp>
            <p:nvSpPr>
              <p:cNvPr id="153" name="Arc 152"/>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54" name="Arc 153"/>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55" name="Arc 154"/>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56" name="Arc 155"/>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57" name="Group 156"/>
          <p:cNvGrpSpPr/>
          <p:nvPr/>
        </p:nvGrpSpPr>
        <p:grpSpPr>
          <a:xfrm rot="20546586">
            <a:off x="7253556" y="2701287"/>
            <a:ext cx="1010969" cy="880681"/>
            <a:chOff x="3867984" y="1650396"/>
            <a:chExt cx="1010969" cy="880681"/>
          </a:xfrm>
        </p:grpSpPr>
        <p:sp>
          <p:nvSpPr>
            <p:cNvPr id="158" name="Oval 157"/>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59" name="Group 158"/>
            <p:cNvGrpSpPr/>
            <p:nvPr/>
          </p:nvGrpSpPr>
          <p:grpSpPr>
            <a:xfrm>
              <a:off x="3867984" y="1650396"/>
              <a:ext cx="1010969" cy="880681"/>
              <a:chOff x="3867984" y="1650396"/>
              <a:chExt cx="1010969" cy="880681"/>
            </a:xfrm>
          </p:grpSpPr>
          <p:sp>
            <p:nvSpPr>
              <p:cNvPr id="160" name="Arc 159"/>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1" name="Arc 160"/>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2" name="Arc 161"/>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3" name="Arc 162"/>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64" name="Group 163"/>
          <p:cNvGrpSpPr/>
          <p:nvPr/>
        </p:nvGrpSpPr>
        <p:grpSpPr>
          <a:xfrm rot="20280441">
            <a:off x="8515348" y="3432807"/>
            <a:ext cx="1010969" cy="880681"/>
            <a:chOff x="3867984" y="1650396"/>
            <a:chExt cx="1010969" cy="880681"/>
          </a:xfrm>
        </p:grpSpPr>
        <p:sp>
          <p:nvSpPr>
            <p:cNvPr id="165" name="Oval 164"/>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66" name="Group 165"/>
            <p:cNvGrpSpPr/>
            <p:nvPr/>
          </p:nvGrpSpPr>
          <p:grpSpPr>
            <a:xfrm>
              <a:off x="3867984" y="1650396"/>
              <a:ext cx="1010969" cy="880681"/>
              <a:chOff x="3867984" y="1650396"/>
              <a:chExt cx="1010969" cy="880681"/>
            </a:xfrm>
          </p:grpSpPr>
          <p:sp>
            <p:nvSpPr>
              <p:cNvPr id="167" name="Arc 166"/>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8" name="Arc 167"/>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9" name="Arc 168"/>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70" name="Arc 169"/>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71" name="Group 170"/>
          <p:cNvGrpSpPr/>
          <p:nvPr/>
        </p:nvGrpSpPr>
        <p:grpSpPr>
          <a:xfrm rot="1065057">
            <a:off x="9733793" y="2622036"/>
            <a:ext cx="1010969" cy="880681"/>
            <a:chOff x="3867984" y="1650396"/>
            <a:chExt cx="1010969" cy="880681"/>
          </a:xfrm>
        </p:grpSpPr>
        <p:sp>
          <p:nvSpPr>
            <p:cNvPr id="172" name="Oval 171"/>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3" name="Group 172"/>
            <p:cNvGrpSpPr/>
            <p:nvPr/>
          </p:nvGrpSpPr>
          <p:grpSpPr>
            <a:xfrm>
              <a:off x="3867984" y="1650396"/>
              <a:ext cx="1010969" cy="880681"/>
              <a:chOff x="3867984" y="1650396"/>
              <a:chExt cx="1010969" cy="880681"/>
            </a:xfrm>
          </p:grpSpPr>
          <p:sp>
            <p:nvSpPr>
              <p:cNvPr id="174" name="Arc 173"/>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75" name="Arc 174"/>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76" name="Arc 175"/>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77" name="Arc 176"/>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grpSp>
        <p:nvGrpSpPr>
          <p:cNvPr id="178" name="Group 177"/>
          <p:cNvGrpSpPr/>
          <p:nvPr/>
        </p:nvGrpSpPr>
        <p:grpSpPr>
          <a:xfrm rot="411753">
            <a:off x="9940265" y="4055341"/>
            <a:ext cx="1010969" cy="880681"/>
            <a:chOff x="3867984" y="1650396"/>
            <a:chExt cx="1010969" cy="880681"/>
          </a:xfrm>
        </p:grpSpPr>
        <p:sp>
          <p:nvSpPr>
            <p:cNvPr id="179" name="Oval 178"/>
            <p:cNvSpPr/>
            <p:nvPr/>
          </p:nvSpPr>
          <p:spPr>
            <a:xfrm>
              <a:off x="4156710" y="1925955"/>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0" name="Group 179"/>
            <p:cNvGrpSpPr/>
            <p:nvPr/>
          </p:nvGrpSpPr>
          <p:grpSpPr>
            <a:xfrm>
              <a:off x="3867984" y="1650396"/>
              <a:ext cx="1010969" cy="880681"/>
              <a:chOff x="3867984" y="1650396"/>
              <a:chExt cx="1010969" cy="880681"/>
            </a:xfrm>
          </p:grpSpPr>
          <p:sp>
            <p:nvSpPr>
              <p:cNvPr id="181" name="Arc 180"/>
              <p:cNvSpPr/>
              <p:nvPr/>
            </p:nvSpPr>
            <p:spPr>
              <a:xfrm rot="2989785">
                <a:off x="4030992" y="1782126"/>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2" name="Arc 181"/>
              <p:cNvSpPr/>
              <p:nvPr/>
            </p:nvSpPr>
            <p:spPr>
              <a:xfrm rot="18610215" flipH="1">
                <a:off x="3966221" y="1782128"/>
                <a:ext cx="719647" cy="653415"/>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3" name="Arc 182"/>
              <p:cNvSpPr/>
              <p:nvPr/>
            </p:nvSpPr>
            <p:spPr>
              <a:xfrm rot="2989785">
                <a:off x="4066889" y="1719013"/>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4" name="Arc 183"/>
              <p:cNvSpPr/>
              <p:nvPr/>
            </p:nvSpPr>
            <p:spPr>
              <a:xfrm rot="18610215" flipH="1">
                <a:off x="3799368" y="1719012"/>
                <a:ext cx="880680" cy="743448"/>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141" name="Circle">
            <a:extLst>
              <a:ext uri="{FF2B5EF4-FFF2-40B4-BE49-F238E27FC236}">
                <a16:creationId xmlns:a16="http://schemas.microsoft.com/office/drawing/2014/main" xmlns="" id="{3C996158-691C-4062-8151-DE186CE59366}"/>
              </a:ext>
            </a:extLst>
          </p:cNvPr>
          <p:cNvSpPr/>
          <p:nvPr/>
        </p:nvSpPr>
        <p:spPr>
          <a:xfrm>
            <a:off x="4760816" y="4021542"/>
            <a:ext cx="254995" cy="254995"/>
          </a:xfrm>
          <a:prstGeom prst="ellipse">
            <a:avLst/>
          </a:prstGeom>
          <a:solidFill>
            <a:schemeClr val="accent1"/>
          </a:solidFill>
          <a:ln w="12700">
            <a:no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bg2">
                  <a:lumMod val="90000"/>
                </a:schemeClr>
              </a:solidFill>
            </a:endParaRPr>
          </a:p>
        </p:txBody>
      </p:sp>
      <p:sp>
        <p:nvSpPr>
          <p:cNvPr id="208" name="Circle">
            <a:extLst>
              <a:ext uri="{FF2B5EF4-FFF2-40B4-BE49-F238E27FC236}">
                <a16:creationId xmlns:a16="http://schemas.microsoft.com/office/drawing/2014/main" xmlns="" id="{3C996158-691C-4062-8151-DE186CE59366}"/>
              </a:ext>
            </a:extLst>
          </p:cNvPr>
          <p:cNvSpPr/>
          <p:nvPr/>
        </p:nvSpPr>
        <p:spPr>
          <a:xfrm>
            <a:off x="2703018" y="3335329"/>
            <a:ext cx="254995" cy="254995"/>
          </a:xfrm>
          <a:prstGeom prst="ellipse">
            <a:avLst/>
          </a:prstGeom>
          <a:solidFill>
            <a:schemeClr val="accent1"/>
          </a:solidFill>
          <a:ln w="12700">
            <a:no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bg2">
                  <a:lumMod val="90000"/>
                </a:schemeClr>
              </a:solidFill>
            </a:endParaRPr>
          </a:p>
        </p:txBody>
      </p:sp>
    </p:spTree>
    <p:extLst>
      <p:ext uri="{BB962C8B-B14F-4D97-AF65-F5344CB8AC3E}">
        <p14:creationId xmlns:p14="http://schemas.microsoft.com/office/powerpoint/2010/main" val="6631985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Future Directions</a:t>
            </a:r>
            <a:endParaRPr lang="en-AU" dirty="0"/>
          </a:p>
        </p:txBody>
      </p:sp>
      <p:sp>
        <p:nvSpPr>
          <p:cNvPr id="3" name="Content Placeholder 2"/>
          <p:cNvSpPr>
            <a:spLocks noGrp="1"/>
          </p:cNvSpPr>
          <p:nvPr>
            <p:ph idx="1"/>
          </p:nvPr>
        </p:nvSpPr>
        <p:spPr>
          <a:xfrm>
            <a:off x="1097280" y="1845734"/>
            <a:ext cx="5463941" cy="4023360"/>
          </a:xfrm>
        </p:spPr>
        <p:txBody>
          <a:bodyPr>
            <a:noAutofit/>
          </a:bodyPr>
          <a:lstStyle/>
          <a:p>
            <a:r>
              <a:rPr lang="en-AU" sz="3200" dirty="0" smtClean="0"/>
              <a:t>More parameterisation</a:t>
            </a:r>
          </a:p>
          <a:p>
            <a:pPr lvl="1"/>
            <a:r>
              <a:rPr lang="en-AU" sz="2800" dirty="0" smtClean="0"/>
              <a:t>Population size</a:t>
            </a:r>
          </a:p>
          <a:p>
            <a:pPr lvl="1"/>
            <a:r>
              <a:rPr lang="en-AU" sz="2800" dirty="0" smtClean="0"/>
              <a:t>Fitness differences between traits</a:t>
            </a:r>
          </a:p>
          <a:p>
            <a:pPr lvl="1"/>
            <a:r>
              <a:rPr lang="en-AU" sz="2800" dirty="0" smtClean="0"/>
              <a:t>Number of loci</a:t>
            </a:r>
          </a:p>
          <a:p>
            <a:pPr lvl="1"/>
            <a:r>
              <a:rPr lang="en-AU" sz="2800" dirty="0" smtClean="0"/>
              <a:t>Chromosomal/genomic positions of loci</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53" y="690702"/>
            <a:ext cx="5080817" cy="5178391"/>
          </a:xfrm>
          <a:prstGeom prst="rect">
            <a:avLst/>
          </a:prstGeom>
        </p:spPr>
      </p:pic>
    </p:spTree>
    <p:extLst>
      <p:ext uri="{BB962C8B-B14F-4D97-AF65-F5344CB8AC3E}">
        <p14:creationId xmlns:p14="http://schemas.microsoft.com/office/powerpoint/2010/main" val="4177484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4" name="TextBox 3">
            <a:extLst>
              <a:ext uri="{FF2B5EF4-FFF2-40B4-BE49-F238E27FC236}">
                <a16:creationId xmlns:a16="http://schemas.microsoft.com/office/drawing/2014/main" xmlns="" id="{EE297CCF-D31D-E148-855A-E2ADE095211D}"/>
              </a:ext>
            </a:extLst>
          </p:cNvPr>
          <p:cNvSpPr txBox="1"/>
          <p:nvPr/>
        </p:nvSpPr>
        <p:spPr>
          <a:xfrm>
            <a:off x="5620356" y="1877818"/>
            <a:ext cx="5824082" cy="3293209"/>
          </a:xfrm>
          <a:prstGeom prst="rect">
            <a:avLst/>
          </a:prstGeom>
          <a:noFill/>
        </p:spPr>
        <p:txBody>
          <a:bodyPr wrap="square" rtlCol="0">
            <a:spAutoFit/>
          </a:bodyPr>
          <a:lstStyle/>
          <a:p>
            <a:r>
              <a:rPr lang="en-AU" sz="4000" b="1" dirty="0">
                <a:solidFill>
                  <a:schemeClr val="tx1">
                    <a:lumMod val="75000"/>
                    <a:lumOff val="25000"/>
                  </a:schemeClr>
                </a:solidFill>
              </a:rPr>
              <a:t>Acknowledgements</a:t>
            </a:r>
          </a:p>
          <a:p>
            <a:r>
              <a:rPr lang="en-AU" sz="2800" dirty="0">
                <a:solidFill>
                  <a:schemeClr val="tx1">
                    <a:lumMod val="75000"/>
                    <a:lumOff val="25000"/>
                  </a:schemeClr>
                </a:solidFill>
              </a:rPr>
              <a:t>Assoc. </a:t>
            </a:r>
            <a:r>
              <a:rPr lang="en-AU" sz="2800" dirty="0" err="1">
                <a:solidFill>
                  <a:schemeClr val="tx1">
                    <a:lumMod val="75000"/>
                    <a:lumOff val="25000"/>
                  </a:schemeClr>
                </a:solidFill>
              </a:rPr>
              <a:t>Prof.</a:t>
            </a:r>
            <a:r>
              <a:rPr lang="en-AU" sz="2800" dirty="0">
                <a:solidFill>
                  <a:schemeClr val="tx1">
                    <a:lumMod val="75000"/>
                    <a:lumOff val="25000"/>
                  </a:schemeClr>
                </a:solidFill>
              </a:rPr>
              <a:t> Daniel </a:t>
            </a:r>
            <a:r>
              <a:rPr lang="en-AU" sz="2800" dirty="0" smtClean="0">
                <a:solidFill>
                  <a:schemeClr val="tx1">
                    <a:lumMod val="75000"/>
                    <a:lumOff val="25000"/>
                  </a:schemeClr>
                </a:solidFill>
              </a:rPr>
              <a:t>Ortiz-Barrientos</a:t>
            </a:r>
          </a:p>
          <a:p>
            <a:r>
              <a:rPr lang="en-AU" sz="2800" dirty="0" smtClean="0">
                <a:solidFill>
                  <a:schemeClr val="tx1">
                    <a:lumMod val="75000"/>
                    <a:lumOff val="25000"/>
                  </a:schemeClr>
                </a:solidFill>
              </a:rPr>
              <a:t>Maddie James</a:t>
            </a:r>
            <a:endParaRPr lang="en-AU" sz="2800" dirty="0">
              <a:solidFill>
                <a:schemeClr val="tx1">
                  <a:lumMod val="75000"/>
                  <a:lumOff val="25000"/>
                </a:schemeClr>
              </a:solidFill>
            </a:endParaRPr>
          </a:p>
          <a:p>
            <a:r>
              <a:rPr lang="en-AU" sz="2800" dirty="0" smtClean="0">
                <a:solidFill>
                  <a:schemeClr val="tx1">
                    <a:lumMod val="75000"/>
                    <a:lumOff val="25000"/>
                  </a:schemeClr>
                </a:solidFill>
              </a:rPr>
              <a:t>Zoe </a:t>
            </a:r>
            <a:r>
              <a:rPr lang="en-AU" sz="2800" dirty="0">
                <a:solidFill>
                  <a:schemeClr val="tx1">
                    <a:lumMod val="75000"/>
                    <a:lumOff val="25000"/>
                  </a:schemeClr>
                </a:solidFill>
              </a:rPr>
              <a:t>Broad</a:t>
            </a:r>
          </a:p>
          <a:p>
            <a:r>
              <a:rPr lang="en-AU" sz="2800" dirty="0" smtClean="0">
                <a:solidFill>
                  <a:schemeClr val="tx1">
                    <a:lumMod val="75000"/>
                    <a:lumOff val="25000"/>
                  </a:schemeClr>
                </a:solidFill>
              </a:rPr>
              <a:t>Everyone </a:t>
            </a:r>
            <a:r>
              <a:rPr lang="en-AU" sz="2800" dirty="0">
                <a:solidFill>
                  <a:schemeClr val="tx1">
                    <a:lumMod val="75000"/>
                    <a:lumOff val="25000"/>
                  </a:schemeClr>
                </a:solidFill>
              </a:rPr>
              <a:t>in the OB Lab</a:t>
            </a:r>
          </a:p>
          <a:p>
            <a:r>
              <a:rPr lang="en-AU" sz="2800" dirty="0">
                <a:solidFill>
                  <a:schemeClr val="tx1">
                    <a:lumMod val="75000"/>
                    <a:lumOff val="25000"/>
                  </a:schemeClr>
                </a:solidFill>
              </a:rPr>
              <a:t>The Australian Research Council funds this research</a:t>
            </a:r>
          </a:p>
        </p:txBody>
      </p:sp>
    </p:spTree>
    <p:extLst>
      <p:ext uri="{BB962C8B-B14F-4D97-AF65-F5344CB8AC3E}">
        <p14:creationId xmlns:p14="http://schemas.microsoft.com/office/powerpoint/2010/main" val="790680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ircle">
            <a:extLst>
              <a:ext uri="{FF2B5EF4-FFF2-40B4-BE49-F238E27FC236}">
                <a16:creationId xmlns:a16="http://schemas.microsoft.com/office/drawing/2014/main" xmlns="" id="{58B09903-E371-473B-890E-108EF2FCEE9D}"/>
              </a:ext>
            </a:extLst>
          </p:cNvPr>
          <p:cNvSpPr/>
          <p:nvPr/>
        </p:nvSpPr>
        <p:spPr>
          <a:xfrm>
            <a:off x="1352188" y="577946"/>
            <a:ext cx="5038115" cy="5038115"/>
          </a:xfrm>
          <a:prstGeom prst="ellipse">
            <a:avLst/>
          </a:prstGeom>
          <a:solidFill>
            <a:srgbClr val="EBEBEB"/>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6" name="Circle">
            <a:extLst>
              <a:ext uri="{FF2B5EF4-FFF2-40B4-BE49-F238E27FC236}">
                <a16:creationId xmlns:a16="http://schemas.microsoft.com/office/drawing/2014/main" xmlns="" id="{56FA6BAA-0BDD-430A-80BD-19F6AFECD920}"/>
              </a:ext>
            </a:extLst>
          </p:cNvPr>
          <p:cNvSpPr/>
          <p:nvPr/>
        </p:nvSpPr>
        <p:spPr>
          <a:xfrm>
            <a:off x="2662497" y="1392499"/>
            <a:ext cx="3409009" cy="3409008"/>
          </a:xfrm>
          <a:prstGeom prst="ellipse">
            <a:avLst/>
          </a:prstGeom>
          <a:solidFill>
            <a:srgbClr val="929292"/>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7" name="Circle">
            <a:extLst>
              <a:ext uri="{FF2B5EF4-FFF2-40B4-BE49-F238E27FC236}">
                <a16:creationId xmlns:a16="http://schemas.microsoft.com/office/drawing/2014/main" xmlns="" id="{0D90869C-1C9F-4966-8B64-02CAC54C0D70}"/>
              </a:ext>
            </a:extLst>
          </p:cNvPr>
          <p:cNvSpPr/>
          <p:nvPr/>
        </p:nvSpPr>
        <p:spPr>
          <a:xfrm>
            <a:off x="3686223" y="1734372"/>
            <a:ext cx="2196484" cy="2196485"/>
          </a:xfrm>
          <a:prstGeom prst="ellipse">
            <a:avLst/>
          </a:prstGeom>
          <a:solidFill>
            <a:srgbClr val="5E5E5E"/>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8" name="Rectangle">
            <a:extLst>
              <a:ext uri="{FF2B5EF4-FFF2-40B4-BE49-F238E27FC236}">
                <a16:creationId xmlns:a16="http://schemas.microsoft.com/office/drawing/2014/main" xmlns="" id="{8958FECA-F5A5-4E11-A7A5-18EAA0FE5A33}"/>
              </a:ext>
            </a:extLst>
          </p:cNvPr>
          <p:cNvSpPr/>
          <p:nvPr/>
        </p:nvSpPr>
        <p:spPr>
          <a:xfrm>
            <a:off x="1352188" y="505166"/>
            <a:ext cx="5038115" cy="5183675"/>
          </a:xfrm>
          <a:prstGeom prst="rect">
            <a:avLst/>
          </a:prstGeom>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9" name="Circle">
            <a:extLst>
              <a:ext uri="{FF2B5EF4-FFF2-40B4-BE49-F238E27FC236}">
                <a16:creationId xmlns:a16="http://schemas.microsoft.com/office/drawing/2014/main" xmlns="" id="{2CE4DF51-CF44-43C7-99A9-80365F94AD7E}"/>
              </a:ext>
            </a:extLst>
          </p:cNvPr>
          <p:cNvSpPr/>
          <p:nvPr/>
        </p:nvSpPr>
        <p:spPr>
          <a:xfrm>
            <a:off x="4752349" y="2252228"/>
            <a:ext cx="922893" cy="922893"/>
          </a:xfrm>
          <a:prstGeom prst="ellipse">
            <a:avLst/>
          </a:prstGeom>
          <a:solidFill>
            <a:srgbClr val="000000"/>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rgbClr val="FFFF00"/>
              </a:solidFill>
            </a:endParaRPr>
          </a:p>
        </p:txBody>
      </p:sp>
      <p:sp>
        <p:nvSpPr>
          <p:cNvPr id="10" name="Circle">
            <a:extLst>
              <a:ext uri="{FF2B5EF4-FFF2-40B4-BE49-F238E27FC236}">
                <a16:creationId xmlns:a16="http://schemas.microsoft.com/office/drawing/2014/main" xmlns="" id="{8A9BBC3B-63C0-4C5C-9210-33A0F1A013F8}"/>
              </a:ext>
            </a:extLst>
          </p:cNvPr>
          <p:cNvSpPr/>
          <p:nvPr/>
        </p:nvSpPr>
        <p:spPr>
          <a:xfrm>
            <a:off x="5086298" y="2586177"/>
            <a:ext cx="254995" cy="254995"/>
          </a:xfrm>
          <a:prstGeom prst="ellipse">
            <a:avLst/>
          </a:prstGeom>
          <a:solidFill>
            <a:schemeClr val="bg2">
              <a:lumMod val="50000"/>
            </a:schemeClr>
          </a:solidFill>
          <a:ln w="12700">
            <a:solidFill>
              <a:schemeClr val="tx1"/>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tx1">
                  <a:lumMod val="65000"/>
                  <a:lumOff val="35000"/>
                </a:schemeClr>
              </a:solidFill>
            </a:endParaRPr>
          </a:p>
        </p:txBody>
      </p:sp>
      <p:sp>
        <p:nvSpPr>
          <p:cNvPr id="11" name="Circle">
            <a:extLst>
              <a:ext uri="{FF2B5EF4-FFF2-40B4-BE49-F238E27FC236}">
                <a16:creationId xmlns:a16="http://schemas.microsoft.com/office/drawing/2014/main" xmlns="" id="{510462BE-63B7-4276-8421-E15EB7E01B53}"/>
              </a:ext>
            </a:extLst>
          </p:cNvPr>
          <p:cNvSpPr/>
          <p:nvPr/>
        </p:nvSpPr>
        <p:spPr>
          <a:xfrm>
            <a:off x="1980295" y="1025209"/>
            <a:ext cx="4143588"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84" name="Freeform 83"/>
          <p:cNvSpPr/>
          <p:nvPr/>
        </p:nvSpPr>
        <p:spPr>
          <a:xfrm>
            <a:off x="3750417" y="1913381"/>
            <a:ext cx="2276670" cy="1856792"/>
          </a:xfrm>
          <a:custGeom>
            <a:avLst/>
            <a:gdLst>
              <a:gd name="connsiteX0" fmla="*/ 177282 w 2276670"/>
              <a:gd name="connsiteY0" fmla="*/ 1371600 h 1856792"/>
              <a:gd name="connsiteX1" fmla="*/ 0 w 2276670"/>
              <a:gd name="connsiteY1" fmla="*/ 1073020 h 1856792"/>
              <a:gd name="connsiteX2" fmla="*/ 251927 w 2276670"/>
              <a:gd name="connsiteY2" fmla="*/ 802433 h 1856792"/>
              <a:gd name="connsiteX3" fmla="*/ 317241 w 2276670"/>
              <a:gd name="connsiteY3" fmla="*/ 531845 h 1856792"/>
              <a:gd name="connsiteX4" fmla="*/ 606490 w 2276670"/>
              <a:gd name="connsiteY4" fmla="*/ 382555 h 1856792"/>
              <a:gd name="connsiteX5" fmla="*/ 746449 w 2276670"/>
              <a:gd name="connsiteY5" fmla="*/ 55984 h 1856792"/>
              <a:gd name="connsiteX6" fmla="*/ 1110343 w 2276670"/>
              <a:gd name="connsiteY6" fmla="*/ 0 h 1856792"/>
              <a:gd name="connsiteX7" fmla="*/ 1408923 w 2276670"/>
              <a:gd name="connsiteY7" fmla="*/ 195943 h 1856792"/>
              <a:gd name="connsiteX8" fmla="*/ 1903445 w 2276670"/>
              <a:gd name="connsiteY8" fmla="*/ 111967 h 1856792"/>
              <a:gd name="connsiteX9" fmla="*/ 1922106 w 2276670"/>
              <a:gd name="connsiteY9" fmla="*/ 522514 h 1856792"/>
              <a:gd name="connsiteX10" fmla="*/ 2276670 w 2276670"/>
              <a:gd name="connsiteY10" fmla="*/ 793102 h 1856792"/>
              <a:gd name="connsiteX11" fmla="*/ 2155372 w 2276670"/>
              <a:gd name="connsiteY11" fmla="*/ 1306286 h 1856792"/>
              <a:gd name="connsiteX12" fmla="*/ 1716833 w 2276670"/>
              <a:gd name="connsiteY12" fmla="*/ 1315616 h 1856792"/>
              <a:gd name="connsiteX13" fmla="*/ 1651519 w 2276670"/>
              <a:gd name="connsiteY13" fmla="*/ 1856792 h 1856792"/>
              <a:gd name="connsiteX14" fmla="*/ 1231641 w 2276670"/>
              <a:gd name="connsiteY14" fmla="*/ 1408922 h 1856792"/>
              <a:gd name="connsiteX15" fmla="*/ 989045 w 2276670"/>
              <a:gd name="connsiteY15" fmla="*/ 1772816 h 1856792"/>
              <a:gd name="connsiteX16" fmla="*/ 522514 w 2276670"/>
              <a:gd name="connsiteY16" fmla="*/ 1567543 h 185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76670" h="1856792">
                <a:moveTo>
                  <a:pt x="177282" y="1371600"/>
                </a:moveTo>
                <a:lnTo>
                  <a:pt x="0" y="1073020"/>
                </a:lnTo>
                <a:lnTo>
                  <a:pt x="251927" y="802433"/>
                </a:lnTo>
                <a:lnTo>
                  <a:pt x="317241" y="531845"/>
                </a:lnTo>
                <a:lnTo>
                  <a:pt x="606490" y="382555"/>
                </a:lnTo>
                <a:lnTo>
                  <a:pt x="746449" y="55984"/>
                </a:lnTo>
                <a:lnTo>
                  <a:pt x="1110343" y="0"/>
                </a:lnTo>
                <a:lnTo>
                  <a:pt x="1408923" y="195943"/>
                </a:lnTo>
                <a:lnTo>
                  <a:pt x="1903445" y="111967"/>
                </a:lnTo>
                <a:lnTo>
                  <a:pt x="1922106" y="522514"/>
                </a:lnTo>
                <a:lnTo>
                  <a:pt x="2276670" y="793102"/>
                </a:lnTo>
                <a:lnTo>
                  <a:pt x="2155372" y="1306286"/>
                </a:lnTo>
                <a:lnTo>
                  <a:pt x="1716833" y="1315616"/>
                </a:lnTo>
                <a:lnTo>
                  <a:pt x="1651519" y="1856792"/>
                </a:lnTo>
                <a:lnTo>
                  <a:pt x="1231641" y="1408922"/>
                </a:lnTo>
                <a:lnTo>
                  <a:pt x="989045" y="1772816"/>
                </a:lnTo>
                <a:lnTo>
                  <a:pt x="522514" y="1567543"/>
                </a:lnTo>
              </a:path>
            </a:pathLst>
          </a:custGeom>
          <a:noFill/>
          <a:ln w="38100">
            <a:solidFill>
              <a:srgbClr val="FF0000"/>
            </a:solidFill>
            <a:prstDash val="dash"/>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Content Placeholder 2"/>
          <p:cNvSpPr txBox="1">
            <a:spLocks/>
          </p:cNvSpPr>
          <p:nvPr/>
        </p:nvSpPr>
        <p:spPr>
          <a:xfrm>
            <a:off x="6724252" y="1203409"/>
            <a:ext cx="4981426"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4000" dirty="0" smtClean="0">
                <a:solidFill>
                  <a:schemeClr val="tx1">
                    <a:lumMod val="65000"/>
                    <a:lumOff val="35000"/>
                  </a:schemeClr>
                </a:solidFill>
              </a:rPr>
              <a:t>Populations are often not well adapted.</a:t>
            </a:r>
          </a:p>
          <a:p>
            <a:endParaRPr lang="en-AU" sz="4000" dirty="0" smtClean="0">
              <a:solidFill>
                <a:schemeClr val="tx1">
                  <a:lumMod val="65000"/>
                  <a:lumOff val="35000"/>
                </a:schemeClr>
              </a:solidFill>
            </a:endParaRPr>
          </a:p>
          <a:p>
            <a:r>
              <a:rPr lang="en-AU" sz="4000" dirty="0" smtClean="0">
                <a:solidFill>
                  <a:schemeClr val="tx1">
                    <a:lumMod val="65000"/>
                    <a:lumOff val="35000"/>
                  </a:schemeClr>
                </a:solidFill>
              </a:rPr>
              <a:t>They stabilise some distance away from a </a:t>
            </a:r>
            <a:r>
              <a:rPr lang="en-AU" sz="4000" b="1" dirty="0" smtClean="0">
                <a:solidFill>
                  <a:schemeClr val="bg2">
                    <a:lumMod val="90000"/>
                  </a:schemeClr>
                </a:solidFill>
              </a:rPr>
              <a:t>phenotypic optimum</a:t>
            </a:r>
            <a:r>
              <a:rPr lang="en-AU" sz="3600" dirty="0" smtClean="0">
                <a:solidFill>
                  <a:schemeClr val="tx1">
                    <a:lumMod val="65000"/>
                    <a:lumOff val="35000"/>
                  </a:schemeClr>
                </a:solidFill>
              </a:rPr>
              <a:t>.</a:t>
            </a:r>
            <a:endParaRPr lang="en-AU" b="1" dirty="0">
              <a:solidFill>
                <a:schemeClr val="accent1"/>
              </a:solidFill>
            </a:endParaRPr>
          </a:p>
        </p:txBody>
      </p:sp>
      <p:sp>
        <p:nvSpPr>
          <p:cNvPr id="2" name="TextBox 1"/>
          <p:cNvSpPr txBox="1"/>
          <p:nvPr/>
        </p:nvSpPr>
        <p:spPr>
          <a:xfrm>
            <a:off x="3065462" y="5698378"/>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1</a:t>
            </a:r>
            <a:endParaRPr lang="en-AU" sz="4400" dirty="0">
              <a:solidFill>
                <a:schemeClr val="tx1">
                  <a:lumMod val="65000"/>
                  <a:lumOff val="35000"/>
                </a:schemeClr>
              </a:solidFill>
            </a:endParaRPr>
          </a:p>
        </p:txBody>
      </p:sp>
      <p:sp>
        <p:nvSpPr>
          <p:cNvPr id="25" name="TextBox 24"/>
          <p:cNvSpPr txBox="1"/>
          <p:nvPr/>
        </p:nvSpPr>
        <p:spPr>
          <a:xfrm rot="16200000">
            <a:off x="-80833" y="2653496"/>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2</a:t>
            </a:r>
            <a:endParaRPr lang="en-AU" sz="4400" dirty="0">
              <a:solidFill>
                <a:schemeClr val="tx1">
                  <a:lumMod val="65000"/>
                  <a:lumOff val="35000"/>
                </a:schemeClr>
              </a:solidFill>
            </a:endParaRPr>
          </a:p>
        </p:txBody>
      </p:sp>
    </p:spTree>
    <p:extLst>
      <p:ext uri="{BB962C8B-B14F-4D97-AF65-F5344CB8AC3E}">
        <p14:creationId xmlns:p14="http://schemas.microsoft.com/office/powerpoint/2010/main" val="1900742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ircle">
            <a:extLst>
              <a:ext uri="{FF2B5EF4-FFF2-40B4-BE49-F238E27FC236}">
                <a16:creationId xmlns:a16="http://schemas.microsoft.com/office/drawing/2014/main" xmlns="" id="{58B09903-E371-473B-890E-108EF2FCEE9D}"/>
              </a:ext>
            </a:extLst>
          </p:cNvPr>
          <p:cNvSpPr/>
          <p:nvPr/>
        </p:nvSpPr>
        <p:spPr>
          <a:xfrm>
            <a:off x="1352188" y="577946"/>
            <a:ext cx="5038115" cy="5038115"/>
          </a:xfrm>
          <a:prstGeom prst="ellipse">
            <a:avLst/>
          </a:prstGeom>
          <a:solidFill>
            <a:srgbClr val="EBEBEB"/>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6" name="Circle">
            <a:extLst>
              <a:ext uri="{FF2B5EF4-FFF2-40B4-BE49-F238E27FC236}">
                <a16:creationId xmlns:a16="http://schemas.microsoft.com/office/drawing/2014/main" xmlns="" id="{56FA6BAA-0BDD-430A-80BD-19F6AFECD920}"/>
              </a:ext>
            </a:extLst>
          </p:cNvPr>
          <p:cNvSpPr/>
          <p:nvPr/>
        </p:nvSpPr>
        <p:spPr>
          <a:xfrm>
            <a:off x="2662497" y="1392499"/>
            <a:ext cx="3409009" cy="3409008"/>
          </a:xfrm>
          <a:prstGeom prst="ellipse">
            <a:avLst/>
          </a:prstGeom>
          <a:solidFill>
            <a:srgbClr val="929292"/>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7" name="Circle">
            <a:extLst>
              <a:ext uri="{FF2B5EF4-FFF2-40B4-BE49-F238E27FC236}">
                <a16:creationId xmlns:a16="http://schemas.microsoft.com/office/drawing/2014/main" xmlns="" id="{0D90869C-1C9F-4966-8B64-02CAC54C0D70}"/>
              </a:ext>
            </a:extLst>
          </p:cNvPr>
          <p:cNvSpPr/>
          <p:nvPr/>
        </p:nvSpPr>
        <p:spPr>
          <a:xfrm>
            <a:off x="3686223" y="1734372"/>
            <a:ext cx="2196484" cy="2196485"/>
          </a:xfrm>
          <a:prstGeom prst="ellipse">
            <a:avLst/>
          </a:prstGeom>
          <a:solidFill>
            <a:srgbClr val="5E5E5E"/>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8" name="Rectangle">
            <a:extLst>
              <a:ext uri="{FF2B5EF4-FFF2-40B4-BE49-F238E27FC236}">
                <a16:creationId xmlns:a16="http://schemas.microsoft.com/office/drawing/2014/main" xmlns="" id="{8958FECA-F5A5-4E11-A7A5-18EAA0FE5A33}"/>
              </a:ext>
            </a:extLst>
          </p:cNvPr>
          <p:cNvSpPr/>
          <p:nvPr/>
        </p:nvSpPr>
        <p:spPr>
          <a:xfrm>
            <a:off x="1352188" y="505166"/>
            <a:ext cx="5038115" cy="5183675"/>
          </a:xfrm>
          <a:prstGeom prst="rect">
            <a:avLst/>
          </a:prstGeom>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9" name="Circle">
            <a:extLst>
              <a:ext uri="{FF2B5EF4-FFF2-40B4-BE49-F238E27FC236}">
                <a16:creationId xmlns:a16="http://schemas.microsoft.com/office/drawing/2014/main" xmlns="" id="{2CE4DF51-CF44-43C7-99A9-80365F94AD7E}"/>
              </a:ext>
            </a:extLst>
          </p:cNvPr>
          <p:cNvSpPr/>
          <p:nvPr/>
        </p:nvSpPr>
        <p:spPr>
          <a:xfrm>
            <a:off x="4752349" y="2252228"/>
            <a:ext cx="922893" cy="922893"/>
          </a:xfrm>
          <a:prstGeom prst="ellipse">
            <a:avLst/>
          </a:prstGeom>
          <a:solidFill>
            <a:srgbClr val="000000"/>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rgbClr val="FFFF00"/>
              </a:solidFill>
            </a:endParaRPr>
          </a:p>
        </p:txBody>
      </p:sp>
      <p:sp>
        <p:nvSpPr>
          <p:cNvPr id="10" name="Circle">
            <a:extLst>
              <a:ext uri="{FF2B5EF4-FFF2-40B4-BE49-F238E27FC236}">
                <a16:creationId xmlns:a16="http://schemas.microsoft.com/office/drawing/2014/main" xmlns="" id="{8A9BBC3B-63C0-4C5C-9210-33A0F1A013F8}"/>
              </a:ext>
            </a:extLst>
          </p:cNvPr>
          <p:cNvSpPr/>
          <p:nvPr/>
        </p:nvSpPr>
        <p:spPr>
          <a:xfrm>
            <a:off x="5086298" y="2586177"/>
            <a:ext cx="254995" cy="254995"/>
          </a:xfrm>
          <a:prstGeom prst="ellipse">
            <a:avLst/>
          </a:prstGeom>
          <a:solidFill>
            <a:schemeClr val="bg2">
              <a:lumMod val="50000"/>
            </a:schemeClr>
          </a:solidFill>
          <a:ln w="12700">
            <a:solidFill>
              <a:schemeClr val="tx1"/>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tx1">
                  <a:lumMod val="65000"/>
                  <a:lumOff val="35000"/>
                </a:schemeClr>
              </a:solidFill>
            </a:endParaRPr>
          </a:p>
        </p:txBody>
      </p:sp>
      <p:sp>
        <p:nvSpPr>
          <p:cNvPr id="11" name="Circle">
            <a:extLst>
              <a:ext uri="{FF2B5EF4-FFF2-40B4-BE49-F238E27FC236}">
                <a16:creationId xmlns:a16="http://schemas.microsoft.com/office/drawing/2014/main" xmlns="" id="{510462BE-63B7-4276-8421-E15EB7E01B53}"/>
              </a:ext>
            </a:extLst>
          </p:cNvPr>
          <p:cNvSpPr/>
          <p:nvPr/>
        </p:nvSpPr>
        <p:spPr>
          <a:xfrm>
            <a:off x="1980295" y="1025209"/>
            <a:ext cx="4143588" cy="4143588"/>
          </a:xfrm>
          <a:prstGeom prst="ellipse">
            <a:avLst/>
          </a:prstGeom>
          <a:solidFill>
            <a:srgbClr val="D6D6D6">
              <a:alpha val="44956"/>
            </a:srgbClr>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84" name="Freeform 83"/>
          <p:cNvSpPr/>
          <p:nvPr/>
        </p:nvSpPr>
        <p:spPr>
          <a:xfrm>
            <a:off x="3750417" y="1913381"/>
            <a:ext cx="2276670" cy="1856792"/>
          </a:xfrm>
          <a:custGeom>
            <a:avLst/>
            <a:gdLst>
              <a:gd name="connsiteX0" fmla="*/ 177282 w 2276670"/>
              <a:gd name="connsiteY0" fmla="*/ 1371600 h 1856792"/>
              <a:gd name="connsiteX1" fmla="*/ 0 w 2276670"/>
              <a:gd name="connsiteY1" fmla="*/ 1073020 h 1856792"/>
              <a:gd name="connsiteX2" fmla="*/ 251927 w 2276670"/>
              <a:gd name="connsiteY2" fmla="*/ 802433 h 1856792"/>
              <a:gd name="connsiteX3" fmla="*/ 317241 w 2276670"/>
              <a:gd name="connsiteY3" fmla="*/ 531845 h 1856792"/>
              <a:gd name="connsiteX4" fmla="*/ 606490 w 2276670"/>
              <a:gd name="connsiteY4" fmla="*/ 382555 h 1856792"/>
              <a:gd name="connsiteX5" fmla="*/ 746449 w 2276670"/>
              <a:gd name="connsiteY5" fmla="*/ 55984 h 1856792"/>
              <a:gd name="connsiteX6" fmla="*/ 1110343 w 2276670"/>
              <a:gd name="connsiteY6" fmla="*/ 0 h 1856792"/>
              <a:gd name="connsiteX7" fmla="*/ 1408923 w 2276670"/>
              <a:gd name="connsiteY7" fmla="*/ 195943 h 1856792"/>
              <a:gd name="connsiteX8" fmla="*/ 1903445 w 2276670"/>
              <a:gd name="connsiteY8" fmla="*/ 111967 h 1856792"/>
              <a:gd name="connsiteX9" fmla="*/ 1922106 w 2276670"/>
              <a:gd name="connsiteY9" fmla="*/ 522514 h 1856792"/>
              <a:gd name="connsiteX10" fmla="*/ 2276670 w 2276670"/>
              <a:gd name="connsiteY10" fmla="*/ 793102 h 1856792"/>
              <a:gd name="connsiteX11" fmla="*/ 2155372 w 2276670"/>
              <a:gd name="connsiteY11" fmla="*/ 1306286 h 1856792"/>
              <a:gd name="connsiteX12" fmla="*/ 1716833 w 2276670"/>
              <a:gd name="connsiteY12" fmla="*/ 1315616 h 1856792"/>
              <a:gd name="connsiteX13" fmla="*/ 1651519 w 2276670"/>
              <a:gd name="connsiteY13" fmla="*/ 1856792 h 1856792"/>
              <a:gd name="connsiteX14" fmla="*/ 1231641 w 2276670"/>
              <a:gd name="connsiteY14" fmla="*/ 1408922 h 1856792"/>
              <a:gd name="connsiteX15" fmla="*/ 989045 w 2276670"/>
              <a:gd name="connsiteY15" fmla="*/ 1772816 h 1856792"/>
              <a:gd name="connsiteX16" fmla="*/ 522514 w 2276670"/>
              <a:gd name="connsiteY16" fmla="*/ 1567543 h 185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76670" h="1856792">
                <a:moveTo>
                  <a:pt x="177282" y="1371600"/>
                </a:moveTo>
                <a:lnTo>
                  <a:pt x="0" y="1073020"/>
                </a:lnTo>
                <a:lnTo>
                  <a:pt x="251927" y="802433"/>
                </a:lnTo>
                <a:lnTo>
                  <a:pt x="317241" y="531845"/>
                </a:lnTo>
                <a:lnTo>
                  <a:pt x="606490" y="382555"/>
                </a:lnTo>
                <a:lnTo>
                  <a:pt x="746449" y="55984"/>
                </a:lnTo>
                <a:lnTo>
                  <a:pt x="1110343" y="0"/>
                </a:lnTo>
                <a:lnTo>
                  <a:pt x="1408923" y="195943"/>
                </a:lnTo>
                <a:lnTo>
                  <a:pt x="1903445" y="111967"/>
                </a:lnTo>
                <a:lnTo>
                  <a:pt x="1922106" y="522514"/>
                </a:lnTo>
                <a:lnTo>
                  <a:pt x="2276670" y="793102"/>
                </a:lnTo>
                <a:lnTo>
                  <a:pt x="2155372" y="1306286"/>
                </a:lnTo>
                <a:lnTo>
                  <a:pt x="1716833" y="1315616"/>
                </a:lnTo>
                <a:lnTo>
                  <a:pt x="1651519" y="1856792"/>
                </a:lnTo>
                <a:lnTo>
                  <a:pt x="1231641" y="1408922"/>
                </a:lnTo>
                <a:lnTo>
                  <a:pt x="989045" y="1772816"/>
                </a:lnTo>
                <a:lnTo>
                  <a:pt x="522514" y="1567543"/>
                </a:lnTo>
              </a:path>
            </a:pathLst>
          </a:custGeom>
          <a:noFill/>
          <a:ln w="38100">
            <a:solidFill>
              <a:srgbClr val="FF0000"/>
            </a:solidFill>
            <a:prstDash val="dash"/>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Content Placeholder 2"/>
          <p:cNvSpPr txBox="1">
            <a:spLocks/>
          </p:cNvSpPr>
          <p:nvPr/>
        </p:nvSpPr>
        <p:spPr>
          <a:xfrm>
            <a:off x="7147609" y="2252228"/>
            <a:ext cx="5519265" cy="191799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4000" dirty="0" smtClean="0">
                <a:solidFill>
                  <a:schemeClr val="accent1"/>
                </a:solidFill>
              </a:rPr>
              <a:t>64%</a:t>
            </a:r>
            <a:r>
              <a:rPr lang="en-AU" sz="4000" dirty="0" smtClean="0">
                <a:solidFill>
                  <a:schemeClr val="tx1">
                    <a:lumMod val="65000"/>
                    <a:lumOff val="35000"/>
                  </a:schemeClr>
                </a:solidFill>
              </a:rPr>
              <a:t> of studied populations were </a:t>
            </a:r>
            <a:r>
              <a:rPr lang="en-AU" sz="4000" dirty="0" smtClean="0">
                <a:solidFill>
                  <a:srgbClr val="FF0000"/>
                </a:solidFill>
              </a:rPr>
              <a:t>maladapted</a:t>
            </a:r>
            <a:r>
              <a:rPr lang="en-AU" sz="4000" baseline="30000" dirty="0" smtClean="0">
                <a:solidFill>
                  <a:schemeClr val="tx1">
                    <a:lumMod val="65000"/>
                    <a:lumOff val="35000"/>
                  </a:schemeClr>
                </a:solidFill>
              </a:rPr>
              <a:t>1</a:t>
            </a:r>
            <a:r>
              <a:rPr lang="en-AU" sz="4000" dirty="0" smtClean="0">
                <a:solidFill>
                  <a:schemeClr val="tx1">
                    <a:lumMod val="65000"/>
                    <a:lumOff val="35000"/>
                  </a:schemeClr>
                </a:solidFill>
              </a:rPr>
              <a:t>.</a:t>
            </a:r>
          </a:p>
        </p:txBody>
      </p:sp>
      <p:sp>
        <p:nvSpPr>
          <p:cNvPr id="2" name="TextBox 1"/>
          <p:cNvSpPr txBox="1"/>
          <p:nvPr/>
        </p:nvSpPr>
        <p:spPr>
          <a:xfrm>
            <a:off x="3065462" y="5698378"/>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1</a:t>
            </a:r>
            <a:endParaRPr lang="en-AU" sz="4400" dirty="0">
              <a:solidFill>
                <a:schemeClr val="tx1">
                  <a:lumMod val="65000"/>
                  <a:lumOff val="35000"/>
                </a:schemeClr>
              </a:solidFill>
            </a:endParaRPr>
          </a:p>
        </p:txBody>
      </p:sp>
      <p:sp>
        <p:nvSpPr>
          <p:cNvPr id="25" name="TextBox 24"/>
          <p:cNvSpPr txBox="1"/>
          <p:nvPr/>
        </p:nvSpPr>
        <p:spPr>
          <a:xfrm rot="16200000">
            <a:off x="-80833" y="2653496"/>
            <a:ext cx="1719003" cy="769441"/>
          </a:xfrm>
          <a:prstGeom prst="rect">
            <a:avLst/>
          </a:prstGeom>
          <a:noFill/>
        </p:spPr>
        <p:txBody>
          <a:bodyPr wrap="square" rtlCol="0">
            <a:spAutoFit/>
          </a:bodyPr>
          <a:lstStyle/>
          <a:p>
            <a:pPr algn="ctr"/>
            <a:r>
              <a:rPr lang="en-AU" sz="4400" dirty="0" smtClean="0">
                <a:solidFill>
                  <a:schemeClr val="tx1">
                    <a:lumMod val="65000"/>
                    <a:lumOff val="35000"/>
                  </a:schemeClr>
                </a:solidFill>
              </a:rPr>
              <a:t>Trait 2</a:t>
            </a:r>
            <a:endParaRPr lang="en-AU" sz="4400" dirty="0">
              <a:solidFill>
                <a:schemeClr val="tx1">
                  <a:lumMod val="65000"/>
                  <a:lumOff val="35000"/>
                </a:schemeClr>
              </a:solidFill>
            </a:endParaRPr>
          </a:p>
        </p:txBody>
      </p:sp>
    </p:spTree>
    <p:extLst>
      <p:ext uri="{BB962C8B-B14F-4D97-AF65-F5344CB8AC3E}">
        <p14:creationId xmlns:p14="http://schemas.microsoft.com/office/powerpoint/2010/main" val="627924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6724252" y="1203409"/>
            <a:ext cx="4981426"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AU" sz="4000" dirty="0" smtClean="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2556896" y="359186"/>
            <a:ext cx="7078209" cy="2855903"/>
          </a:xfrm>
          <a:prstGeom prst="rect">
            <a:avLst/>
          </a:prstGeom>
        </p:spPr>
      </p:pic>
      <p:pic>
        <p:nvPicPr>
          <p:cNvPr id="12" name="Picture 11"/>
          <p:cNvPicPr>
            <a:picLocks noChangeAspect="1"/>
          </p:cNvPicPr>
          <p:nvPr/>
        </p:nvPicPr>
        <p:blipFill>
          <a:blip r:embed="rId4"/>
          <a:stretch>
            <a:fillRect/>
          </a:stretch>
        </p:blipFill>
        <p:spPr>
          <a:xfrm>
            <a:off x="2575946" y="3215089"/>
            <a:ext cx="7040109" cy="2806110"/>
          </a:xfrm>
          <a:prstGeom prst="rect">
            <a:avLst/>
          </a:prstGeom>
        </p:spPr>
      </p:pic>
    </p:spTree>
    <p:extLst>
      <p:ext uri="{BB962C8B-B14F-4D97-AF65-F5344CB8AC3E}">
        <p14:creationId xmlns:p14="http://schemas.microsoft.com/office/powerpoint/2010/main" val="230899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0650" y="3013502"/>
            <a:ext cx="9410700" cy="830997"/>
          </a:xfrm>
          <a:prstGeom prst="rect">
            <a:avLst/>
          </a:prstGeom>
          <a:noFill/>
        </p:spPr>
        <p:txBody>
          <a:bodyPr wrap="square" rtlCol="0">
            <a:spAutoFit/>
          </a:bodyPr>
          <a:lstStyle/>
          <a:p>
            <a:pPr algn="ctr"/>
            <a:r>
              <a:rPr lang="en-AU" sz="4800" b="1" dirty="0" smtClean="0">
                <a:solidFill>
                  <a:schemeClr val="accent1"/>
                </a:solidFill>
              </a:rPr>
              <a:t>What</a:t>
            </a:r>
            <a:r>
              <a:rPr lang="en-AU" sz="4800" dirty="0" smtClean="0">
                <a:solidFill>
                  <a:schemeClr val="tx1">
                    <a:lumMod val="65000"/>
                    <a:lumOff val="35000"/>
                  </a:schemeClr>
                </a:solidFill>
              </a:rPr>
              <a:t> does it take to be </a:t>
            </a:r>
            <a:r>
              <a:rPr lang="en-AU" sz="4800" b="1" dirty="0" smtClean="0">
                <a:solidFill>
                  <a:schemeClr val="bg2">
                    <a:lumMod val="90000"/>
                  </a:schemeClr>
                </a:solidFill>
              </a:rPr>
              <a:t>adapted</a:t>
            </a:r>
            <a:r>
              <a:rPr lang="en-AU" sz="4800" dirty="0" smtClean="0">
                <a:solidFill>
                  <a:schemeClr val="tx1">
                    <a:lumMod val="65000"/>
                    <a:lumOff val="35000"/>
                  </a:schemeClr>
                </a:solidFill>
              </a:rPr>
              <a:t>?</a:t>
            </a:r>
            <a:endParaRPr lang="en-AU" dirty="0">
              <a:solidFill>
                <a:schemeClr val="tx1">
                  <a:lumMod val="65000"/>
                  <a:lumOff val="35000"/>
                </a:schemeClr>
              </a:solidFill>
            </a:endParaRPr>
          </a:p>
        </p:txBody>
      </p:sp>
    </p:spTree>
    <p:extLst>
      <p:ext uri="{BB962C8B-B14F-4D97-AF65-F5344CB8AC3E}">
        <p14:creationId xmlns:p14="http://schemas.microsoft.com/office/powerpoint/2010/main" val="245450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15" t="33794" r="-2" b="32821"/>
          <a:stretch/>
        </p:blipFill>
        <p:spPr>
          <a:xfrm>
            <a:off x="1087544" y="1104901"/>
            <a:ext cx="5798230" cy="3981448"/>
          </a:xfrm>
          <a:prstGeom prst="rect">
            <a:avLst/>
          </a:prstGeom>
        </p:spPr>
      </p:pic>
      <p:sp>
        <p:nvSpPr>
          <p:cNvPr id="3" name="TextBox 2"/>
          <p:cNvSpPr txBox="1"/>
          <p:nvPr/>
        </p:nvSpPr>
        <p:spPr>
          <a:xfrm>
            <a:off x="6885774" y="2319758"/>
            <a:ext cx="5048250" cy="2123658"/>
          </a:xfrm>
          <a:prstGeom prst="rect">
            <a:avLst/>
          </a:prstGeom>
          <a:noFill/>
        </p:spPr>
        <p:txBody>
          <a:bodyPr wrap="square" rtlCol="0">
            <a:spAutoFit/>
          </a:bodyPr>
          <a:lstStyle/>
          <a:p>
            <a:pPr algn="ctr"/>
            <a:r>
              <a:rPr lang="en-AU" sz="4400" dirty="0" smtClean="0">
                <a:solidFill>
                  <a:schemeClr val="tx1">
                    <a:lumMod val="65000"/>
                    <a:lumOff val="35000"/>
                  </a:schemeClr>
                </a:solidFill>
              </a:rPr>
              <a:t>Intermediate trait values provide the </a:t>
            </a:r>
            <a:r>
              <a:rPr lang="en-AU" sz="4400" b="1" dirty="0" smtClean="0">
                <a:solidFill>
                  <a:schemeClr val="accent1"/>
                </a:solidFill>
              </a:rPr>
              <a:t>highest fitness</a:t>
            </a:r>
            <a:r>
              <a:rPr lang="en-AU" sz="4400" dirty="0" smtClean="0">
                <a:solidFill>
                  <a:schemeClr val="tx1">
                    <a:lumMod val="65000"/>
                    <a:lumOff val="35000"/>
                  </a:schemeClr>
                </a:solidFill>
              </a:rPr>
              <a:t>.</a:t>
            </a:r>
            <a:endParaRPr lang="en-AU" sz="4400" dirty="0">
              <a:solidFill>
                <a:schemeClr val="tx1">
                  <a:lumMod val="65000"/>
                  <a:lumOff val="35000"/>
                </a:schemeClr>
              </a:solidFill>
            </a:endParaRPr>
          </a:p>
        </p:txBody>
      </p:sp>
      <p:cxnSp>
        <p:nvCxnSpPr>
          <p:cNvPr id="4" name="Straight Connector 3"/>
          <p:cNvCxnSpPr/>
          <p:nvPr/>
        </p:nvCxnSpPr>
        <p:spPr>
          <a:xfrm>
            <a:off x="1106593" y="1066800"/>
            <a:ext cx="0" cy="41878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087545" y="5254690"/>
            <a:ext cx="5798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2684" y="5423032"/>
            <a:ext cx="2647950" cy="584775"/>
          </a:xfrm>
          <a:prstGeom prst="rect">
            <a:avLst/>
          </a:prstGeom>
          <a:noFill/>
        </p:spPr>
        <p:txBody>
          <a:bodyPr wrap="square" rtlCol="0">
            <a:spAutoFit/>
          </a:bodyPr>
          <a:lstStyle/>
          <a:p>
            <a:pPr algn="ctr"/>
            <a:r>
              <a:rPr lang="en-AU" sz="3200" dirty="0" smtClean="0"/>
              <a:t>Phenotype</a:t>
            </a:r>
            <a:endParaRPr lang="en-AU" sz="3200" dirty="0"/>
          </a:p>
        </p:txBody>
      </p:sp>
      <p:sp>
        <p:nvSpPr>
          <p:cNvPr id="9" name="TextBox 8"/>
          <p:cNvSpPr txBox="1"/>
          <p:nvPr/>
        </p:nvSpPr>
        <p:spPr>
          <a:xfrm rot="16200000">
            <a:off x="-785366" y="2580832"/>
            <a:ext cx="2647950" cy="1077218"/>
          </a:xfrm>
          <a:prstGeom prst="rect">
            <a:avLst/>
          </a:prstGeom>
          <a:noFill/>
        </p:spPr>
        <p:txBody>
          <a:bodyPr wrap="square" rtlCol="0">
            <a:spAutoFit/>
          </a:bodyPr>
          <a:lstStyle/>
          <a:p>
            <a:pPr algn="ctr"/>
            <a:r>
              <a:rPr lang="en-AU" sz="3200" dirty="0" smtClean="0"/>
              <a:t>Frequency in population</a:t>
            </a:r>
            <a:endParaRPr lang="en-AU" sz="3200" dirty="0"/>
          </a:p>
        </p:txBody>
      </p:sp>
    </p:spTree>
    <p:extLst>
      <p:ext uri="{BB962C8B-B14F-4D97-AF65-F5344CB8AC3E}">
        <p14:creationId xmlns:p14="http://schemas.microsoft.com/office/powerpoint/2010/main" val="3009627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15" t="33794" r="-2" b="32821"/>
          <a:stretch/>
        </p:blipFill>
        <p:spPr>
          <a:xfrm>
            <a:off x="1087544" y="1104901"/>
            <a:ext cx="5798230" cy="3981448"/>
          </a:xfrm>
          <a:prstGeom prst="rect">
            <a:avLst/>
          </a:prstGeom>
        </p:spPr>
      </p:pic>
      <p:sp>
        <p:nvSpPr>
          <p:cNvPr id="3" name="TextBox 2"/>
          <p:cNvSpPr txBox="1"/>
          <p:nvPr/>
        </p:nvSpPr>
        <p:spPr>
          <a:xfrm>
            <a:off x="6885774" y="2319758"/>
            <a:ext cx="5048250" cy="2123658"/>
          </a:xfrm>
          <a:prstGeom prst="rect">
            <a:avLst/>
          </a:prstGeom>
          <a:noFill/>
        </p:spPr>
        <p:txBody>
          <a:bodyPr wrap="square" rtlCol="0">
            <a:spAutoFit/>
          </a:bodyPr>
          <a:lstStyle/>
          <a:p>
            <a:pPr algn="ctr"/>
            <a:r>
              <a:rPr lang="en-AU" sz="4400" dirty="0">
                <a:solidFill>
                  <a:schemeClr val="tx1">
                    <a:lumMod val="65000"/>
                    <a:lumOff val="35000"/>
                  </a:schemeClr>
                </a:solidFill>
              </a:rPr>
              <a:t>High additive genetic variance (</a:t>
            </a:r>
            <a:r>
              <a:rPr lang="en-AU" sz="4400" b="1" dirty="0">
                <a:solidFill>
                  <a:schemeClr val="accent1"/>
                </a:solidFill>
              </a:rPr>
              <a:t>V</a:t>
            </a:r>
            <a:r>
              <a:rPr lang="en-AU" sz="4400" b="1" baseline="-25000" dirty="0">
                <a:solidFill>
                  <a:schemeClr val="accent1"/>
                </a:solidFill>
              </a:rPr>
              <a:t>A</a:t>
            </a:r>
            <a:r>
              <a:rPr lang="en-AU" sz="4400" dirty="0">
                <a:solidFill>
                  <a:schemeClr val="tx1">
                    <a:lumMod val="65000"/>
                    <a:lumOff val="35000"/>
                  </a:schemeClr>
                </a:solidFill>
              </a:rPr>
              <a:t>) leads to faster adaptation.</a:t>
            </a:r>
            <a:endParaRPr lang="en-AU" sz="4400" dirty="0">
              <a:solidFill>
                <a:schemeClr val="tx1">
                  <a:lumMod val="65000"/>
                  <a:lumOff val="35000"/>
                </a:schemeClr>
              </a:solidFill>
            </a:endParaRPr>
          </a:p>
        </p:txBody>
      </p:sp>
      <p:cxnSp>
        <p:nvCxnSpPr>
          <p:cNvPr id="4" name="Straight Connector 3"/>
          <p:cNvCxnSpPr/>
          <p:nvPr/>
        </p:nvCxnSpPr>
        <p:spPr>
          <a:xfrm>
            <a:off x="1106593" y="1066800"/>
            <a:ext cx="0" cy="41878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087545" y="5254690"/>
            <a:ext cx="5798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2684" y="5423032"/>
            <a:ext cx="2647950" cy="584775"/>
          </a:xfrm>
          <a:prstGeom prst="rect">
            <a:avLst/>
          </a:prstGeom>
          <a:noFill/>
        </p:spPr>
        <p:txBody>
          <a:bodyPr wrap="square" rtlCol="0">
            <a:spAutoFit/>
          </a:bodyPr>
          <a:lstStyle/>
          <a:p>
            <a:pPr algn="ctr"/>
            <a:r>
              <a:rPr lang="en-AU" sz="3200" dirty="0" smtClean="0"/>
              <a:t>Phenotype</a:t>
            </a:r>
            <a:endParaRPr lang="en-AU" sz="3200" dirty="0"/>
          </a:p>
        </p:txBody>
      </p:sp>
      <p:sp>
        <p:nvSpPr>
          <p:cNvPr id="9" name="TextBox 8"/>
          <p:cNvSpPr txBox="1"/>
          <p:nvPr/>
        </p:nvSpPr>
        <p:spPr>
          <a:xfrm rot="16200000">
            <a:off x="-785366" y="2580832"/>
            <a:ext cx="2647950" cy="1077218"/>
          </a:xfrm>
          <a:prstGeom prst="rect">
            <a:avLst/>
          </a:prstGeom>
          <a:noFill/>
        </p:spPr>
        <p:txBody>
          <a:bodyPr wrap="square" rtlCol="0">
            <a:spAutoFit/>
          </a:bodyPr>
          <a:lstStyle/>
          <a:p>
            <a:pPr algn="ctr"/>
            <a:r>
              <a:rPr lang="en-AU" sz="3200" dirty="0" smtClean="0"/>
              <a:t>Frequency in population</a:t>
            </a:r>
            <a:endParaRPr lang="en-AU" sz="3200" dirty="0"/>
          </a:p>
        </p:txBody>
      </p:sp>
    </p:spTree>
    <p:extLst>
      <p:ext uri="{BB962C8B-B14F-4D97-AF65-F5344CB8AC3E}">
        <p14:creationId xmlns:p14="http://schemas.microsoft.com/office/powerpoint/2010/main" val="4282551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1077</TotalTime>
  <Words>2217</Words>
  <Application>Microsoft Office PowerPoint</Application>
  <PresentationFormat>Widescreen</PresentationFormat>
  <Paragraphs>246</Paragraphs>
  <Slides>39</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Calibri Light</vt:lpstr>
      <vt:lpstr>Proxima Nova Extrabold</vt:lpstr>
      <vt:lpstr>Times New Roman</vt:lpstr>
      <vt:lpstr>Retrospect</vt:lpstr>
      <vt:lpstr>High mutational variance creates maladaptation around a phenotypic optimum</vt:lpstr>
      <vt:lpstr>Adaptation and Genetic Diversity</vt:lpstr>
      <vt:lpstr>But how often are populations perfectly adapted?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Genetic variation and diversity</vt:lpstr>
      <vt:lpstr>Components of G</vt:lpstr>
      <vt:lpstr>PowerPoint Presentation</vt:lpstr>
      <vt:lpstr>PowerPoint Presentation</vt:lpstr>
      <vt:lpstr>SLiM</vt:lpstr>
      <vt:lpstr>Parameter space</vt:lpstr>
      <vt:lpstr>Parameter space</vt:lpstr>
      <vt:lpstr>Commonality of Adaptation</vt:lpstr>
      <vt:lpstr>Commonality of Adaptation</vt:lpstr>
      <vt:lpstr>What enables adaptation?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Bringing it all together</vt:lpstr>
      <vt:lpstr>PowerPoint Presentation</vt:lpstr>
      <vt:lpstr>PowerPoint Presentation</vt:lpstr>
      <vt:lpstr>PowerPoint Presentation</vt:lpstr>
      <vt:lpstr>PowerPoint Presentation</vt:lpstr>
      <vt:lpstr>Future Directions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mutational variance creates maladaptation around a phenotypic optimum</dc:title>
  <dc:creator>Nick</dc:creator>
  <cp:lastModifiedBy>Nick</cp:lastModifiedBy>
  <cp:revision>94</cp:revision>
  <dcterms:created xsi:type="dcterms:W3CDTF">2020-11-13T00:10:42Z</dcterms:created>
  <dcterms:modified xsi:type="dcterms:W3CDTF">2020-11-17T05:58:04Z</dcterms:modified>
</cp:coreProperties>
</file>