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notesMasterIdLst>
    <p:notesMasterId r:id="rId3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hyperlink" Target="https://yozm.wishket.com/magazine/detail/234/" TargetMode="External"/><Relationship Id="rId2" Type="http://schemas.openxmlformats.org/officeDocument/2006/relationships/hyperlink" Target="&#50836;&#51608;IT" TargetMode="External"/><Relationship Id="rId3" Type="http://schemas.openxmlformats.org/officeDocument/2006/relationships/hyperlink" Target="https://ko.wikipedia.org/wiki/%EC%95%84%EB%91%90%EC%9D%B4%EB%85%B8" TargetMode="External"/><Relationship Id="rId4" Type="http://schemas.openxmlformats.org/officeDocument/2006/relationships/hyperlink" Target="Wikipedia" TargetMode="External"/><Relationship Id="rId5" Type="http://schemas.openxmlformats.org/officeDocument/2006/relationships/hyperlink" Target="https://edu.goorm.io/learn/lecture/203/%ED%95%9C-%EB%88%88%EC%97%90-%EB%81%9D%EB%82%B4%EB%8A%94-%EC%95%84%EB%91%90%EC%9D%B4%EB%85%B8-%EA%B8%B0%EC%B4%88/lesson/6065/%EC%95%84%EB%91%90%EC%9D%B4%EB%85%B8-arduino-%EB%9E%80" TargetMode="External"/><Relationship Id="rId6" Type="http://schemas.openxmlformats.org/officeDocument/2006/relationships/hyperlink" Target="&#44396;&#47492;EDU" TargetMode="External"/><Relationship Id="rId7" Type="http://schemas.openxmlformats.org/officeDocument/2006/relationships/hyperlink" Target="https://atsit.in/166" TargetMode="External"/><Relationship Id="rId8" Type="http://schemas.openxmlformats.org/officeDocument/2006/relationships/hyperlink" Target="atsit.in" TargetMode="External"/><Relationship Id="rId9" Type="http://schemas.openxmlformats.org/officeDocument/2006/relationships/hyperlink" Target="https://cis.cju.ac.kr/wp-content/lecture-materials/computer-networks/%EB%9D%BC%EC%A6%88%EB%B2%A0%EB%A6%AC%20%ED%8C%8C%EC%9D%B4%EC%9D%98%20%EC%86%8C%EA%B0%9C.pdf" TargetMode="External"/><Relationship Id="rId10" Type="http://schemas.openxmlformats.org/officeDocument/2006/relationships/hyperlink" Target="&#54620;&#52384;&#49688;" TargetMode="External"/><Relationship Id="rId11" Type="http://schemas.openxmlformats.org/officeDocument/2006/relationships/hyperlink" Target="https://namu.wiki/w/Raspberry%20Pi" TargetMode="External"/><Relationship Id="rId12" Type="http://schemas.openxmlformats.org/officeDocument/2006/relationships/hyperlink" Target="&#45208;&#47924;&#50948;&#53412;" TargetMode="External"/><Relationship Id="rId13" Type="http://schemas.openxmlformats.org/officeDocument/2006/relationships/hyperlink" Target="https://blog.naver.com/yulian/222382952839?viewType=pc" TargetMode="External"/><Relationship Id="rId14" Type="http://schemas.openxmlformats.org/officeDocument/2006/relationships/hyperlink" Target="NAVER" TargetMode="External"/><Relationship Id="rId15" Type="http://schemas.openxmlformats.org/officeDocument/2006/relationships/hyperlink" Target="https://donghoson.tistory.com/entry/%EB%9D%BC%EC%A6%88%EB%B2%A0%EB%A6%AC-%ED%8C%8C%EC%9D%B4%EB%8A%94-%EB%AC%B4%EC%97%87%EC%9D%BC%EA%B9%8C" TargetMode="External"/><Relationship Id="rId16" Type="http://schemas.openxmlformats.org/officeDocument/2006/relationships/hyperlink" Target="&#54000;&#49828;&#53664;&#47532;" TargetMode="External"/><Relationship Id="rId17" Type="http://schemas.openxmlformats.org/officeDocument/2006/relationships/hyperlink" Target="https://m.blog.naver.com/wjw1225/223081724872" TargetMode="External"/><Relationship Id="rId18" Type="http://schemas.openxmlformats.org/officeDocument/2006/relationships/hyperlink" Target="&#45348;&#51060;&#48260; &#48660;&#47196;&#44536;" TargetMode="External"/><Relationship Id="rId19" Type="http://schemas.openxmlformats.org/officeDocument/2006/relationships/hyperlink" Target="https://design-whale.tistory.com/168" TargetMode="External"/><Relationship Id="rId20" Type="http://schemas.openxmlformats.org/officeDocument/2006/relationships/hyperlink" Target="&#54000;&#49828;&#53664;&#47532;" TargetMode="External"/><Relationship Id="rId21" Type="http://schemas.openxmlformats.org/officeDocument/2006/relationships/hyperlink" Target="https://blog.naver.com/scienleader/223476894678?fromRss=true&amp;trackingCode=rss" TargetMode="External"/><Relationship Id="rId22" Type="http://schemas.openxmlformats.org/officeDocument/2006/relationships/hyperlink" Target="NAVER" TargetMode="External"/><Relationship Id="rId23" Type="http://schemas.openxmlformats.org/officeDocument/2006/relationships/hyperlink" Target="https://openstory.tistory.com/150" TargetMode="External"/><Relationship Id="rId24" Type="http://schemas.openxmlformats.org/officeDocument/2006/relationships/hyperlink" Target="&#54000;&#49828;&#53664;&#47532;" TargetMode="External"/><Relationship Id="rId25" Type="http://schemas.openxmlformats.org/officeDocument/2006/relationships/slideLayout" Target="../slideLayouts/slideLayout1.xml"/><Relationship Id="rId26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057400"/>
            <a:ext cx="91440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아두이노와 라즈베리파이 소개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라즈베리파이의 역사와 발전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라즈베리파이의 기원과 발전 과정 설명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2012년 영국에서 시작된 라즈베리파이는 교육용 컴퓨터로 개발되었으며, 현재는 다양한 분야에서 활용되고 있다. 여러 모델의 발전 과정을 설명한다.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타임라인 형식으로 라즈베리파이의 주요 발전 단계를 시각적으로 표현.</a:t>
            </a:r>
            <a:endParaRPr lang="en-US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라즈베리파이의 주요 구성 요소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라즈베리파이 보드의 주요 부품 설명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라즈베리파이는 CPU, RAM, USB 포트, HDMI 포트, GPIO 핀 등으로 구성되어 있다. 각 부품의 역할을 설명한다.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라즈베리파이 보드의 부품을 강조한 이미지와 함께 각 부품의 설명을 나열.</a:t>
            </a:r>
            <a:endParaRPr lang="en-US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라즈베리파이의 작동 원리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라즈베리파이의 기본 작동 원리 설명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라즈베리파이는 운영체제를 통해 다양한 프로그램을 실행하며, 입력 장치와 출력 장치를 통해 상호작용한다. 예를 들어, 웹 서버를 구축하는 원리를 설명한다.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작동 원리를 설명하는 다이어그램을 사용하여 입력-처리-출력 과정을 시각적으로 표현.</a:t>
            </a:r>
            <a:endParaRPr lang="en-US" sz="1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라즈베리파이의 활용 사례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라즈베리파이의 다양한 활용 사례 소개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홈 오토메이션, 게임 에뮬레이터, IoT 프로젝트 등 다양한 프로젝트 사례를 소개한다. 각 사례에 대한 간단한 설명과 이미지를 포함한다.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각 활용 사례의 이미지를 나열하고, 간단한 설명을 추가.</a:t>
            </a:r>
            <a:endParaRPr lang="en-US"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라즈베리파이의 장점과 단점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라즈베리파이의 장단점 분석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장점: 강력한 성능, 다양한 운영체제 지원, 커뮤니티 지원. 단점: 전원 관리 필요, 복잡한 설정.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장점과 단점을 비교하는 표 형식으로 구성.</a:t>
            </a:r>
            <a:endParaRPr lang="en-US" sz="1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 vs 라즈베리파이: 비교 분석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두 플랫폼의 비교 분석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아두이노는 간단한 센서 제어에 적합하고, 라즈베리파이는 복잡한 데이터 처리에 적합하다. 각 플랫폼의 사용 용도에 따른 비교를 제공한다.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비교 표를 사용하여 두 플랫폼의 특징을 나열.</a:t>
            </a:r>
            <a:endParaRPr lang="en-US" sz="1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사용 용도에 따른 선택 가이드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프로젝트에 따른 플랫폼 선택 가이드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간단한 센서 프로젝트는 아두이노, 복잡한 데이터 처리나 멀티미디어 프로젝트는 라즈베리파이를 추천한다. 각 용도에 대한 예시를 제공한다.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용도별 추천 플랫폼을 나열한 그래픽.</a:t>
            </a:r>
            <a:endParaRPr lang="en-US" sz="11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아두이노와 라즈베리파이의 통합 활용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두 플랫폼의 통합 활용 사례 소개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아두이노로 센서를 제어하고, 라즈베리파이로 데이터를 처리하는 시스템을 구축하는 방법을 설명한다. 예를 들어, 스마트 홈 시스템을 소개한다.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통합 시스템의 다이어그램을 사용하여 흐름을 시각적으로 표현.</a:t>
            </a:r>
            <a:endParaRPr lang="en-US" sz="11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아두이노와 라즈베리파이의 프로그래밍 언어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각 플랫폼에서 사용되는 프로그래밍 언어 설명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아두이노는 C/C++ 기반의 언어를 사용하고, 라즈베리파이는 Python, Java 등 다양한 언어를 지원한다. 각 언어의 특징을 설명한다.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각 언어의 로고와 함께 간단한 코드 예시를 나열.</a:t>
            </a:r>
            <a:endParaRPr lang="en-US" sz="11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개발 환경 설정하기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아두이노와 라즈베리파이 개발 환경 설정 방법 설명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 IDE 설치 및 설정, 라즈베리파이의 Raspbian 설치 및 기본 설정 방법을 단계별로 설명한다.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설정 과정의 스크린샷을 포함하여 단계별로 나열.</a:t>
            </a:r>
            <a:endParaRPr 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아두이노와 라즈베리파이 소개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아두이노와 라즈베리파이의 기본 개념 및 중요성 소개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아두이노는 오픈소스 하드웨어 플랫폼으로, 전자 프로젝트에 적합하며, 라즈베리파이는 소형 컴퓨터로 다양한 운영체제를 지원한다. 두 플랫폼은 DIY 전자기기 및 IoT 프로젝트에 널리 사용된다.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슬라이드 상단에 아두이노와 라즈베리파이 로고 배치, 하단에 두 기기의 사진을 나란히 배치.</a:t>
            </a:r>
            <a:endParaRPr lang="en-US" sz="1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기본 프로젝트 예제: 아두이노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아두이노를 이용한 기본 프로젝트 예제 소개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LED 깜빡이기 프로젝트를 통해 아두이노의 기본 사용법을 설명한다. 회로도와 코드 예시를 포함한다.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회로도와 코드 스니펫을 나란히 배치.</a:t>
            </a:r>
            <a:endParaRPr lang="en-US" sz="11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기본 프로젝트 예제: 라즈베리파이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라즈베리파이를 이용한 기본 프로젝트 예제 소개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라즈베리파이를 이용한 웹 서버 구축 프로젝트를 설명한다. 필요한 소프트웨어와 설정 방법을 포함한다.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웹 서버 구조 다이어그램과 코드 예시를 나란히 배치.</a:t>
            </a:r>
            <a:endParaRPr lang="en-US" sz="11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커뮤니티와 리소스 소개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아두이노와 라즈베리파이 관련 커뮤니티 및 리소스 소개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Arduino.cc, RaspberryPi.org 등 공식 웹사이트와 GitHub, Stack Overflow와 같은 커뮤니티를 소개한다.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각 커뮤니티의 로고와 링크를 나열.</a:t>
            </a:r>
            <a:endParaRPr lang="en-US" sz="11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온라인 강좌 및 튜토리얼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아두이노와 라즈베리파이 관련 온라인 강좌 및 튜토리얼 소개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Coursera, Udemy, YouTube 등에서 제공하는 강좌를 소개하고, 추천 강좌 목록을 제공한다.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각 플랫폼의 로고와 추천 강좌 제목을 나열.</a:t>
            </a:r>
            <a:endParaRPr lang="en-US" sz="11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하드웨어 및 소프트웨어 구매처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아두이노와 라즈베리파이 관련 하드웨어 및 소프트웨어 구매처 소개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Amazon, AliExpress, 국내 전자부품 쇼핑몰 등에서 구매할 수 있는 경로를 소개한다.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각 구매처의 로고와 함께 추천 제품 이미지를 나열.</a:t>
            </a:r>
            <a:endParaRPr lang="en-US" sz="11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아두이노와 라즈베리파이의 미래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두 플랫폼의 미래 전망 및 발전 방향 설명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IoT, AI와의 통합 가능성, 교육 분야에서의 활용 증가 등을 설명한다.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미래 기술을 상징하는 이미지를 배경으로 사용.</a:t>
            </a:r>
            <a:endParaRPr lang="en-US" sz="11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최신 기술 동향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아두이노와 라즈베리파이 관련 최신 기술 동향 소개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AI, 머신러닝, IoT와의 연계 등 최신 기술 동향을 설명하고, 관련 프로젝트 사례를 소개한다.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최신 기술을 상징하는 아이콘과 함께 동향을 나열.</a:t>
            </a:r>
            <a:endParaRPr lang="en-US" sz="11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IoT와의 연계 가능성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아두이노와 라즈베리파이를 IoT와 연계하는 방법 설명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센서 데이터를 클라우드로 전송하고, 원격 제어 시스템 구축 방법을 설명한다.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IoT 구조 다이어그램을 사용하여 연계 가능성을 시각적으로 표현.</a:t>
            </a:r>
            <a:endParaRPr lang="en-US" sz="11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Q&amp;A 세션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청중의 질문을 받고 답변하는 시간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청중의 질문을 받고, 아두이노와 라즈베리파이에 대한 궁금증을 해소하는 시간을 갖는다.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Q&amp;A 세션을 위한 질문 아이콘과 함께 질문을 적을 수 있는 공간 제공.</a:t>
            </a:r>
            <a:endParaRPr lang="en-US" sz="11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결론 및 요약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발표 내용 요약 및 결론 제시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아두이노와 라즈베리파이의 중요성과 활용 가능성을 다시 한번 강조하며, 청중에게 실습을 권장한다.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요약된 내용을 리스트 형식으로 나열.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아두이노란 무엇인가?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아두이노의 정의 및 기능 설명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아두이노는 마이크로컨트롤러 기반의 오픈소스 플랫폼으로, 센서와 액추에이터를 통해 다양한 전자 프로젝트를 구현할 수 있다. 예를 들어, LED 제어, 온도 센서 데이터 수집 등이 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아두이노 보드의 이미지와 함께 주요 기능을 아이콘으로 나열.</a:t>
            </a:r>
            <a:endParaRPr lang="en-US" sz="11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참고 문헌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발표에 사용된 참고 문헌 및 자료 출처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책, 논문, 웹사이트 등 다양한 자료 출처를 나열한다.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각 참고 문헌의 제목과 출처를 나열.</a:t>
            </a:r>
            <a:endParaRPr lang="en-US" sz="11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감사의 말씀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청중에게 감사의 인사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발표를 들어준 청중에게 감사의 인사를 전하고, 추가 질문이 있을 경우 연락처를 제공한다.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감사 메시지를 강조하는 배경 이미지 사용.</a:t>
            </a:r>
            <a:endParaRPr lang="en-US" sz="11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부록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27000" indent="-127000">
              <a:lnSpc>
                <a:spcPts val="10000"/>
              </a:lnSpc>
              <a:spcBef>
                <a:spcPts val="100"/>
              </a:spcBef>
              <a:buSzPct val="100000"/>
              <a:buChar char="•"/>
            </a:pPr>
            <a:r>
              <a:rPr lang="en-US" sz="900" b="1" dirty="0">
                <a:solidFill>
                  <a:srgbClr val="363636"/>
                </a:solidFill>
              </a:rPr>
              <a:t>• '아두이노(Arduino)'란? 5분만에 쉽게 알아보기 - 요즘IT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https://yozm.wishket.com/magazine/detail/234/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(요즘IT)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아두이노 - 위키백과, 우리 모두의 백과사전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https://ko.wikipedia.org/wiki/%EC%95%84%EB%91%90%EC%9D%B4%EB%85%B8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(Wikipedia)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아두이노(Arduino)란? - 한 눈에 끝내는 아두이노 기초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https://edu.goorm.io/learn/lecture/203/%ED%95%9C-%EB%88%88%EC%97%90-%EB%81%9D%EB%82%B4%EB%8A%94-%EC%95%84%EB%91%90%EC%9D%B4%EB%85%B8-%EA%B8%B0%EC%B4%88/lesson/6065/%EC%95%84%EB%91%90%EC%9D%B4%EB%85%B8-arduino-%EB%9E%80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6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(구름EDU)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아두이노(Arduino)란 무엇? 아두이노를 소개합니다! 지금 ...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7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https://atsit.in/166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8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(atsit.in)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라즈베리 파이의 소개 - 한철수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9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https://cis.cju.ac.kr/wp-content/lecture-materials/computer-networks/%EB%9D%BC%EC%A6%88%EB%B2%A0%EB%A6%AC%20%ED%8C%8C%EC%9D%B4%EC%9D%98%20%EC%86%8C%EA%B0%9C.pdf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0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(한철수)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Raspberry Pi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https://namu.wiki/w/Raspberry%20Pi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(나무위키)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라즈베리파이(Rapsberry Pi) 소개 : 네이버 블로그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https://blog.naver.com/yulian/222382952839?viewType=pc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(NAVER)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라즈베리 파이는 무엇일까?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https://donghoson.tistory.com/entry/%EB%9D%BC%EC%A6%88%EB%B2%A0%EB%A6%AC-%ED%8C%8C%EC%9D%B4%EB%8A%94-%EB%AC%B4%EC%97%87%EC%9D%BC%EA%B9%8C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6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(티스토리)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아두이노, 라즈베리파이 차이점은? 용도부터 쉽게 알아보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7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https://m.blog.naver.com/wjw1225/223081724872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8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(네이버 블로그)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아두이노와 라즈베리파이의 차이 - 디자인웨일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9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https://design-whale.tistory.com/168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20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(티스토리)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라즈베리파이(Raspberry Pi) vs 아두이노(Arduino) 비교 ...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2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https://blog.naver.com/scienleader/223476894678?fromRss=true&amp;trackingCode=rss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2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(NAVER)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아두이노 vs 라즈베리파이 완벽 비교 - Edward'sLabs - 티스토리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2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https://openstory.tistory.com/150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2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(티스토리)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아두이노의 역사와 발전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아두이노의 기원과 발전 과정 설명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2005년 이탈리아에서 시작된 아두이노 프로젝트는 교육 및 프로토타이핑을 위한 저렴한 솔루션으로 발전하였다. 현재는 전 세계적으로 수많은 사용자와 커뮤니티가 존재한다.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타임라인 형식으로 아두이노의 주요 발전 단계를 시각적으로 표현.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아두이노의 주요 구성 요소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 보드의 주요 부품 설명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 보드는 마이크로컨트롤러, 전원 공급 장치, 디지털 및 아날로그 핀, USB 포트 등으로 구성되어 있다. 각 부품의 역할을 설명한다.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아두이노 보드의 부품을 강조한 이미지와 함께 각 부품의 설명을 나열.</a:t>
            </a:r>
            <a:endParaRPr 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아두이노의 작동 원리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아두이노의 기본 작동 원리 설명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아두이노는 프로그래밍된 코드를 실행하여 입력 신호를 처리하고, 출력 신호를 생성한다. 예를 들어, 버튼을 누르면 LED가 켜지는 원리를 설명한다.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작동 원리를 설명하는 다이어그램을 사용하여 입력-처리-출력 과정을 시각적으로 표현.</a:t>
            </a:r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아두이노의 활용 사례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아두이노의 다양한 활용 사례 소개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스마트 홈 자동화, 로봇 제작, 환경 모니터링 시스템 등 다양한 프로젝트 사례를 소개한다. 각 사례에 대한 간단한 설명과 이미지를 포함한다.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각 활용 사례의 이미지를 나열하고, 간단한 설명을 추가.</a:t>
            </a:r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아두이노의 장점과 단점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아두이노의 장단점 분석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장점: 저렴한 가격, 쉬운 사용법, 방대한 커뮤니티. 단점: 성능 한계, 복잡한 프로젝트에 대한 제약.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장점과 단점을 비교하는 표 형식으로 구성.</a:t>
            </a:r>
            <a:endParaRPr 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라즈베리파이란 무엇인가?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라즈베리파이의 정의 및 기능 설명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라즈베리파이는 소형 컴퓨터로, 다양한 운영체제를 지원하며, 프로그래밍 및 멀티미디어 프로젝트에 적합하다. 예를 들어, 미디어 센터, 웹 서버 구축 등이 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라즈베리파이 보드의 이미지와 함께 주요 기능을 아이콘으로 나열.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2024-11-10T12:30:58Z</dcterms:created>
  <dcterms:modified xsi:type="dcterms:W3CDTF">2024-11-10T12:30:58Z</dcterms:modified>
</cp:coreProperties>
</file>