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hyperlink" Target="https://yozm.wishket.com/magazine/detail/234/" TargetMode="External"/><Relationship Id="rId2" Type="http://schemas.openxmlformats.org/officeDocument/2006/relationships/hyperlink" Target="&#50836;&#51608;IT" TargetMode="External"/><Relationship Id="rId3" Type="http://schemas.openxmlformats.org/officeDocument/2006/relationships/hyperlink" Target="https://ko.wikipedia.org/wiki/%EC%95%84%EB%91%90%EC%9D%B4%EB%85%B8" TargetMode="External"/><Relationship Id="rId4" Type="http://schemas.openxmlformats.org/officeDocument/2006/relationships/hyperlink" Target="Wikipedia" TargetMode="External"/><Relationship Id="rId5" Type="http://schemas.openxmlformats.org/officeDocument/2006/relationships/hyperlink" Target="https://edu.goorm.io/learn/lecture/203/%ED%95%9C-%EB%88%88%EC%97%90-%EB%81%9D%EB%82%B4%EB%8A%94-%EC%95%84%EB%91%90%EC%9D%B4%EB%85%B8-%EA%B8%B0%EC%B4%88/lesson/6065/%EC%95%84%EB%91%90%EC%9D%B4%EB%85%B8-arduino-%EB%9E%80" TargetMode="External"/><Relationship Id="rId6" Type="http://schemas.openxmlformats.org/officeDocument/2006/relationships/hyperlink" Target="&#44396;&#47492;EDU" TargetMode="External"/><Relationship Id="rId7" Type="http://schemas.openxmlformats.org/officeDocument/2006/relationships/hyperlink" Target="https://atsit.in/166" TargetMode="External"/><Relationship Id="rId8" Type="http://schemas.openxmlformats.org/officeDocument/2006/relationships/hyperlink" Target="atsit.in" TargetMode="External"/><Relationship Id="rId9" Type="http://schemas.openxmlformats.org/officeDocument/2006/relationships/hyperlink" Target="https://easyprogramming.tistory.com/entry/%EC%95%84%EB%91%90%EC%9D%B4%EB%85%B8-%EC%8B%A4%EC%83%9D%ED%99%9C-%ED%99%9C%EC%9A%A9-%EC%9E%91%ED%92%88-%EC%82%AC%EB%A1%80" TargetMode="External"/><Relationship Id="rId10" Type="http://schemas.openxmlformats.org/officeDocument/2006/relationships/hyperlink" Target="&#51060;&#51648;&#54532;" TargetMode="External"/><Relationship Id="rId11" Type="http://schemas.openxmlformats.org/officeDocument/2006/relationships/hyperlink" Target="https://blueinternet.tistory.com/10" TargetMode="External"/><Relationship Id="rId12" Type="http://schemas.openxmlformats.org/officeDocument/2006/relationships/hyperlink" Target="&#54000;&#49828;&#53664;&#47532;" TargetMode="External"/><Relationship Id="rId13" Type="http://schemas.openxmlformats.org/officeDocument/2006/relationships/hyperlink" Target="https://impelfin.tistory.com/34" TargetMode="External"/><Relationship Id="rId14" Type="http://schemas.openxmlformats.org/officeDocument/2006/relationships/hyperlink" Target="&#54000;&#49828;&#53664;&#47532;" TargetMode="External"/><Relationship Id="rId15" Type="http://schemas.openxmlformats.org/officeDocument/2006/relationships/hyperlink" Target="https://blog.naver.com/my_k_s_j/221093379207" TargetMode="External"/><Relationship Id="rId16" Type="http://schemas.openxmlformats.org/officeDocument/2006/relationships/hyperlink" Target="NAVER" TargetMode="External"/><Relationship Id="rId17" Type="http://schemas.openxmlformats.org/officeDocument/2006/relationships/hyperlink" Target="http://blog.naver.com/nms200299/220985802249" TargetMode="External"/><Relationship Id="rId18" Type="http://schemas.openxmlformats.org/officeDocument/2006/relationships/hyperlink" Target="NAVER" TargetMode="External"/><Relationship Id="rId19" Type="http://schemas.openxmlformats.org/officeDocument/2006/relationships/hyperlink" Target="https://kocoafab.cc/fboard/590" TargetMode="External"/><Relationship Id="rId20" Type="http://schemas.openxmlformats.org/officeDocument/2006/relationships/hyperlink" Target="&#53076;&#53076;&#50500;&#54073;" TargetMode="External"/><Relationship Id="rId21" Type="http://schemas.openxmlformats.org/officeDocument/2006/relationships/hyperlink" Target="https://m.blog.naver.com/PostView.naver?blogId=mapes_khkim&amp;logNo=222247188908&amp;categoryNo=1&amp;proxyReferer=&amp;noTrackingCode=true" TargetMode="External"/><Relationship Id="rId22" Type="http://schemas.openxmlformats.org/officeDocument/2006/relationships/hyperlink" Target="&#45348;&#51060;&#48260; &#48660;&#47196;&#44536;" TargetMode="External"/><Relationship Id="rId23" Type="http://schemas.openxmlformats.org/officeDocument/2006/relationships/hyperlink" Target="https://kr.freepik.com/free-photos-vectors/arduino" TargetMode="External"/><Relationship Id="rId24" Type="http://schemas.openxmlformats.org/officeDocument/2006/relationships/hyperlink" Target="Freepik" TargetMode="External"/><Relationship Id="rId25" Type="http://schemas.openxmlformats.org/officeDocument/2006/relationships/slideLayout" Target="../slideLayouts/slideLayout1.xml"/><Relationship Id="rId26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057400"/>
            <a:ext cx="91440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아두이노의 세계: 기초부터 활용까지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사례 1: LED 제어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LED 제어 프로젝트의 개요 및 코드 예제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사용하여 LED를 켜고 끄는 간단한 프로젝트를 소개합니다. 코드 예제와 회로도를 포함합니다.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LED가 켜진 상태와 꺼진 상태의 사진을 나란히 배치.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사례 2: 온도 센서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온도 센서를 이용한 데이터 수집 프로젝트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온도 센서를 아두이노에 연결하여 실시간 온도를 측정하고 출력하는 프로젝트를 설명합니다. 코드와 회로도 포함.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온도 센서와 아두이노의 연결 사진.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사례 3: 모터 제어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모터 제어 프로젝트의 개요 및 코드 예제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서보 모터를 아두이노로 제어하는 방법을 설명합니다. 모터의 각도를 조절하는 코드 예제와 회로도 포함.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모터가 움직이는 모습을 보여주는 GIF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IoT의 연결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이용한 IoT 프로젝트 개요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사용하여 IoT 기기를 만드는 방법을 설명합니다. Wi-Fi 모듈을 이용한 데이터 전송 예제 포함.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IoT 아키텍처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활용 분야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다양한 활용 분야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스마트 홈, 로봇 공학, 교육 등 아두이노의 활용 분야를 설명합니다. 각 분야의 사례를 간단히 소개합니다.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분야를 대표하는 아이콘과 함께 설명.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커뮤니티와 리소스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커뮤니티 및 자료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포럼, GitHub, YouTube 채널 등 다양한 리소스를 소개합니다. 커뮤니티의 중요성 강조.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커뮤니티 로고와 함께 링크를 나열한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도서 및 자료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학습을 위한 추천 도서 및 자료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'Arduino Cookbook', 'Getting Started with Arduino' 등 추천 도서 목록과 간단한 설명 포함.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도서의 표지 이미지와 함께 설명.</a:t>
            </a:r>
            <a:endParaRPr lang="en-US" sz="1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시작하기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프로젝트를 시작하는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프로젝트 아이디어 구상, 필요한 부품 목록 작성, 회로도 설계 등 프로젝트 시작을 위한 단계별 가이드 제공.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프로젝트 계획을 위한 체크리스트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장점과 단점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장단점 분석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아두이노의 장점: 저렴한 가격, 쉬운 사용법, 방대한 커뮤니티. 단점: 성능 한계, 복잡한 프로젝트에 대한 제약.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장점과 단점을 비교하는 표.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다른 플랫폼 비교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Raspberry Pi, ESP32 등 비교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간단한 프로젝트에 적합하고, Raspberry Pi는 복잡한 컴퓨팅 작업에 적합하다는 점을 비교합니다.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플랫폼의 특징을 나열한 비교표.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아두이노란 무엇인가?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정의 및 기본 개념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오픈 소스 하드웨어 플랫폼으로, 다양한 전자 프로젝트를 쉽게 만들 수 있도록 돕는 도구입니다. 아두이노 보드는 마이크로컨트롤러를 기반으로 하며, 센서와 액추에이터를 연결하여 다양한 기능을 수행할 수 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 사진과 함께 아두이노의 기본 구조를 설명하는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미래 전망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발전 방향 및 미래 기술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AI, 머신러닝과의 결합, 더 많은 IoT 기기와의 통합 등 아두이노의 미래를 전망합니다.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미래 기술을 상징하는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행사 및 워크숍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행사 및 워크숍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Maker Faire, 아두이노 관련 세미나 및 워크숍 일정과 참여 방법 안내.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행사 포스터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아두이노를 활용한 교육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활용한 교육 프로그램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학교에서 아두이노를 활용한 STEM 교육 사례, 학생들이 만든 프로젝트 소개.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학생들이 아두이노로 작업하는 모습의 사진.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아두이노로 만드는 스마트 홈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스마트 홈 프로젝트 개요 및 예시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이용한 스마트 조명, 온도 조절 시스템 등 스마트 홈 프로젝트 사례 소개.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스마트 홈 시스템 다이어그램.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로봇 공학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이용한 로봇 프로젝트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아두이노를 이용한 간단한 로봇 제작 사례, 로봇의 동작 원리 설명.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로봇의 사진.</a:t>
            </a:r>
            <a:endParaRPr lang="en-US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아두이노를 이용한 예술 프로젝트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아두이노를 활용한 예술 작품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인터랙티브 아트, 조명 설치 등 아두이노를 활용한 예술 프로젝트 사례 소개.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아트 프로젝트의 사진.</a:t>
            </a:r>
            <a:endParaRPr lang="en-US" sz="1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문제 해결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프로젝트에서 발생한 문제와 해결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프로젝트 진행 중 발생한 문제와 그 해결 과정을 사례로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문제 해결 과정을 보여주는 플로우차트.</a:t>
            </a:r>
            <a:endParaRPr lang="en-US"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프로젝트 발표 준비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프로젝트 발표를 위한 준비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발표 자료 준비, 시연 준비, 예상 질문과 답변 준비 등 발표 준비 방법 안내.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발표 준비 체크리스트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질문과 답변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자주 묻는 질문과 답변 정리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아두이노에 대한 자주 묻는 질문과 그에 대한 답변을 정리합니다.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Q&amp;A 형식의 슬라이드.</a:t>
            </a:r>
            <a:endParaRPr lang="en-US"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자료 정리 및 요약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자료 요약 정리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아두이노의 주요 개념, 프로젝트 사례, 활용 분야 등을 요약하여 정리합니다.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요약된 내용을 정리한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역사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아두이노의 발전 과정 및 주요 이정표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2005년 이탈리아에서 시작된 아두이노 프로젝트는 2006년 첫 번째 아두이노 보드가 출시되었고, 이후 2007년 아두이노 IDE가 공개되었습니다. 2010년에는 아두이노가 전 세계적으로 인기를 끌게 되었습니다.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아두이노의 역사적 사건들을 시간축으로 정리한 인포그래픽.</a:t>
            </a:r>
            <a:endParaRPr lang="en-US" sz="1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관련 사진 및 비디오 자료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관련 사진 및 비디오 자료 소개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프로젝트의 사진 및 비디오 링크를 제공하여 시청각 자료를 활용합니다.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사진 갤러리 형식으로 배치.</a:t>
            </a:r>
            <a:endParaRPr lang="en-US" sz="11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발표 마무리 및 감사 인사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발표 마무리 및 청중에게 감사 인사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발표를 마무리하며 아두이노의 가능성을 강조하고, 청중에게 감사의 인사를 전합니다.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감사 인사를 전하는 이미지.</a:t>
            </a:r>
            <a:endParaRPr lang="en-US"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부록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27000" indent="-127000">
              <a:lnSpc>
                <a:spcPts val="10000"/>
              </a:lnSpc>
              <a:spcBef>
                <a:spcPts val="100"/>
              </a:spcBef>
              <a:buSzPct val="100000"/>
              <a:buChar char="•"/>
            </a:pPr>
            <a:r>
              <a:rPr lang="en-US" sz="900" b="1" dirty="0">
                <a:solidFill>
                  <a:srgbClr val="363636"/>
                </a:solidFill>
              </a:rPr>
              <a:t>• '아두이노(Arduino)'란? 5분만에 쉽게 알아보기 - 요즘IT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https://yozm.wishket.com/magazine/detail/234/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(요즘IT)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- 위키백과, 우리 모두의 백과사전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https://ko.wikipedia.org/wiki/%EC%95%84%EB%91%90%EC%9D%B4%EB%85%B8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(Wikipedia)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아두이노(Arduino)란? - 한 눈에 끝내는 아두이노 기초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https://edu.goorm.io/learn/lecture/203/%ED%95%9C-%EB%88%88%EC%97%90-%EB%81%9D%EB%82%B4%EB%8A%94-%EC%95%84%EB%91%90%EC%9D%B4%EB%85%B8-%EA%B8%B0%EC%B4%88/lesson/6065/%EC%95%84%EB%91%90%EC%9D%B4%EB%85%B8-arduino-%EB%9E%80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(구름EDU)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아두이노(Arduino)란 무엇? 아두이노를 소개합니다! 지금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https://atsit.in/166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(atsit.in)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【아두이노】 실용성이 뛰어난 실생활 활용 작품 사례 7가지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https://easyprogramming.tistory.com/entry/%EC%95%84%EB%91%90%EC%9D%B4%EB%85%B8-%EC%8B%A4%EC%83%9D%ED%99%9C-%ED%99%9C%EC%9A%A9-%EC%9E%91%ED%92%88-%EC%82%AC%EB%A1%80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(이지프)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프로젝트 20가지 해외 사례! 아이디어 떠올리게 하는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https://blueinternet.tistory.com/10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프로젝트 모음 - imp IT Story - 티스토리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https://impelfin.tistory.com/34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(티스토리)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졸업작품 막막하세요? 아이디어 공유합니다. ...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https://blog.naver.com/my_k_s_j/221093379207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[아두이노] 카메라 모듈을 이용하여 사진을 찍어보자!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http://blog.naver.com/nms200299/220985802249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(NAVER)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아두이노서버, 데이터전송(사진)에 관한 질문입니다.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1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https://kocoafab.cc/fboard/590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(코코아팹)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아두이노 프로젝트 - CLCD에 그래픽 출력 하기 - 네이버 블로그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https://m.blog.naver.com/PostView.naver?blogId=mapes_khkim&amp;logNo=222247188908&amp;categoryNo=1&amp;proxyReferer=&amp;noTrackingCode=true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(네이버 블로그)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b="1" dirty="0">
                <a:solidFill>
                  <a:srgbClr val="363636"/>
                </a:solidFill>
              </a:rPr>
              <a:t>• Arduino 이미지 - Freepik에서 무료 다운로드 : 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https://kr.freepik.com/free-photos-vectors/arduino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u="sng" dirty="0">
                <a:solidFill>
                  <a:srgbClr val="363636"/>
                </a:solidFill>
                <a:hlinkClick r:id="rId2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(Freepik)</a:t>
            </a:r>
            <a:pPr indent="0" marL="0">
              <a:lnSpc>
                <a:spcPts val="1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63636"/>
                </a:solidFill>
              </a:rPr>
              <a:t>
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구성 요소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보드의 주요 구성 요소 설명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보드는 마이크로컨트롤러, 전원 공급 장치, 입력 및 출력 핀, USB 포트 등으로 구성되어 있습니다. 각 구성 요소의 역할을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아두이노 보드의 각 구성 요소를 강조한 labeled diagram.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보드 종류 소개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다양한 아두이노 보드의 종류 및 특징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우노, 아두이노 메가, 아두이노 나노 등 다양한 보드가 있으며, 각 보드는 용도에 따라 다르게 설계되었습니다. 예를 들어, 아두이노 우노는 초보자에게 적합하고, 아두이노 메가는 더 많은 핀을 제공합니다.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각 아두이노 보드의 사진과 함께 간단한 설명을 포함한 표.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IDE 설치 방법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IDE 설치 과정 안내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 IDE는 공식 웹사이트에서 다운로드할 수 있으며, 설치 과정은 Windows, macOS, Linux에 따라 다릅니다. 각 운영체제별 설치 방법을 단계별로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설치 과정의 스크린샷을 포함한 단계별 가이드.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 프로그래밍 기초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 프로그래밍 언어 및 기본 문법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아두이노는 C/C++ 기반의 프로그래밍 언어를 사용합니다. 기본적인 문법, 변수 선언, 함수 정의 등을 설명하고, 간단한 예제를 제공합니다.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코드 예제를 보여주는 슬라이드, 코드 하이라이트 사용.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아두이노의 기본 회로 구성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기본 회로 연결 방법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LED, 저항, 브레드보드 등을 사용하여 기본 회로를 구성하는 방법을 설명합니다. 회로도와 실제 연결 사진을 함께 제공합니다.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회로도와 실제 회로 사진을 나란히 배치.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아두이노와 센서의 관계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추천 내용 : 아두이노와 다양한 센서의 연결 및 활용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예시 내용 : 온도 센서, 조도 센서, 거리 센서 등 다양한 센서를 아두이노와 연결하여 데이터를 수집하고 활용하는 방법을 설명합니다.</a:t>
            </a:r>
            <a:endParaRPr lang="en-US" sz="1100" dirty="0"/>
          </a:p>
          <a:p>
            <a:pPr indent="0" marL="0">
              <a:spcAft>
                <a:spcPts val="1000"/>
              </a:spcAft>
              <a:buNone/>
            </a:pPr>
            <a:r>
              <a:rPr lang="en-US" sz="1100" dirty="0">
                <a:solidFill>
                  <a:srgbClr val="000000"/>
                </a:solidFill>
              </a:rPr>
              <a:t>• 레이아웃과 이미지 제안 : 센서와 아두이노의 연결 다이어그램.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2024-11-10T12:29:26Z</dcterms:created>
  <dcterms:modified xsi:type="dcterms:W3CDTF">2024-11-10T12:29:26Z</dcterms:modified>
</cp:coreProperties>
</file>