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361" r:id="rId5"/>
    <p:sldId id="36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66" r:id="rId14"/>
    <p:sldId id="367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>
        <p:guide orient="horz" pos="1792"/>
        <p:guide pos="30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离线数仓项目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6361" y="2705735"/>
            <a:ext cx="3027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讲师：郭嘉</a:t>
            </a:r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富强</a:t>
            </a:r>
            <a:endParaRPr lang="zh-CN" altLang="en-US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20383" y="-100"/>
            <a:ext cx="242379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On Spark原理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HiveOnSpark原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519430"/>
            <a:ext cx="6862445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0"/>
            <a:ext cx="343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hiveserver2 OOM问题解决办法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980440" y="1052830"/>
            <a:ext cx="4904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mv hive-env.sh.template hive-env.sh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export HADOOP_HEAPSIZE=1024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0"/>
            <a:ext cx="243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hiveserver2 报错问题</a:t>
            </a:r>
            <a:endParaRPr lang="zh-C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-32930465"/>
            <a:ext cx="254000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NoViableAltException(153@[917:1: ddlStatement : ( createDatabaseStatement | switchDatabaseStatement | dropDatabaseStatement | createTableStatement | dropTableStatement | truncateTableStatement | alterStatement | descStatement | showStatement | metastoreCheck | createViewStatement | createMaterializedViewStatement | dropViewStatement | dropMaterializedViewStatement | createFunctionStatement | createMacroStatement | dropFunctionStatement | reloadFunctionStatement | dropMacroStatement | analyzeStatement | lockStatement | unlockStatement | lockDatabase | unlockDatabase | createRoleStatement | dropRoleStatement | ( grantPrivileges )=&gt; grantPrivileges | ( revokePrivileges )=&gt; revokePrivileges | showGrants | showRoleGrants | showRolePrincipals | showRoles | grantRole | revokeRole | setRole | showCurrentRole | abortTransactionStatement | killQueryStatement | resourcePlanDdlStatements );])</a:t>
            </a:r>
            <a:endParaRPr lang="zh-CN" altLang="en-US" sz="700"/>
          </a:p>
          <a:p>
            <a:r>
              <a:rPr lang="en-US" altLang="zh-CN" sz="700"/>
              <a:t>......</a:t>
            </a:r>
            <a:r>
              <a:rPr lang="zh-CN" altLang="en-US" sz="700"/>
              <a:t>	at java.lang.Thread.run(Thread.java:748)</a:t>
            </a:r>
            <a:endParaRPr lang="zh-CN" altLang="en-US" sz="700"/>
          </a:p>
          <a:p>
            <a:r>
              <a:rPr lang="zh-CN" altLang="en-US" sz="700"/>
              <a:t>FAILED: ParseException line 1:5 cannot recognize input near 'show' 'indexes' 'on' in ddl statement</a:t>
            </a:r>
            <a:endParaRPr lang="zh-CN" altLang="en-US" sz="7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614045"/>
            <a:ext cx="8659495" cy="3718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0690" y="4504055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忽略即可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/>
              <a:t>数据模拟概述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68580" y="1485900"/>
            <a:ext cx="1817370" cy="3683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zh-CN" altLang="en-US"/>
              <a:t>用户行为数据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80" y="3536315"/>
            <a:ext cx="1817370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用户业务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5" name="图片 4" descr="m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190" y="4320540"/>
            <a:ext cx="7759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3765" y="3259455"/>
            <a:ext cx="1412240" cy="6451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公司业务</a:t>
            </a:r>
            <a:r>
              <a:rPr lang="en-US" altLang="zh-CN"/>
              <a:t>App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27675" y="3397885"/>
            <a:ext cx="171704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数仓</a:t>
            </a:r>
            <a:r>
              <a:rPr lang="en-US" altLang="zh-CN"/>
              <a:t>App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4403725" y="2366010"/>
            <a:ext cx="361315" cy="3547745"/>
          </a:xfrm>
          <a:prstGeom prst="rightBrace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7675" y="1404620"/>
            <a:ext cx="154686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App</a:t>
            </a:r>
            <a:r>
              <a:rPr lang="zh-CN" altLang="en-US"/>
              <a:t>上埋点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44715" y="140462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44715" y="3766185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527675" y="2477135"/>
            <a:ext cx="159258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n-US" altLang="zh-CN"/>
              <a:t>2020-06-14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358255" y="1854200"/>
            <a:ext cx="7620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349365" y="2929255"/>
            <a:ext cx="8890" cy="468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0"/>
            <a:ext cx="25228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用户行为日志采样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9405" y="633095"/>
            <a:ext cx="262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页面日志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	common:{},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page</a:t>
            </a:r>
            <a:r>
              <a:rPr lang="en-US" altLang="zh-CN"/>
              <a:t>:{},</a:t>
            </a:r>
            <a:endParaRPr lang="en-US" altLang="zh-CN"/>
          </a:p>
          <a:p>
            <a:r>
              <a:rPr lang="en-US" altLang="zh-CN"/>
              <a:t>	ts:xxx</a:t>
            </a:r>
            <a:endParaRPr lang="en-US" altLang="zh-CN"/>
          </a:p>
          <a:p>
            <a:r>
              <a:rPr lang="zh-CN" altLang="en-US"/>
              <a:t>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34715" y="633095"/>
            <a:ext cx="262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</a:t>
            </a:r>
            <a:r>
              <a:rPr lang="zh-CN" altLang="en-US"/>
              <a:t>日志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	common:{},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start</a:t>
            </a:r>
            <a:r>
              <a:rPr lang="en-US" altLang="zh-CN"/>
              <a:t>:{},</a:t>
            </a:r>
            <a:endParaRPr lang="en-US" altLang="zh-CN"/>
          </a:p>
          <a:p>
            <a:r>
              <a:rPr lang="en-US" altLang="zh-CN"/>
              <a:t>	ts:xxx</a:t>
            </a:r>
            <a:endParaRPr lang="en-US" altLang="zh-CN"/>
          </a:p>
          <a:p>
            <a:r>
              <a:rPr lang="zh-CN" altLang="en-US"/>
              <a:t>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9405" y="2826385"/>
            <a:ext cx="262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动作</a:t>
            </a:r>
            <a:r>
              <a:rPr lang="zh-CN" altLang="en-US"/>
              <a:t>日志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	common:{},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actions</a:t>
            </a:r>
            <a:r>
              <a:rPr lang="en-US" altLang="zh-CN"/>
              <a:t>:[],</a:t>
            </a:r>
            <a:endParaRPr lang="en-US" altLang="zh-CN"/>
          </a:p>
          <a:p>
            <a:r>
              <a:rPr lang="en-US" altLang="zh-CN"/>
              <a:t>	ts:xxx</a:t>
            </a:r>
            <a:endParaRPr lang="en-US" altLang="zh-CN"/>
          </a:p>
          <a:p>
            <a:r>
              <a:rPr lang="zh-CN" altLang="en-US"/>
              <a:t>｝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34715" y="2925445"/>
            <a:ext cx="262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曝光</a:t>
            </a:r>
            <a:r>
              <a:rPr lang="zh-CN" altLang="en-US"/>
              <a:t>日志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	common:{},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displays</a:t>
            </a:r>
            <a:r>
              <a:rPr lang="en-US" altLang="zh-CN"/>
              <a:t>:[],</a:t>
            </a:r>
            <a:endParaRPr lang="en-US" altLang="zh-CN"/>
          </a:p>
          <a:p>
            <a:r>
              <a:rPr lang="en-US" altLang="zh-CN"/>
              <a:t>	ts:xxx</a:t>
            </a:r>
            <a:endParaRPr lang="en-US" altLang="zh-CN"/>
          </a:p>
          <a:p>
            <a:r>
              <a:rPr lang="zh-CN" altLang="en-US"/>
              <a:t>｝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57950" y="1632585"/>
            <a:ext cx="262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</a:t>
            </a:r>
            <a:r>
              <a:rPr lang="zh-CN" altLang="en-US"/>
              <a:t>日志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{</a:t>
            </a:r>
            <a:endParaRPr lang="zh-CN" altLang="en-US"/>
          </a:p>
          <a:p>
            <a:r>
              <a:rPr lang="en-US" altLang="zh-CN"/>
              <a:t>	common:{},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err</a:t>
            </a:r>
            <a:r>
              <a:rPr lang="en-US" altLang="zh-CN"/>
              <a:t>:{},</a:t>
            </a:r>
            <a:endParaRPr lang="en-US" altLang="zh-CN"/>
          </a:p>
          <a:p>
            <a:r>
              <a:rPr lang="en-US" altLang="zh-CN"/>
              <a:t>	ts:xxx</a:t>
            </a:r>
            <a:endParaRPr lang="en-US" altLang="zh-CN"/>
          </a:p>
          <a:p>
            <a:r>
              <a:rPr lang="zh-CN" altLang="en-US"/>
              <a:t>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1144" y="0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数仓软件的选择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1924685"/>
            <a:ext cx="899350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37489" y="0"/>
            <a:ext cx="20281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Hive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的执行引擎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h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977265"/>
            <a:ext cx="1035050" cy="1035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0" y="1301750"/>
            <a:ext cx="1331595" cy="3683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数据的管理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6800" y="1310640"/>
            <a:ext cx="828040" cy="368300"/>
          </a:xfrm>
          <a:prstGeom prst="rect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scaled="1"/>
          </a:gra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45715" y="1490345"/>
            <a:ext cx="86106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94555" y="1481455"/>
            <a:ext cx="86106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19550" y="1909445"/>
            <a:ext cx="3175" cy="645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 descr="Spar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3347085"/>
            <a:ext cx="2061210" cy="1025525"/>
          </a:xfrm>
          <a:prstGeom prst="rect">
            <a:avLst/>
          </a:prstGeom>
        </p:spPr>
      </p:pic>
      <p:pic>
        <p:nvPicPr>
          <p:cNvPr id="15" name="图片 14" descr="edit_mapredu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47085"/>
            <a:ext cx="1059815" cy="9258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0" y="3395345"/>
            <a:ext cx="1638300" cy="828675"/>
          </a:xfrm>
          <a:prstGeom prst="rect">
            <a:avLst/>
          </a:prstGeom>
        </p:spPr>
      </p:pic>
      <p:sp>
        <p:nvSpPr>
          <p:cNvPr id="17" name="右大括号 16"/>
          <p:cNvSpPr/>
          <p:nvPr/>
        </p:nvSpPr>
        <p:spPr>
          <a:xfrm rot="16200000">
            <a:off x="3836035" y="1271270"/>
            <a:ext cx="369570" cy="362331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59885" y="2012315"/>
            <a:ext cx="111315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zh-CN" altLang="en-US"/>
              <a:t>计算方式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25145" y="-100"/>
            <a:ext cx="2214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数仓搭建技术选型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77010" y="2329180"/>
            <a:ext cx="1774825" cy="5486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>
                <a:sym typeface="+mn-ea"/>
              </a:rPr>
              <a:t>Hive的解析器和编译器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180455" y="2278380"/>
            <a:ext cx="1774825" cy="599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Spark</a:t>
            </a:r>
            <a:r>
              <a:rPr lang="zh-CN" altLang="en-US">
                <a:sym typeface="+mn-ea"/>
              </a:rPr>
              <a:t>的解析器和编译器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15315" y="1087755"/>
            <a:ext cx="3497580" cy="548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/opt/module/hive/bin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/hive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19395" y="1087755"/>
            <a:ext cx="3497580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/opt/module/spark/bin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/spark-sql</a:t>
            </a:r>
            <a:endParaRPr lang="en-US" altLang="zh-CN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17035" y="1883410"/>
            <a:ext cx="1050290" cy="6324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HQL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3204845"/>
            <a:ext cx="1835150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SparkApp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3893185" y="4525645"/>
            <a:ext cx="1835150" cy="6153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Hive</a:t>
            </a:r>
            <a:r>
              <a:rPr lang="zh-CN" altLang="en-US"/>
              <a:t>表中的数据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>
            <a:off x="4112895" y="1362075"/>
            <a:ext cx="629285" cy="52133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1" idx="1"/>
            <a:endCxn id="13" idx="0"/>
          </p:cNvCxnSpPr>
          <p:nvPr/>
        </p:nvCxnSpPr>
        <p:spPr>
          <a:xfrm rot="10800000" flipV="1">
            <a:off x="4742180" y="1370330"/>
            <a:ext cx="577215" cy="52133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2"/>
            <a:endCxn id="8" idx="3"/>
          </p:cNvCxnSpPr>
          <p:nvPr/>
        </p:nvCxnSpPr>
        <p:spPr>
          <a:xfrm rot="10800000" flipV="1">
            <a:off x="3251835" y="2207895"/>
            <a:ext cx="965200" cy="40386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3" idx="6"/>
            <a:endCxn id="9" idx="1"/>
          </p:cNvCxnSpPr>
          <p:nvPr/>
        </p:nvCxnSpPr>
        <p:spPr>
          <a:xfrm>
            <a:off x="5267325" y="2207895"/>
            <a:ext cx="913130" cy="37846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2"/>
            <a:endCxn id="14" idx="2"/>
          </p:cNvCxnSpPr>
          <p:nvPr/>
        </p:nvCxnSpPr>
        <p:spPr>
          <a:xfrm rot="5400000" flipV="1">
            <a:off x="2807335" y="2443480"/>
            <a:ext cx="643255" cy="152844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2"/>
            <a:endCxn id="14" idx="6"/>
          </p:cNvCxnSpPr>
          <p:nvPr/>
        </p:nvCxnSpPr>
        <p:spPr>
          <a:xfrm rot="5400000">
            <a:off x="6076633" y="2537778"/>
            <a:ext cx="643255" cy="133985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4"/>
            <a:endCxn id="15" idx="0"/>
          </p:cNvCxnSpPr>
          <p:nvPr/>
        </p:nvCxnSpPr>
        <p:spPr>
          <a:xfrm>
            <a:off x="4810760" y="3845560"/>
            <a:ext cx="0" cy="688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84300" y="475615"/>
            <a:ext cx="1960880" cy="386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 On Spark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87745" y="475615"/>
            <a:ext cx="1960880" cy="386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Spark On Hive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43020" y="1450975"/>
            <a:ext cx="5300980" cy="3692525"/>
          </a:xfrm>
          <a:prstGeom prst="rect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① val rdd:RDD = SparkContext.textFile(" /hive/user/warehouse/db1/tablea/dt='xxx'")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  rdd.filter(data =&gt; data.gender.equls("男"))</a:t>
            </a:r>
            <a:endParaRPr lang="zh-CN" altLang="en-US"/>
          </a:p>
          <a:p>
            <a:r>
              <a:rPr lang="zh-CN" altLang="en-US"/>
              <a:t>	  .map(data =&gt; (data.民族，</a:t>
            </a:r>
            <a:r>
              <a:rPr lang="en-US" altLang="zh-CN"/>
              <a:t>data.</a:t>
            </a:r>
            <a:r>
              <a:rPr lang="en-US" altLang="zh-CN"/>
              <a:t>age</a:t>
            </a:r>
            <a:r>
              <a:rPr lang="zh-CN" altLang="en-US"/>
              <a:t>))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  rdd.groupByKey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④  rdd.map</a:t>
            </a:r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     case(</a:t>
            </a:r>
            <a:r>
              <a:rPr lang="zh-CN" altLang="en-US"/>
              <a:t>民族</a:t>
            </a:r>
            <a:r>
              <a:rPr lang="en-US" altLang="zh-CN"/>
              <a:t>, ages) =&gt; (</a:t>
            </a:r>
            <a:r>
              <a:rPr lang="zh-CN" altLang="en-US"/>
              <a:t>民族</a:t>
            </a:r>
            <a:r>
              <a:rPr lang="en-US" altLang="zh-CN"/>
              <a:t>, ages.sum()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r>
              <a:rPr lang="zh-CN" altLang="en-US"/>
              <a:t>⑤  </a:t>
            </a:r>
            <a:r>
              <a:rPr lang="en-US" altLang="zh-CN"/>
              <a:t>rdd.collect()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6770" y="512445"/>
            <a:ext cx="7490460" cy="645160"/>
          </a:xfrm>
          <a:prstGeom prst="rect">
            <a:avLst/>
          </a:prstGeom>
          <a:gradFill>
            <a:gsLst>
              <a:gs pos="0">
                <a:srgbClr val="E5D5C6"/>
              </a:gs>
              <a:gs pos="100000">
                <a:srgbClr val="B3725C"/>
              </a:gs>
            </a:gsLst>
            <a:lin scaled="1"/>
          </a:gradFill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tablea表在hdfs的位置 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/hive/user/warehouse/db1/tablea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dt: 分区是表目录下的子目录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/hive/user/warehouse/db1/tablea/dt='xxx'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4155" y="2130425"/>
            <a:ext cx="2540000" cy="175323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select</a:t>
            </a:r>
            <a:endParaRPr lang="zh-CN" altLang="en-US"/>
          </a:p>
          <a:p>
            <a:r>
              <a:rPr lang="zh-CN" altLang="en-US">
                <a:sym typeface="+mn-ea"/>
              </a:rPr>
              <a:t>    民族,sum(age) </a:t>
            </a:r>
            <a:endParaRPr lang="zh-CN" altLang="en-US"/>
          </a:p>
          <a:p>
            <a:r>
              <a:rPr lang="zh-CN" altLang="en-US">
                <a:sym typeface="+mn-ea"/>
              </a:rPr>
              <a:t>from tablea</a:t>
            </a:r>
            <a:endParaRPr lang="zh-CN" altLang="en-US"/>
          </a:p>
          <a:p>
            <a:r>
              <a:rPr lang="zh-CN" altLang="en-US">
                <a:sym typeface="+mn-ea"/>
              </a:rPr>
              <a:t>where dt = 'xxx' and gender = '男'</a:t>
            </a:r>
            <a:endParaRPr lang="zh-CN" altLang="en-US"/>
          </a:p>
          <a:p>
            <a:r>
              <a:rPr lang="zh-CN" altLang="en-US">
                <a:sym typeface="+mn-ea"/>
              </a:rPr>
              <a:t>group by 民族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137535" y="2872105"/>
            <a:ext cx="447040" cy="2698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4195" y="-100"/>
            <a:ext cx="261747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SQL解析为Spark代码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28638" y="-100"/>
            <a:ext cx="274764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不兼容Spark错误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pic>
        <p:nvPicPr>
          <p:cNvPr id="4" name="图片 3" descr="Hive版本不兼容Spark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362710"/>
            <a:ext cx="8903335" cy="185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49923" y="-100"/>
            <a:ext cx="300164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官方推荐Spark版本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658495"/>
            <a:ext cx="8951595" cy="1076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5" y="1891030"/>
            <a:ext cx="2133600" cy="3009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 w="med" len="med"/>
        </a:ln>
      </a:spPr>
      <a:bodyPr/>
      <a:lstStyle>
        <a:defPPr>
          <a:defRPr lang="zh-CN" altLang="en-US"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>
        <a:ln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演示</Application>
  <PresentationFormat>全屏显示(16:9)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思源黑体 Medium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Smexy</cp:lastModifiedBy>
  <cp:revision>168</cp:revision>
  <dcterms:created xsi:type="dcterms:W3CDTF">2018-03-01T02:03:00Z</dcterms:created>
  <dcterms:modified xsi:type="dcterms:W3CDTF">2022-03-28T04:22:59Z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