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30"/>
  </p:handoutMasterIdLst>
  <p:sldIdLst>
    <p:sldId id="256" r:id="rId3"/>
    <p:sldId id="410" r:id="rId5"/>
    <p:sldId id="799" r:id="rId6"/>
    <p:sldId id="800" r:id="rId7"/>
    <p:sldId id="795" r:id="rId8"/>
    <p:sldId id="796" r:id="rId9"/>
    <p:sldId id="797" r:id="rId10"/>
    <p:sldId id="406" r:id="rId11"/>
    <p:sldId id="407" r:id="rId12"/>
    <p:sldId id="417" r:id="rId13"/>
    <p:sldId id="409" r:id="rId14"/>
    <p:sldId id="408" r:id="rId15"/>
    <p:sldId id="420" r:id="rId16"/>
    <p:sldId id="411" r:id="rId17"/>
    <p:sldId id="412" r:id="rId18"/>
    <p:sldId id="421" r:id="rId19"/>
    <p:sldId id="422" r:id="rId20"/>
    <p:sldId id="423" r:id="rId21"/>
    <p:sldId id="425" r:id="rId22"/>
    <p:sldId id="426" r:id="rId23"/>
    <p:sldId id="428" r:id="rId24"/>
    <p:sldId id="443" r:id="rId25"/>
    <p:sldId id="442" r:id="rId26"/>
    <p:sldId id="444" r:id="rId27"/>
    <p:sldId id="445" r:id="rId28"/>
    <p:sldId id="259" r:id="rId2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FDA007"/>
    <a:srgbClr val="00AF92"/>
    <a:srgbClr val="006450"/>
    <a:srgbClr val="028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144" d="100"/>
          <a:sy n="144" d="100"/>
        </p:scale>
        <p:origin x="234" y="126"/>
      </p:cViewPr>
      <p:guideLst>
        <p:guide orient="horz" pos="1762"/>
        <p:guide pos="2880"/>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86FD99-B1FA-4331-8905-DB39E8B288F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AA5662-EE05-40AE-BC81-81279C4CD09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390893"/>
            <a:ext cx="6858000" cy="1242039"/>
          </a:xfrm>
        </p:spPr>
        <p:txBody>
          <a:bodyPr anchor="b">
            <a:normAutofit/>
          </a:bodyPr>
          <a:lstStyle>
            <a:lvl1pPr algn="ctr">
              <a:defRPr sz="54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143000" y="2702001"/>
            <a:ext cx="6858000" cy="1242039"/>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628650" y="4768096"/>
            <a:ext cx="2057400" cy="273892"/>
          </a:xfrm>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413730"/>
            <a:ext cx="7886700" cy="416995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a:xfrm>
            <a:off x="628650" y="1378983"/>
            <a:ext cx="7886700" cy="3264074"/>
          </a:xfrm>
        </p:spPr>
        <p:txBody>
          <a:bodyPr/>
          <a:lstStyle>
            <a:lvl1pPr>
              <a:defRPr sz="1800"/>
            </a:lvl1pPr>
            <a:lvl2pPr>
              <a:defRPr sz="1500"/>
            </a:lvl2pPr>
            <a:lvl3pPr>
              <a:defRPr sz="1350"/>
            </a:lvl3pPr>
            <a:lvl4pPr>
              <a:defRPr sz="1350"/>
            </a:lvl4pPr>
            <a:lvl5pPr>
              <a:defRPr sz="135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a:xfrm>
            <a:off x="3028950" y="4768096"/>
            <a:ext cx="3086100" cy="273892"/>
          </a:xfrm>
        </p:spPr>
        <p:txBody>
          <a:bodyPr/>
          <a:lstStyle/>
          <a:p>
            <a:endParaRPr lang="zh-CN" altLang="en-US" dirty="0"/>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628650" y="1640869"/>
            <a:ext cx="7886700" cy="1862662"/>
          </a:xfrm>
        </p:spPr>
        <p:txBody>
          <a:bodyPr>
            <a:normAutofit/>
          </a:bodyPr>
          <a:lstStyle>
            <a:lvl1pPr algn="ctr">
              <a:defRPr sz="45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458"/>
            <a:ext cx="3886200" cy="326407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369458"/>
            <a:ext cx="3886200" cy="326407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a:xfrm>
            <a:off x="3028950" y="4768096"/>
            <a:ext cx="3086100" cy="273892"/>
          </a:xfrm>
        </p:spPr>
        <p:txBody>
          <a:bodyPr/>
          <a:lstStyle/>
          <a:p>
            <a:endParaRPr lang="zh-CN" altLang="en-US"/>
          </a:p>
        </p:txBody>
      </p:sp>
      <p:sp>
        <p:nvSpPr>
          <p:cNvPr id="7" name="灯片编号占位符 6"/>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629841" y="1308950"/>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1" y="1962050"/>
            <a:ext cx="3868340" cy="2681009"/>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308950"/>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1962050"/>
            <a:ext cx="3887391" cy="2681009"/>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a:xfrm>
            <a:off x="3028950" y="4768096"/>
            <a:ext cx="3086100" cy="273892"/>
          </a:xfrm>
        </p:spPr>
        <p:txBody>
          <a:bodyPr/>
          <a:lstStyle/>
          <a:p>
            <a:endParaRPr lang="zh-CN" altLang="en-US"/>
          </a:p>
        </p:txBody>
      </p:sp>
      <p:sp>
        <p:nvSpPr>
          <p:cNvPr id="9" name="灯片编号占位符 8"/>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428875" y="1619533"/>
            <a:ext cx="4286250" cy="1037019"/>
          </a:xfrm>
        </p:spPr>
        <p:txBody>
          <a:bodyPr anchor="b" anchorCtr="0">
            <a:normAutofit/>
          </a:bodyPr>
          <a:lstStyle>
            <a:lvl1pPr algn="ctr">
              <a:defRPr sz="6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a:xfrm>
            <a:off x="628650" y="4768096"/>
            <a:ext cx="2057400" cy="273892"/>
          </a:xfrm>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2428875" y="2800391"/>
            <a:ext cx="4286250" cy="889608"/>
          </a:xfrm>
        </p:spPr>
        <p:txBody>
          <a:bodyPr>
            <a:normAutofit/>
          </a:bodyPr>
          <a:lstStyle>
            <a:lvl1pPr marL="0" indent="0" algn="ctr">
              <a:buNone/>
              <a:defRPr sz="24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535348"/>
            <a:ext cx="3511241" cy="1071308"/>
          </a:xfrm>
        </p:spPr>
        <p:txBody>
          <a:bodyPr anchor="t" anchorCtr="0">
            <a:normAutofit/>
          </a:bodyPr>
          <a:lstStyle>
            <a:lvl1pPr>
              <a:defRPr sz="27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4231888" y="535348"/>
            <a:ext cx="4283912" cy="405340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dirty="0"/>
          </a:p>
        </p:txBody>
      </p:sp>
      <p:sp>
        <p:nvSpPr>
          <p:cNvPr id="4" name="文本占位符 3"/>
          <p:cNvSpPr>
            <a:spLocks noGrp="1"/>
          </p:cNvSpPr>
          <p:nvPr>
            <p:ph type="body" sz="half" idx="2"/>
          </p:nvPr>
        </p:nvSpPr>
        <p:spPr>
          <a:xfrm>
            <a:off x="628650" y="1735708"/>
            <a:ext cx="3511241" cy="2859191"/>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628650" y="4768096"/>
            <a:ext cx="2057400" cy="273892"/>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a:xfrm>
            <a:off x="3028950" y="4768096"/>
            <a:ext cx="3086100" cy="273892"/>
          </a:xfrm>
        </p:spPr>
        <p:txBody>
          <a:bodyPr/>
          <a:lstStyle/>
          <a:p>
            <a:endParaRPr lang="zh-CN" altLang="en-US" dirty="0"/>
          </a:p>
        </p:txBody>
      </p:sp>
      <p:sp>
        <p:nvSpPr>
          <p:cNvPr id="7" name="灯片编号占位符 6"/>
          <p:cNvSpPr>
            <a:spLocks noGrp="1"/>
          </p:cNvSpPr>
          <p:nvPr>
            <p:ph type="sldNum" sz="quarter" idx="12"/>
          </p:nvPr>
        </p:nvSpPr>
        <p:spPr>
          <a:xfrm>
            <a:off x="6467475" y="4787146"/>
            <a:ext cx="2057400" cy="273892"/>
          </a:xfrm>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3674" y="273892"/>
            <a:ext cx="681676" cy="4359641"/>
          </a:xfrm>
        </p:spPr>
        <p:txBody>
          <a:bodyPr vert="eaVert">
            <a:normAutofit/>
          </a:bodyPr>
          <a:lstStyle>
            <a:lvl1pPr>
              <a:defRPr sz="33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628649" y="273892"/>
            <a:ext cx="7084832" cy="4359641"/>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xml"/><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2613660" y="1276985"/>
            <a:ext cx="5669280" cy="829945"/>
          </a:xfrm>
          <a:prstGeom prst="rect">
            <a:avLst/>
          </a:prstGeom>
          <a:noFill/>
          <a:ln>
            <a:noFill/>
          </a:ln>
        </p:spPr>
        <p:txBody>
          <a:bodyPr wrap="square" rtlCol="0" anchor="t">
            <a:spAutoFit/>
          </a:bodyPr>
          <a:lstStyle/>
          <a:p>
            <a:pPr algn="ctr"/>
            <a:r>
              <a:rPr lang="zh-CN" altLang="en-US" sz="4800" b="1">
                <a:solidFill>
                  <a:srgbClr val="006450"/>
                </a:solidFill>
                <a:effectLst>
                  <a:outerShdw blurRad="38100" dist="19050" dir="2700000" algn="tl" rotWithShape="0">
                    <a:schemeClr val="dk1">
                      <a:alpha val="40000"/>
                    </a:schemeClr>
                  </a:outerShdw>
                </a:effectLst>
              </a:rPr>
              <a:t>离线数仓项目</a:t>
            </a:r>
            <a:endParaRPr lang="zh-CN" altLang="en-US" sz="4800" b="1">
              <a:solidFill>
                <a:srgbClr val="006450"/>
              </a:solidFill>
              <a:effectLst>
                <a:outerShdw blurRad="38100" dist="19050" dir="2700000" algn="tl" rotWithShape="0">
                  <a:schemeClr val="dk1">
                    <a:alpha val="40000"/>
                  </a:schemeClr>
                </a:outerShdw>
              </a:effectLst>
            </a:endParaRPr>
          </a:p>
        </p:txBody>
      </p:sp>
      <p:sp>
        <p:nvSpPr>
          <p:cNvPr id="8" name="矩形 7"/>
          <p:cNvSpPr/>
          <p:nvPr/>
        </p:nvSpPr>
        <p:spPr>
          <a:xfrm>
            <a:off x="3896361" y="2705735"/>
            <a:ext cx="3027680" cy="583565"/>
          </a:xfrm>
          <a:prstGeom prst="rect">
            <a:avLst/>
          </a:prstGeom>
          <a:noFill/>
          <a:ln>
            <a:noFill/>
          </a:ln>
        </p:spPr>
        <p:txBody>
          <a:bodyPr wrap="none" rtlCol="0" anchor="t">
            <a:spAutoFit/>
          </a:bodyPr>
          <a:lstStyle/>
          <a:p>
            <a:pPr algn="ctr"/>
            <a:r>
              <a:rPr lang="zh-CN" altLang="en-US" sz="3200">
                <a:solidFill>
                  <a:srgbClr val="006450"/>
                </a:solidFill>
                <a:effectLst>
                  <a:outerShdw blurRad="38100" dist="19050" dir="2700000" algn="tl" rotWithShape="0">
                    <a:schemeClr val="dk1">
                      <a:alpha val="40000"/>
                    </a:schemeClr>
                  </a:outerShdw>
                </a:effectLst>
              </a:rPr>
              <a:t>讲师：郭嘉</a:t>
            </a:r>
            <a:r>
              <a:rPr lang="zh-CN" altLang="en-US" sz="3200">
                <a:solidFill>
                  <a:srgbClr val="006450"/>
                </a:solidFill>
                <a:effectLst>
                  <a:outerShdw blurRad="38100" dist="19050" dir="2700000" algn="tl" rotWithShape="0">
                    <a:schemeClr val="dk1">
                      <a:alpha val="40000"/>
                    </a:schemeClr>
                  </a:outerShdw>
                </a:effectLst>
              </a:rPr>
              <a:t>富强</a:t>
            </a:r>
            <a:endParaRPr lang="zh-CN" altLang="en-US" sz="3200">
              <a:solidFill>
                <a:srgbClr val="006450"/>
              </a:solidFill>
              <a:effectLst>
                <a:outerShdw blurRad="38100" dist="19050" dir="2700000" algn="tl" rotWithShape="0">
                  <a:schemeClr val="dk1">
                    <a:alpha val="40000"/>
                  </a:schemeClr>
                </a:outerShdw>
              </a:effectLst>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100" y="0"/>
            <a:ext cx="1744980" cy="368300"/>
          </a:xfrm>
          <a:prstGeom prst="rect">
            <a:avLst/>
          </a:prstGeom>
          <a:noFill/>
        </p:spPr>
        <p:txBody>
          <a:bodyPr wrap="none" rtlCol="0" anchor="t">
            <a:spAutoFit/>
          </a:bodyPr>
          <a:p>
            <a:pPr algn="l"/>
            <a:r>
              <a:rPr lang="en-US" altLang="zh-CN" b="1">
                <a:sym typeface="+mn-ea"/>
              </a:rPr>
              <a:t>DIM</a:t>
            </a:r>
            <a:r>
              <a:rPr lang="zh-CN" altLang="en-US" b="1">
                <a:sym typeface="+mn-ea"/>
              </a:rPr>
              <a:t>层导数思路</a:t>
            </a:r>
            <a:endParaRPr lang="zh-CN" altLang="en-US" b="1">
              <a:sym typeface="+mn-ea"/>
            </a:endParaRPr>
          </a:p>
        </p:txBody>
      </p:sp>
      <p:sp>
        <p:nvSpPr>
          <p:cNvPr id="2" name="文本框 1"/>
          <p:cNvSpPr txBox="1"/>
          <p:nvPr/>
        </p:nvSpPr>
        <p:spPr>
          <a:xfrm>
            <a:off x="879475" y="527685"/>
            <a:ext cx="7219950" cy="1322070"/>
          </a:xfrm>
          <a:prstGeom prst="rect">
            <a:avLst/>
          </a:prstGeom>
          <a:noFill/>
        </p:spPr>
        <p:txBody>
          <a:bodyPr wrap="square" rtlCol="0">
            <a:spAutoFit/>
          </a:bodyPr>
          <a:p>
            <a:r>
              <a:rPr lang="zh-CN" altLang="en-US" sz="1600"/>
              <a:t>第二步</a:t>
            </a:r>
            <a:r>
              <a:rPr lang="en-US" altLang="zh-CN" sz="1600"/>
              <a:t>: </a:t>
            </a:r>
            <a:r>
              <a:rPr lang="zh-CN" altLang="en-US" sz="1600"/>
              <a:t>从</a:t>
            </a:r>
            <a:r>
              <a:rPr lang="en-US" altLang="zh-CN" sz="1600"/>
              <a:t>DIM</a:t>
            </a:r>
            <a:r>
              <a:rPr lang="zh-CN" altLang="en-US" sz="1600"/>
              <a:t>层维度表中区分</a:t>
            </a:r>
            <a:r>
              <a:rPr lang="zh-CN" altLang="en-US" sz="1600">
                <a:solidFill>
                  <a:srgbClr val="FF0000"/>
                </a:solidFill>
              </a:rPr>
              <a:t>主维度表</a:t>
            </a:r>
            <a:r>
              <a:rPr lang="zh-CN" altLang="en-US" sz="1600"/>
              <a:t>和</a:t>
            </a:r>
            <a:r>
              <a:rPr lang="zh-CN" altLang="en-US" sz="1600">
                <a:solidFill>
                  <a:srgbClr val="FF0000"/>
                </a:solidFill>
              </a:rPr>
              <a:t>相关维度表</a:t>
            </a:r>
            <a:endParaRPr lang="zh-CN" altLang="en-US" sz="1600">
              <a:solidFill>
                <a:srgbClr val="FF0000"/>
              </a:solidFill>
            </a:endParaRPr>
          </a:p>
          <a:p>
            <a:endParaRPr lang="zh-CN" altLang="en-US" sz="1600">
              <a:solidFill>
                <a:srgbClr val="FF0000"/>
              </a:solidFill>
            </a:endParaRPr>
          </a:p>
          <a:p>
            <a:r>
              <a:rPr lang="zh-CN" altLang="en-US" sz="1600">
                <a:solidFill>
                  <a:schemeClr val="tx1"/>
                </a:solidFill>
              </a:rPr>
              <a:t>方法</a:t>
            </a:r>
            <a:r>
              <a:rPr lang="en-US" altLang="zh-CN" sz="1600">
                <a:solidFill>
                  <a:schemeClr val="tx1"/>
                </a:solidFill>
              </a:rPr>
              <a:t>: </a:t>
            </a:r>
            <a:r>
              <a:rPr lang="zh-CN" altLang="en-US" sz="1600">
                <a:solidFill>
                  <a:schemeClr val="tx1"/>
                </a:solidFill>
              </a:rPr>
              <a:t>根据</a:t>
            </a:r>
            <a:r>
              <a:rPr lang="en-US" altLang="zh-CN" sz="1600">
                <a:solidFill>
                  <a:schemeClr val="tx1"/>
                </a:solidFill>
              </a:rPr>
              <a:t>DIM</a:t>
            </a:r>
            <a:r>
              <a:rPr lang="zh-CN" altLang="en-US" sz="1600">
                <a:solidFill>
                  <a:schemeClr val="tx1"/>
                </a:solidFill>
              </a:rPr>
              <a:t>层维度表的</a:t>
            </a:r>
            <a:r>
              <a:rPr lang="zh-CN" altLang="en-US" sz="1600">
                <a:solidFill>
                  <a:srgbClr val="FF0000"/>
                </a:solidFill>
              </a:rPr>
              <a:t>粒度</a:t>
            </a:r>
            <a:r>
              <a:rPr lang="zh-CN" altLang="en-US" sz="1600">
                <a:solidFill>
                  <a:schemeClr val="tx1"/>
                </a:solidFill>
              </a:rPr>
              <a:t>或</a:t>
            </a:r>
            <a:r>
              <a:rPr lang="zh-CN" altLang="en-US" sz="1600">
                <a:solidFill>
                  <a:srgbClr val="FF0000"/>
                </a:solidFill>
              </a:rPr>
              <a:t>名称</a:t>
            </a:r>
            <a:r>
              <a:rPr lang="zh-CN" altLang="en-US" sz="1600">
                <a:solidFill>
                  <a:schemeClr val="tx1"/>
                </a:solidFill>
              </a:rPr>
              <a:t>或</a:t>
            </a:r>
            <a:r>
              <a:rPr lang="en-US" altLang="zh-CN" sz="1600">
                <a:solidFill>
                  <a:srgbClr val="FF0000"/>
                </a:solidFill>
              </a:rPr>
              <a:t>id</a:t>
            </a:r>
            <a:r>
              <a:rPr lang="en-US" altLang="zh-CN" sz="1600">
                <a:solidFill>
                  <a:schemeClr val="tx1"/>
                </a:solidFill>
              </a:rPr>
              <a:t>(Mysql</a:t>
            </a:r>
            <a:r>
              <a:rPr lang="zh-CN" altLang="en-US" sz="1600">
                <a:solidFill>
                  <a:schemeClr val="tx1"/>
                </a:solidFill>
              </a:rPr>
              <a:t>中的主键</a:t>
            </a:r>
            <a:r>
              <a:rPr lang="en-US" altLang="zh-CN" sz="1600">
                <a:solidFill>
                  <a:schemeClr val="tx1"/>
                </a:solidFill>
              </a:rPr>
              <a:t>)</a:t>
            </a:r>
            <a:r>
              <a:rPr lang="zh-CN" altLang="en-US" sz="1600">
                <a:solidFill>
                  <a:schemeClr val="tx1"/>
                </a:solidFill>
              </a:rPr>
              <a:t>区分</a:t>
            </a:r>
            <a:endParaRPr lang="zh-CN" altLang="en-US" sz="1600">
              <a:solidFill>
                <a:schemeClr val="tx1"/>
              </a:solidFill>
            </a:endParaRPr>
          </a:p>
          <a:p>
            <a:endParaRPr lang="zh-CN" altLang="en-US" sz="1600">
              <a:solidFill>
                <a:srgbClr val="FF0000"/>
              </a:solidFill>
            </a:endParaRPr>
          </a:p>
          <a:p>
            <a:endParaRPr lang="zh-CN" altLang="en-US" sz="1600">
              <a:solidFill>
                <a:srgbClr val="FF0000"/>
              </a:solidFill>
            </a:endParaRPr>
          </a:p>
        </p:txBody>
      </p:sp>
      <p:graphicFrame>
        <p:nvGraphicFramePr>
          <p:cNvPr id="23" name="表格 22"/>
          <p:cNvGraphicFramePr/>
          <p:nvPr>
            <p:custDataLst>
              <p:tags r:id="rId1"/>
            </p:custDataLst>
          </p:nvPr>
        </p:nvGraphicFramePr>
        <p:xfrm>
          <a:off x="879475" y="1849755"/>
          <a:ext cx="6400165" cy="1524000"/>
        </p:xfrm>
        <a:graphic>
          <a:graphicData uri="http://schemas.openxmlformats.org/drawingml/2006/table">
            <a:tbl>
              <a:tblPr firstRow="1" bandRow="1">
                <a:tableStyleId>{5C22544A-7EE6-4342-B048-85BDC9FD1C3A}</a:tableStyleId>
              </a:tblPr>
              <a:tblGrid>
                <a:gridCol w="1599565"/>
                <a:gridCol w="1599565"/>
                <a:gridCol w="1599565"/>
                <a:gridCol w="1599565"/>
              </a:tblGrid>
              <a:tr h="381000">
                <a:tc>
                  <a:txBody>
                    <a:bodyPr/>
                    <a:p>
                      <a:pPr>
                        <a:buNone/>
                      </a:pPr>
                      <a:r>
                        <a:rPr lang="en-US" altLang="zh-CN">
                          <a:solidFill>
                            <a:srgbClr val="FFFFFF"/>
                          </a:solidFill>
                        </a:rPr>
                        <a:t>DIM</a:t>
                      </a:r>
                      <a:r>
                        <a:rPr lang="zh-CN" altLang="en-US">
                          <a:solidFill>
                            <a:srgbClr val="FFFFFF"/>
                          </a:solidFill>
                        </a:rPr>
                        <a:t>表</a:t>
                      </a:r>
                      <a:endParaRPr lang="zh-CN" altLang="en-US">
                        <a:solidFill>
                          <a:srgbClr val="FFFFFF"/>
                        </a:solidFill>
                      </a:endParaRPr>
                    </a:p>
                  </a:txBody>
                  <a:tcPr>
                    <a:lnL>
                      <a:noFill/>
                    </a:lnL>
                    <a:lnR>
                      <a:noFill/>
                    </a:lnR>
                    <a:lnT>
                      <a:noFill/>
                    </a:lnT>
                    <a:lnB>
                      <a:noFill/>
                    </a:lnB>
                    <a:solidFill>
                      <a:srgbClr val="595959"/>
                    </a:solidFill>
                  </a:tcPr>
                </a:tc>
                <a:tc>
                  <a:txBody>
                    <a:bodyPr/>
                    <a:p>
                      <a:pPr>
                        <a:buNone/>
                      </a:pPr>
                      <a:r>
                        <a:rPr lang="zh-CN" altLang="en-US">
                          <a:solidFill>
                            <a:srgbClr val="FFFFFF"/>
                          </a:solidFill>
                        </a:rPr>
                        <a:t>名称</a:t>
                      </a:r>
                      <a:endParaRPr lang="zh-CN" altLang="en-US">
                        <a:solidFill>
                          <a:srgbClr val="FFFFFF"/>
                        </a:solidFill>
                      </a:endParaRPr>
                    </a:p>
                  </a:txBody>
                  <a:tcPr>
                    <a:lnL>
                      <a:noFill/>
                    </a:lnL>
                    <a:lnR>
                      <a:noFill/>
                    </a:lnR>
                    <a:lnT>
                      <a:noFill/>
                    </a:lnT>
                    <a:lnB>
                      <a:noFill/>
                    </a:lnB>
                    <a:solidFill>
                      <a:srgbClr val="E29A9A"/>
                    </a:solidFill>
                  </a:tcPr>
                </a:tc>
                <a:tc>
                  <a:txBody>
                    <a:bodyPr/>
                    <a:p>
                      <a:pPr>
                        <a:buNone/>
                      </a:pPr>
                      <a:r>
                        <a:rPr lang="zh-CN" altLang="en-US">
                          <a:solidFill>
                            <a:srgbClr val="FFFFFF"/>
                          </a:solidFill>
                        </a:rPr>
                        <a:t>粒度</a:t>
                      </a:r>
                      <a:endParaRPr lang="zh-CN" altLang="en-US">
                        <a:solidFill>
                          <a:srgbClr val="FFFFFF"/>
                        </a:solidFill>
                      </a:endParaRPr>
                    </a:p>
                  </a:txBody>
                  <a:tcPr>
                    <a:lnL>
                      <a:noFill/>
                    </a:lnL>
                    <a:lnR>
                      <a:noFill/>
                    </a:lnR>
                    <a:lnT>
                      <a:noFill/>
                    </a:lnT>
                    <a:lnB>
                      <a:noFill/>
                    </a:lnB>
                    <a:solidFill>
                      <a:srgbClr val="DFBBB3"/>
                    </a:solidFill>
                  </a:tcPr>
                </a:tc>
                <a:tc>
                  <a:txBody>
                    <a:bodyPr/>
                    <a:p>
                      <a:pPr>
                        <a:buNone/>
                      </a:pPr>
                      <a:r>
                        <a:rPr lang="en-US" altLang="zh-CN">
                          <a:solidFill>
                            <a:srgbClr val="FFFFFF"/>
                          </a:solidFill>
                        </a:rPr>
                        <a:t>id</a:t>
                      </a:r>
                      <a:endParaRPr lang="en-US" altLang="zh-CN">
                        <a:solidFill>
                          <a:srgbClr val="FFFFFF"/>
                        </a:solidFill>
                      </a:endParaRPr>
                    </a:p>
                  </a:txBody>
                  <a:tcPr>
                    <a:lnL>
                      <a:noFill/>
                    </a:lnL>
                    <a:lnR>
                      <a:noFill/>
                    </a:lnR>
                    <a:lnT>
                      <a:noFill/>
                    </a:lnT>
                    <a:lnB>
                      <a:noFill/>
                    </a:lnB>
                    <a:solidFill>
                      <a:srgbClr val="A3CDCB"/>
                    </a:solidFill>
                  </a:tcPr>
                </a:tc>
              </a:tr>
              <a:tr h="381000">
                <a:tc>
                  <a:txBody>
                    <a:bodyPr/>
                    <a:p>
                      <a:pPr>
                        <a:buNone/>
                      </a:pPr>
                      <a:r>
                        <a:rPr lang="zh-CN" altLang="en-US">
                          <a:solidFill>
                            <a:srgbClr val="404040"/>
                          </a:solidFill>
                        </a:rPr>
                        <a:t>dim_sku_full</a:t>
                      </a:r>
                      <a:endParaRPr lang="zh-CN" altLang="en-US">
                        <a:solidFill>
                          <a:srgbClr val="404040"/>
                        </a:solidFill>
                      </a:endParaRPr>
                    </a:p>
                  </a:txBody>
                  <a:tcPr>
                    <a:lnL>
                      <a:noFill/>
                    </a:lnL>
                    <a:lnR w="12700">
                      <a:solidFill>
                        <a:srgbClr val="D9D9D9"/>
                      </a:solidFill>
                      <a:prstDash val="solid"/>
                    </a:lnR>
                    <a:lnT>
                      <a:noFill/>
                    </a:lnT>
                    <a:lnB>
                      <a:noFill/>
                    </a:lnB>
                    <a:solidFill>
                      <a:srgbClr val="FFFFFF"/>
                    </a:solidFill>
                  </a:tcPr>
                </a:tc>
                <a:tc>
                  <a:txBody>
                    <a:bodyPr/>
                    <a:p>
                      <a:pPr>
                        <a:buNone/>
                      </a:pPr>
                      <a:r>
                        <a:rPr lang="zh-CN" altLang="en-US">
                          <a:solidFill>
                            <a:srgbClr val="404040"/>
                          </a:solidFill>
                        </a:rPr>
                        <a:t>商品维度表</a:t>
                      </a:r>
                      <a:endParaRPr lang="zh-CN" altLang="en-US">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FFFFF"/>
                    </a:solidFill>
                  </a:tcPr>
                </a:tc>
                <a:tc>
                  <a:txBody>
                    <a:bodyPr/>
                    <a:p>
                      <a:pPr>
                        <a:buNone/>
                      </a:pPr>
                      <a:r>
                        <a:rPr lang="zh-CN" altLang="en-US">
                          <a:solidFill>
                            <a:srgbClr val="404040"/>
                          </a:solidFill>
                        </a:rPr>
                        <a:t>一行代表一个商品</a:t>
                      </a:r>
                      <a:endParaRPr lang="zh-CN" altLang="en-US">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FFFFF"/>
                    </a:solidFill>
                  </a:tcPr>
                </a:tc>
                <a:tc>
                  <a:txBody>
                    <a:bodyPr/>
                    <a:p>
                      <a:pPr>
                        <a:buNone/>
                      </a:pPr>
                      <a:r>
                        <a:rPr lang="zh-CN" altLang="en-US">
                          <a:solidFill>
                            <a:srgbClr val="404040"/>
                          </a:solidFill>
                        </a:rPr>
                        <a:t>sku_id</a:t>
                      </a:r>
                      <a:endParaRPr lang="zh-CN" altLang="en-US">
                        <a:solidFill>
                          <a:srgbClr val="404040"/>
                        </a:solidFill>
                      </a:endParaRPr>
                    </a:p>
                  </a:txBody>
                  <a:tcPr>
                    <a:lnL w="6350">
                      <a:solidFill>
                        <a:srgbClr val="D9D9D9"/>
                      </a:solidFill>
                      <a:prstDash val="solid"/>
                    </a:lnL>
                    <a:lnR>
                      <a:noFill/>
                    </a:lnR>
                    <a:lnT>
                      <a:noFill/>
                    </a:lnT>
                    <a:lnB>
                      <a:noFill/>
                    </a:lnB>
                    <a:solidFill>
                      <a:srgbClr val="FFFFFF"/>
                    </a:solidFill>
                  </a:tcPr>
                </a:tc>
              </a:tr>
              <a:tr h="381000">
                <a:tc>
                  <a:txBody>
                    <a:bodyPr/>
                    <a:p>
                      <a:pPr>
                        <a:buNone/>
                      </a:pPr>
                      <a:r>
                        <a:rPr lang="zh-CN" altLang="en-US">
                          <a:solidFill>
                            <a:srgbClr val="404040"/>
                          </a:solidFill>
                        </a:rPr>
                        <a:t>dim_activity_full</a:t>
                      </a:r>
                      <a:endParaRPr lang="zh-CN" altLang="en-US">
                        <a:solidFill>
                          <a:srgbClr val="404040"/>
                        </a:solidFill>
                      </a:endParaRPr>
                    </a:p>
                  </a:txBody>
                  <a:tcPr>
                    <a:lnL>
                      <a:noFill/>
                    </a:lnL>
                    <a:lnR w="12700">
                      <a:solidFill>
                        <a:srgbClr val="D9D9D9"/>
                      </a:solidFill>
                      <a:prstDash val="solid"/>
                    </a:lnR>
                    <a:lnT>
                      <a:noFill/>
                    </a:lnT>
                    <a:lnB>
                      <a:noFill/>
                    </a:lnB>
                    <a:solidFill>
                      <a:srgbClr val="F2F2F2"/>
                    </a:solidFill>
                  </a:tcPr>
                </a:tc>
                <a:tc>
                  <a:txBody>
                    <a:bodyPr/>
                    <a:p>
                      <a:pPr>
                        <a:buNone/>
                      </a:pPr>
                      <a:r>
                        <a:rPr lang="zh-CN" altLang="en-US">
                          <a:solidFill>
                            <a:srgbClr val="404040"/>
                          </a:solidFill>
                        </a:rPr>
                        <a:t>活动信息表</a:t>
                      </a:r>
                      <a:endParaRPr lang="zh-CN" altLang="en-US">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2F2F2"/>
                    </a:solidFill>
                  </a:tcPr>
                </a:tc>
                <a:tc>
                  <a:txBody>
                    <a:bodyPr/>
                    <a:p>
                      <a:pPr>
                        <a:buNone/>
                      </a:pPr>
                      <a:r>
                        <a:rPr lang="zh-CN" altLang="en-US">
                          <a:solidFill>
                            <a:srgbClr val="404040"/>
                          </a:solidFill>
                        </a:rPr>
                        <a:t>一行代表一个活动规则</a:t>
                      </a:r>
                      <a:endParaRPr lang="zh-CN" altLang="en-US">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2F2F2"/>
                    </a:solidFill>
                  </a:tcPr>
                </a:tc>
                <a:tc>
                  <a:txBody>
                    <a:bodyPr/>
                    <a:p>
                      <a:pPr>
                        <a:buNone/>
                      </a:pPr>
                      <a:r>
                        <a:rPr lang="zh-CN" altLang="en-US">
                          <a:solidFill>
                            <a:srgbClr val="404040"/>
                          </a:solidFill>
                        </a:rPr>
                        <a:t>activity_rule_id</a:t>
                      </a:r>
                      <a:endParaRPr lang="zh-CN" altLang="en-US">
                        <a:solidFill>
                          <a:srgbClr val="404040"/>
                        </a:solidFill>
                      </a:endParaRPr>
                    </a:p>
                  </a:txBody>
                  <a:tcPr>
                    <a:lnL w="6350">
                      <a:solidFill>
                        <a:srgbClr val="D9D9D9"/>
                      </a:solidFill>
                      <a:prstDash val="solid"/>
                    </a:lnL>
                    <a:lnR>
                      <a:noFill/>
                    </a:lnR>
                    <a:lnT>
                      <a:noFill/>
                    </a:lnT>
                    <a:lnB>
                      <a:noFill/>
                    </a:lnB>
                    <a:solidFill>
                      <a:srgbClr val="F2F2F2"/>
                    </a:solidFill>
                  </a:tcPr>
                </a:tc>
              </a:tr>
              <a:tr h="381000">
                <a:tc>
                  <a:txBody>
                    <a:bodyPr/>
                    <a:p>
                      <a:pPr>
                        <a:buNone/>
                      </a:pPr>
                      <a:r>
                        <a:rPr lang="zh-CN" altLang="en-US">
                          <a:solidFill>
                            <a:srgbClr val="404040"/>
                          </a:solidFill>
                        </a:rPr>
                        <a:t>dim_province_full</a:t>
                      </a:r>
                      <a:endParaRPr lang="zh-CN" altLang="en-US">
                        <a:solidFill>
                          <a:srgbClr val="404040"/>
                        </a:solidFill>
                      </a:endParaRPr>
                    </a:p>
                  </a:txBody>
                  <a:tcPr>
                    <a:lnL>
                      <a:noFill/>
                    </a:lnL>
                    <a:lnR w="12700">
                      <a:solidFill>
                        <a:srgbClr val="D9D9D9"/>
                      </a:solidFill>
                      <a:prstDash val="solid"/>
                    </a:lnR>
                    <a:lnT>
                      <a:noFill/>
                    </a:lnT>
                    <a:lnB w="19050">
                      <a:solidFill>
                        <a:srgbClr val="595959"/>
                      </a:solidFill>
                      <a:prstDash val="solid"/>
                    </a:lnB>
                    <a:solidFill>
                      <a:srgbClr val="FFFFFF"/>
                    </a:solidFill>
                  </a:tcPr>
                </a:tc>
                <a:tc>
                  <a:txBody>
                    <a:bodyPr/>
                    <a:p>
                      <a:pPr>
                        <a:buNone/>
                      </a:pPr>
                      <a:r>
                        <a:rPr lang="zh-CN" altLang="en-US">
                          <a:solidFill>
                            <a:srgbClr val="404040"/>
                          </a:solidFill>
                        </a:rPr>
                        <a:t>地区维度表</a:t>
                      </a:r>
                      <a:endParaRPr lang="zh-CN" altLang="en-US">
                        <a:solidFill>
                          <a:srgbClr val="404040"/>
                        </a:solidFill>
                      </a:endParaRPr>
                    </a:p>
                  </a:txBody>
                  <a:tcPr>
                    <a:lnL w="12700">
                      <a:solidFill>
                        <a:srgbClr val="D9D9D9"/>
                      </a:solidFill>
                      <a:prstDash val="solid"/>
                    </a:lnL>
                    <a:lnR w="6350">
                      <a:solidFill>
                        <a:srgbClr val="D9D9D9"/>
                      </a:solidFill>
                      <a:prstDash val="solid"/>
                    </a:lnR>
                    <a:lnT>
                      <a:noFill/>
                    </a:lnT>
                    <a:lnB w="19050">
                      <a:solidFill>
                        <a:srgbClr val="595959"/>
                      </a:solidFill>
                      <a:prstDash val="solid"/>
                    </a:lnB>
                    <a:solidFill>
                      <a:srgbClr val="FFFFFF"/>
                    </a:solidFill>
                  </a:tcPr>
                </a:tc>
                <a:tc>
                  <a:txBody>
                    <a:bodyPr/>
                    <a:p>
                      <a:pPr>
                        <a:buNone/>
                      </a:pPr>
                      <a:r>
                        <a:rPr lang="zh-CN" altLang="en-US">
                          <a:solidFill>
                            <a:srgbClr val="404040"/>
                          </a:solidFill>
                        </a:rPr>
                        <a:t>一行代表一个省份</a:t>
                      </a:r>
                      <a:endParaRPr lang="zh-CN" altLang="en-US">
                        <a:solidFill>
                          <a:srgbClr val="404040"/>
                        </a:solidFill>
                      </a:endParaRPr>
                    </a:p>
                  </a:txBody>
                  <a:tcPr>
                    <a:lnL w="6350">
                      <a:solidFill>
                        <a:srgbClr val="D9D9D9"/>
                      </a:solidFill>
                      <a:prstDash val="solid"/>
                    </a:lnL>
                    <a:lnR w="6350">
                      <a:solidFill>
                        <a:srgbClr val="D9D9D9"/>
                      </a:solidFill>
                      <a:prstDash val="solid"/>
                    </a:lnR>
                    <a:lnT>
                      <a:noFill/>
                    </a:lnT>
                    <a:lnB w="19050">
                      <a:solidFill>
                        <a:srgbClr val="595959"/>
                      </a:solidFill>
                      <a:prstDash val="solid"/>
                    </a:lnB>
                    <a:solidFill>
                      <a:srgbClr val="FFFFFF"/>
                    </a:solidFill>
                  </a:tcPr>
                </a:tc>
                <a:tc>
                  <a:txBody>
                    <a:bodyPr/>
                    <a:p>
                      <a:pPr>
                        <a:buNone/>
                      </a:pPr>
                      <a:r>
                        <a:rPr lang="en-US" altLang="zh-CN">
                          <a:solidFill>
                            <a:srgbClr val="404040"/>
                          </a:solidFill>
                        </a:rPr>
                        <a:t>province_id</a:t>
                      </a:r>
                      <a:endParaRPr lang="en-US" altLang="zh-CN">
                        <a:solidFill>
                          <a:srgbClr val="404040"/>
                        </a:solidFill>
                      </a:endParaRPr>
                    </a:p>
                  </a:txBody>
                  <a:tcPr>
                    <a:lnL w="6350">
                      <a:solidFill>
                        <a:srgbClr val="D9D9D9"/>
                      </a:solidFill>
                      <a:prstDash val="solid"/>
                    </a:lnL>
                    <a:lnR>
                      <a:noFill/>
                    </a:lnR>
                    <a:lnT>
                      <a:noFill/>
                    </a:lnT>
                    <a:lnB w="19050">
                      <a:solidFill>
                        <a:srgbClr val="595959"/>
                      </a:solidFill>
                      <a:prstDash val="solid"/>
                    </a:lnB>
                    <a:solidFill>
                      <a:srgbClr val="FFFFFF"/>
                    </a:solidFill>
                  </a:tcPr>
                </a:tc>
              </a:tr>
            </a:tbl>
          </a:graphicData>
        </a:graphic>
      </p:graphicFrame>
      <p:grpSp>
        <p:nvGrpSpPr>
          <p:cNvPr id="24" name="组合 23"/>
          <p:cNvGrpSpPr/>
          <p:nvPr/>
        </p:nvGrpSpPr>
        <p:grpSpPr>
          <a:xfrm>
            <a:off x="495300" y="1386205"/>
            <a:ext cx="8363585" cy="3590290"/>
            <a:chOff x="954" y="2389"/>
            <a:chExt cx="13171" cy="5654"/>
          </a:xfrm>
        </p:grpSpPr>
        <p:sp>
          <p:nvSpPr>
            <p:cNvPr id="25" name="文本框 24"/>
            <p:cNvSpPr txBox="1"/>
            <p:nvPr/>
          </p:nvSpPr>
          <p:spPr>
            <a:xfrm>
              <a:off x="954" y="3336"/>
              <a:ext cx="1432" cy="483"/>
            </a:xfrm>
            <a:prstGeom prst="rect">
              <a:avLst/>
            </a:prstGeom>
            <a:gradFill>
              <a:gsLst>
                <a:gs pos="0">
                  <a:srgbClr val="FECF40"/>
                </a:gs>
                <a:gs pos="100000">
                  <a:srgbClr val="846C21"/>
                </a:gs>
              </a:gsLst>
              <a:lin scaled="0"/>
            </a:gradFill>
          </p:spPr>
          <p:txBody>
            <a:bodyPr wrap="square" rtlCol="0">
              <a:spAutoFit/>
            </a:bodyPr>
            <a:p>
              <a:r>
                <a:rPr lang="zh-CN" altLang="en-US" sz="1400"/>
                <a:t>商品维度</a:t>
              </a:r>
              <a:r>
                <a:rPr lang="en-US" altLang="zh-CN" sz="1400"/>
                <a:t>:</a:t>
              </a:r>
              <a:endParaRPr lang="en-US" altLang="zh-CN" sz="1400"/>
            </a:p>
          </p:txBody>
        </p:sp>
        <p:sp>
          <p:nvSpPr>
            <p:cNvPr id="26" name="文本框 25"/>
            <p:cNvSpPr txBox="1"/>
            <p:nvPr/>
          </p:nvSpPr>
          <p:spPr>
            <a:xfrm>
              <a:off x="7976" y="4348"/>
              <a:ext cx="1782" cy="483"/>
            </a:xfrm>
            <a:prstGeom prst="rect">
              <a:avLst/>
            </a:prstGeom>
            <a:gradFill>
              <a:gsLst>
                <a:gs pos="0">
                  <a:srgbClr val="14CD68"/>
                </a:gs>
                <a:gs pos="100000">
                  <a:srgbClr val="035C7D"/>
                </a:gs>
              </a:gsLst>
              <a:lin scaled="0"/>
            </a:gradFill>
          </p:spPr>
          <p:txBody>
            <a:bodyPr wrap="square" rtlCol="0">
              <a:spAutoFit/>
            </a:bodyPr>
            <a:p>
              <a:r>
                <a:rPr lang="zh-CN" altLang="en-US" sz="1400"/>
                <a:t>优惠券</a:t>
              </a:r>
              <a:r>
                <a:rPr lang="zh-CN" altLang="en-US" sz="1400"/>
                <a:t>维度</a:t>
              </a:r>
              <a:r>
                <a:rPr lang="en-US" altLang="zh-CN" sz="1400"/>
                <a:t>:</a:t>
              </a:r>
              <a:endParaRPr lang="en-US" altLang="zh-CN" sz="1400"/>
            </a:p>
          </p:txBody>
        </p:sp>
        <p:sp>
          <p:nvSpPr>
            <p:cNvPr id="27" name="文本框 26"/>
            <p:cNvSpPr txBox="1"/>
            <p:nvPr/>
          </p:nvSpPr>
          <p:spPr>
            <a:xfrm>
              <a:off x="7976" y="2681"/>
              <a:ext cx="1473" cy="483"/>
            </a:xfrm>
            <a:prstGeom prst="rect">
              <a:avLst/>
            </a:prstGeom>
            <a:gradFill>
              <a:gsLst>
                <a:gs pos="0">
                  <a:srgbClr val="9EE256"/>
                </a:gs>
                <a:gs pos="100000">
                  <a:srgbClr val="52762D"/>
                </a:gs>
              </a:gsLst>
              <a:lin scaled="0"/>
            </a:gradFill>
          </p:spPr>
          <p:txBody>
            <a:bodyPr wrap="square" rtlCol="0">
              <a:spAutoFit/>
            </a:bodyPr>
            <a:p>
              <a:r>
                <a:rPr lang="zh-CN" altLang="en-US" sz="1400"/>
                <a:t>地区</a:t>
              </a:r>
              <a:r>
                <a:rPr lang="zh-CN" altLang="en-US" sz="1400"/>
                <a:t>维度</a:t>
              </a:r>
              <a:r>
                <a:rPr lang="en-US" altLang="zh-CN" sz="1400"/>
                <a:t>:</a:t>
              </a:r>
              <a:endParaRPr lang="en-US" altLang="zh-CN" sz="1400"/>
            </a:p>
          </p:txBody>
        </p:sp>
        <p:sp>
          <p:nvSpPr>
            <p:cNvPr id="28" name="文本框 27"/>
            <p:cNvSpPr txBox="1"/>
            <p:nvPr/>
          </p:nvSpPr>
          <p:spPr>
            <a:xfrm>
              <a:off x="954" y="7099"/>
              <a:ext cx="1530" cy="483"/>
            </a:xfrm>
            <a:prstGeom prst="rect">
              <a:avLst/>
            </a:prstGeom>
            <a:gradFill>
              <a:gsLst>
                <a:gs pos="0">
                  <a:srgbClr val="E5D5C6"/>
                </a:gs>
                <a:gs pos="100000">
                  <a:srgbClr val="B3725C"/>
                </a:gs>
              </a:gsLst>
              <a:lin scaled="1"/>
            </a:gradFill>
          </p:spPr>
          <p:txBody>
            <a:bodyPr wrap="square" rtlCol="0">
              <a:spAutoFit/>
            </a:bodyPr>
            <a:p>
              <a:r>
                <a:rPr lang="zh-CN" altLang="en-US" sz="1400"/>
                <a:t>活动</a:t>
              </a:r>
              <a:r>
                <a:rPr lang="zh-CN" altLang="en-US" sz="1400"/>
                <a:t>维度</a:t>
              </a:r>
              <a:endParaRPr lang="en-US" altLang="zh-CN" sz="1400"/>
            </a:p>
          </p:txBody>
        </p:sp>
        <p:sp>
          <p:nvSpPr>
            <p:cNvPr id="29" name="文本框 28"/>
            <p:cNvSpPr txBox="1"/>
            <p:nvPr/>
          </p:nvSpPr>
          <p:spPr>
            <a:xfrm>
              <a:off x="962" y="5436"/>
              <a:ext cx="1522" cy="483"/>
            </a:xfrm>
            <a:prstGeom prst="rect">
              <a:avLst/>
            </a:prstGeom>
            <a:gradFill>
              <a:gsLst>
                <a:gs pos="3896">
                  <a:srgbClr val="F2E6CD"/>
                </a:gs>
                <a:gs pos="97000">
                  <a:srgbClr val="E3B84B"/>
                </a:gs>
              </a:gsLst>
              <a:lin scaled="1"/>
            </a:gradFill>
          </p:spPr>
          <p:txBody>
            <a:bodyPr wrap="square" rtlCol="0">
              <a:spAutoFit/>
            </a:bodyPr>
            <a:p>
              <a:r>
                <a:rPr lang="zh-CN" altLang="en-US" sz="1400"/>
                <a:t>时间</a:t>
              </a:r>
              <a:r>
                <a:rPr lang="zh-CN" altLang="en-US" sz="1400"/>
                <a:t>维度</a:t>
              </a:r>
              <a:r>
                <a:rPr lang="en-US" altLang="zh-CN" sz="1400"/>
                <a:t>:</a:t>
              </a:r>
              <a:endParaRPr lang="en-US" altLang="zh-CN" sz="1400"/>
            </a:p>
          </p:txBody>
        </p:sp>
        <p:sp>
          <p:nvSpPr>
            <p:cNvPr id="30" name="文本框 29"/>
            <p:cNvSpPr txBox="1"/>
            <p:nvPr/>
          </p:nvSpPr>
          <p:spPr>
            <a:xfrm>
              <a:off x="7976" y="7099"/>
              <a:ext cx="1423" cy="483"/>
            </a:xfrm>
            <a:prstGeom prst="rect">
              <a:avLst/>
            </a:prstGeom>
            <a:gradFill>
              <a:gsLst>
                <a:gs pos="100000">
                  <a:srgbClr val="F9F8CA"/>
                </a:gs>
                <a:gs pos="6000">
                  <a:srgbClr val="4EAADD"/>
                </a:gs>
              </a:gsLst>
              <a:lin scaled="1"/>
            </a:gradFill>
          </p:spPr>
          <p:txBody>
            <a:bodyPr wrap="square" rtlCol="0">
              <a:spAutoFit/>
            </a:bodyPr>
            <a:p>
              <a:r>
                <a:rPr lang="zh-CN" altLang="en-US" sz="1400"/>
                <a:t>用户</a:t>
              </a:r>
              <a:r>
                <a:rPr lang="zh-CN" altLang="en-US" sz="1400"/>
                <a:t>维度</a:t>
              </a:r>
              <a:r>
                <a:rPr lang="en-US" altLang="zh-CN" sz="1400"/>
                <a:t>:</a:t>
              </a:r>
              <a:endParaRPr lang="en-US" altLang="zh-CN" sz="1400"/>
            </a:p>
          </p:txBody>
        </p:sp>
        <p:sp>
          <p:nvSpPr>
            <p:cNvPr id="31" name="文本框 30"/>
            <p:cNvSpPr txBox="1"/>
            <p:nvPr/>
          </p:nvSpPr>
          <p:spPr>
            <a:xfrm>
              <a:off x="3560" y="6882"/>
              <a:ext cx="4000" cy="1161"/>
            </a:xfrm>
            <a:prstGeom prst="rect">
              <a:avLst/>
            </a:prstGeom>
            <a:noFill/>
          </p:spPr>
          <p:txBody>
            <a:bodyPr wrap="square" rtlCol="0" anchor="t">
              <a:spAutoFit/>
            </a:bodyPr>
            <a:p>
              <a:r>
                <a:rPr lang="zh-CN" altLang="en-US" sz="1400"/>
                <a:t>ods_activity_info_full</a:t>
              </a:r>
              <a:endParaRPr lang="zh-CN" altLang="en-US" sz="1400"/>
            </a:p>
            <a:p>
              <a:endParaRPr lang="zh-CN" altLang="en-US" sz="1400"/>
            </a:p>
            <a:p>
              <a:r>
                <a:rPr lang="zh-CN" altLang="en-US" sz="1400">
                  <a:solidFill>
                    <a:srgbClr val="FF0000"/>
                  </a:solidFill>
                </a:rPr>
                <a:t>ods_activity_rule_full</a:t>
              </a:r>
              <a:endParaRPr lang="zh-CN" altLang="en-US" sz="1400">
                <a:solidFill>
                  <a:srgbClr val="FF0000"/>
                </a:solidFill>
              </a:endParaRPr>
            </a:p>
          </p:txBody>
        </p:sp>
        <p:sp>
          <p:nvSpPr>
            <p:cNvPr id="32" name="文本框 31"/>
            <p:cNvSpPr txBox="1"/>
            <p:nvPr/>
          </p:nvSpPr>
          <p:spPr>
            <a:xfrm>
              <a:off x="3418" y="2389"/>
              <a:ext cx="4558" cy="2858"/>
            </a:xfrm>
            <a:prstGeom prst="rect">
              <a:avLst/>
            </a:prstGeom>
            <a:noFill/>
          </p:spPr>
          <p:txBody>
            <a:bodyPr wrap="square" rtlCol="0" anchor="t">
              <a:spAutoFit/>
            </a:bodyPr>
            <a:p>
              <a:r>
                <a:rPr lang="zh-CN" altLang="en-US" sz="1400"/>
                <a:t>ods_base_category1_full</a:t>
              </a:r>
              <a:endParaRPr lang="zh-CN" altLang="en-US" sz="1400"/>
            </a:p>
            <a:p>
              <a:r>
                <a:rPr lang="zh-CN" altLang="en-US" sz="1400"/>
                <a:t>ods_base_category2_full</a:t>
              </a:r>
              <a:endParaRPr lang="zh-CN" altLang="en-US" sz="1400"/>
            </a:p>
            <a:p>
              <a:r>
                <a:rPr lang="zh-CN" altLang="en-US" sz="1400"/>
                <a:t>ods_base_category3_full</a:t>
              </a:r>
              <a:endParaRPr lang="zh-CN" altLang="en-US" sz="1400"/>
            </a:p>
            <a:p>
              <a:r>
                <a:rPr lang="zh-CN" altLang="en-US" sz="1400"/>
                <a:t>ods_sku_attr_value_full</a:t>
              </a:r>
              <a:endParaRPr lang="zh-CN" altLang="en-US" sz="1400"/>
            </a:p>
            <a:p>
              <a:r>
                <a:rPr lang="zh-CN" altLang="en-US" sz="1400">
                  <a:solidFill>
                    <a:srgbClr val="FF0000"/>
                  </a:solidFill>
                </a:rPr>
                <a:t>ods_sku_info_full</a:t>
              </a:r>
              <a:endParaRPr lang="zh-CN" altLang="en-US" sz="1400">
                <a:solidFill>
                  <a:srgbClr val="FF0000"/>
                </a:solidFill>
              </a:endParaRPr>
            </a:p>
            <a:p>
              <a:r>
                <a:rPr lang="zh-CN" altLang="en-US" sz="1400"/>
                <a:t>ods_sku_sale_attr_value_full</a:t>
              </a:r>
              <a:endParaRPr lang="zh-CN" altLang="en-US" sz="1400"/>
            </a:p>
            <a:p>
              <a:r>
                <a:rPr lang="zh-CN" altLang="en-US" sz="1400"/>
                <a:t>ods_spu_info_full</a:t>
              </a:r>
              <a:endParaRPr lang="zh-CN" altLang="en-US" sz="1400"/>
            </a:p>
            <a:p>
              <a:r>
                <a:rPr lang="zh-CN" altLang="en-US" sz="1400"/>
                <a:t>ods_base_trademark_full</a:t>
              </a:r>
              <a:endParaRPr lang="zh-CN" altLang="en-US" sz="1400"/>
            </a:p>
          </p:txBody>
        </p:sp>
        <p:sp>
          <p:nvSpPr>
            <p:cNvPr id="33" name="文本框 32"/>
            <p:cNvSpPr txBox="1"/>
            <p:nvPr/>
          </p:nvSpPr>
          <p:spPr>
            <a:xfrm>
              <a:off x="10736" y="4302"/>
              <a:ext cx="3218" cy="483"/>
            </a:xfrm>
            <a:prstGeom prst="rect">
              <a:avLst/>
            </a:prstGeom>
            <a:noFill/>
          </p:spPr>
          <p:txBody>
            <a:bodyPr wrap="square" rtlCol="0" anchor="t">
              <a:spAutoFit/>
            </a:bodyPr>
            <a:p>
              <a:r>
                <a:rPr lang="zh-CN" altLang="en-US" sz="1400"/>
                <a:t>ods_coupon_info_full</a:t>
              </a:r>
              <a:endParaRPr lang="zh-CN" altLang="en-US" sz="1400"/>
            </a:p>
          </p:txBody>
        </p:sp>
        <p:sp>
          <p:nvSpPr>
            <p:cNvPr id="34" name="文本框 33"/>
            <p:cNvSpPr txBox="1"/>
            <p:nvPr/>
          </p:nvSpPr>
          <p:spPr>
            <a:xfrm>
              <a:off x="10336" y="2389"/>
              <a:ext cx="3789" cy="1161"/>
            </a:xfrm>
            <a:prstGeom prst="rect">
              <a:avLst/>
            </a:prstGeom>
            <a:noFill/>
          </p:spPr>
          <p:txBody>
            <a:bodyPr wrap="square" rtlCol="0" anchor="t">
              <a:spAutoFit/>
            </a:bodyPr>
            <a:p>
              <a:r>
                <a:rPr lang="zh-CN" altLang="en-US" sz="1400">
                  <a:solidFill>
                    <a:srgbClr val="FF0000"/>
                  </a:solidFill>
                </a:rPr>
                <a:t>ods_base_province_full</a:t>
              </a:r>
              <a:endParaRPr lang="zh-CN" altLang="en-US" sz="1400">
                <a:solidFill>
                  <a:srgbClr val="FF0000"/>
                </a:solidFill>
              </a:endParaRPr>
            </a:p>
            <a:p>
              <a:endParaRPr lang="zh-CN" altLang="en-US" sz="1400"/>
            </a:p>
            <a:p>
              <a:r>
                <a:rPr lang="zh-CN" altLang="en-US" sz="1400"/>
                <a:t>ods_base_region_full</a:t>
              </a:r>
              <a:endParaRPr lang="zh-CN" altLang="en-US" sz="1400"/>
            </a:p>
          </p:txBody>
        </p:sp>
        <p:sp>
          <p:nvSpPr>
            <p:cNvPr id="35" name="文本框 34"/>
            <p:cNvSpPr txBox="1"/>
            <p:nvPr/>
          </p:nvSpPr>
          <p:spPr>
            <a:xfrm>
              <a:off x="10947" y="7099"/>
              <a:ext cx="2795" cy="483"/>
            </a:xfrm>
            <a:prstGeom prst="rect">
              <a:avLst/>
            </a:prstGeom>
            <a:noFill/>
          </p:spPr>
          <p:txBody>
            <a:bodyPr wrap="square" rtlCol="0" anchor="t">
              <a:spAutoFit/>
            </a:bodyPr>
            <a:p>
              <a:r>
                <a:rPr lang="zh-CN" altLang="en-US" sz="1400"/>
                <a:t>ods_user_info_inc</a:t>
              </a:r>
              <a:endParaRPr lang="zh-CN" altLang="en-US" sz="1400"/>
            </a:p>
          </p:txBody>
        </p:sp>
        <p:sp>
          <p:nvSpPr>
            <p:cNvPr id="36" name="左大括号 35"/>
            <p:cNvSpPr/>
            <p:nvPr/>
          </p:nvSpPr>
          <p:spPr>
            <a:xfrm>
              <a:off x="2877" y="2440"/>
              <a:ext cx="501" cy="2270"/>
            </a:xfrm>
            <a:prstGeom prst="leftBrace">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sp>
          <p:nvSpPr>
            <p:cNvPr id="37" name="左大括号 36"/>
            <p:cNvSpPr/>
            <p:nvPr/>
          </p:nvSpPr>
          <p:spPr>
            <a:xfrm>
              <a:off x="9759" y="2389"/>
              <a:ext cx="470" cy="1067"/>
            </a:xfrm>
            <a:prstGeom prst="leftBrace">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cxnSp>
          <p:nvCxnSpPr>
            <p:cNvPr id="38" name="直接箭头连接符 37"/>
            <p:cNvCxnSpPr/>
            <p:nvPr/>
          </p:nvCxnSpPr>
          <p:spPr>
            <a:xfrm>
              <a:off x="9876" y="4543"/>
              <a:ext cx="742"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9" name="左大括号 38"/>
            <p:cNvSpPr/>
            <p:nvPr/>
          </p:nvSpPr>
          <p:spPr>
            <a:xfrm>
              <a:off x="2787" y="6929"/>
              <a:ext cx="470" cy="1067"/>
            </a:xfrm>
            <a:prstGeom prst="leftBrace">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cxnSp>
          <p:nvCxnSpPr>
            <p:cNvPr id="40" name="直接箭头连接符 39"/>
            <p:cNvCxnSpPr/>
            <p:nvPr/>
          </p:nvCxnSpPr>
          <p:spPr>
            <a:xfrm>
              <a:off x="9876" y="7341"/>
              <a:ext cx="742"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1" name="文本框 40"/>
            <p:cNvSpPr txBox="1"/>
            <p:nvPr/>
          </p:nvSpPr>
          <p:spPr>
            <a:xfrm>
              <a:off x="4146" y="5436"/>
              <a:ext cx="2508" cy="483"/>
            </a:xfrm>
            <a:prstGeom prst="rect">
              <a:avLst/>
            </a:prstGeom>
            <a:noFill/>
          </p:spPr>
          <p:txBody>
            <a:bodyPr wrap="square" rtlCol="0">
              <a:spAutoFit/>
            </a:bodyPr>
            <a:p>
              <a:r>
                <a:rPr lang="zh-CN" altLang="en-US" sz="1400"/>
                <a:t>每年导入一次</a:t>
              </a:r>
              <a:endParaRPr lang="zh-CN" altLang="en-US" sz="1400"/>
            </a:p>
          </p:txBody>
        </p:sp>
        <p:cxnSp>
          <p:nvCxnSpPr>
            <p:cNvPr id="42" name="直接箭头连接符 41"/>
            <p:cNvCxnSpPr/>
            <p:nvPr/>
          </p:nvCxnSpPr>
          <p:spPr>
            <a:xfrm flipV="1">
              <a:off x="2877" y="5673"/>
              <a:ext cx="977" cy="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100" y="0"/>
            <a:ext cx="1744980" cy="368300"/>
          </a:xfrm>
          <a:prstGeom prst="rect">
            <a:avLst/>
          </a:prstGeom>
          <a:noFill/>
        </p:spPr>
        <p:txBody>
          <a:bodyPr wrap="none" rtlCol="0" anchor="t">
            <a:spAutoFit/>
          </a:bodyPr>
          <a:p>
            <a:pPr algn="l"/>
            <a:r>
              <a:rPr lang="en-US" altLang="zh-CN" b="1">
                <a:sym typeface="+mn-ea"/>
              </a:rPr>
              <a:t>DIM</a:t>
            </a:r>
            <a:r>
              <a:rPr lang="zh-CN" altLang="en-US" b="1">
                <a:sym typeface="+mn-ea"/>
              </a:rPr>
              <a:t>层导数思路</a:t>
            </a:r>
            <a:endParaRPr lang="zh-CN" altLang="en-US"/>
          </a:p>
        </p:txBody>
      </p:sp>
      <p:sp>
        <p:nvSpPr>
          <p:cNvPr id="2" name="文本框 1"/>
          <p:cNvSpPr txBox="1"/>
          <p:nvPr/>
        </p:nvSpPr>
        <p:spPr>
          <a:xfrm>
            <a:off x="838835" y="676910"/>
            <a:ext cx="7666990" cy="337185"/>
          </a:xfrm>
          <a:prstGeom prst="rect">
            <a:avLst/>
          </a:prstGeom>
          <a:noFill/>
        </p:spPr>
        <p:txBody>
          <a:bodyPr wrap="square" rtlCol="0">
            <a:spAutoFit/>
          </a:bodyPr>
          <a:p>
            <a:r>
              <a:rPr lang="zh-CN" altLang="en-US" sz="1600"/>
              <a:t>第三步</a:t>
            </a:r>
            <a:r>
              <a:rPr lang="en-US" altLang="zh-CN" sz="1600"/>
              <a:t>: </a:t>
            </a:r>
            <a:r>
              <a:rPr lang="zh-CN" altLang="en-US" sz="1600"/>
              <a:t>确定</a:t>
            </a:r>
            <a:r>
              <a:rPr lang="en-US" altLang="zh-CN" sz="1600"/>
              <a:t>DIM</a:t>
            </a:r>
            <a:r>
              <a:rPr lang="zh-CN" altLang="en-US" sz="1600"/>
              <a:t>表中的字段来源</a:t>
            </a:r>
            <a:r>
              <a:rPr lang="en-US" altLang="zh-CN" sz="1600"/>
              <a:t>,</a:t>
            </a:r>
            <a:r>
              <a:rPr lang="zh-CN" altLang="en-US" sz="1600"/>
              <a:t>并以子查询的方式从对应表中查询所需要的字段</a:t>
            </a:r>
            <a:endParaRPr lang="zh-CN" altLang="en-US" sz="1600"/>
          </a:p>
        </p:txBody>
      </p:sp>
      <p:graphicFrame>
        <p:nvGraphicFramePr>
          <p:cNvPr id="5" name="表格 4"/>
          <p:cNvGraphicFramePr/>
          <p:nvPr>
            <p:custDataLst>
              <p:tags r:id="rId1"/>
            </p:custDataLst>
          </p:nvPr>
        </p:nvGraphicFramePr>
        <p:xfrm>
          <a:off x="1372235" y="1086485"/>
          <a:ext cx="6399530" cy="3631565"/>
        </p:xfrm>
        <a:graphic>
          <a:graphicData uri="http://schemas.openxmlformats.org/drawingml/2006/table">
            <a:tbl>
              <a:tblPr firstRow="1" bandRow="1">
                <a:tableStyleId>{5C22544A-7EE6-4342-B048-85BDC9FD1C3A}</a:tableStyleId>
              </a:tblPr>
              <a:tblGrid>
                <a:gridCol w="3199765"/>
                <a:gridCol w="3199765"/>
              </a:tblGrid>
              <a:tr h="461645">
                <a:tc>
                  <a:txBody>
                    <a:bodyPr/>
                    <a:p>
                      <a:pPr>
                        <a:buNone/>
                      </a:pPr>
                      <a:r>
                        <a:rPr lang="zh-CN" altLang="en-US">
                          <a:solidFill>
                            <a:srgbClr val="FFFFFF"/>
                          </a:solidFill>
                        </a:rPr>
                        <a:t>表名</a:t>
                      </a:r>
                      <a:endParaRPr lang="zh-CN" altLang="en-US">
                        <a:solidFill>
                          <a:srgbClr val="FFFFFF"/>
                        </a:solidFill>
                      </a:endParaRPr>
                    </a:p>
                  </a:txBody>
                  <a:tcPr>
                    <a:lnL>
                      <a:noFill/>
                    </a:lnL>
                    <a:lnR>
                      <a:noFill/>
                    </a:lnR>
                    <a:lnT>
                      <a:noFill/>
                    </a:lnT>
                    <a:lnB>
                      <a:noFill/>
                    </a:lnB>
                    <a:solidFill>
                      <a:srgbClr val="E29A9A"/>
                    </a:solidFill>
                  </a:tcPr>
                </a:tc>
                <a:tc>
                  <a:txBody>
                    <a:bodyPr/>
                    <a:p>
                      <a:pPr>
                        <a:buNone/>
                      </a:pPr>
                      <a:r>
                        <a:rPr lang="zh-CN" altLang="en-US">
                          <a:solidFill>
                            <a:srgbClr val="FFFFFF"/>
                          </a:solidFill>
                        </a:rPr>
                        <a:t>字段</a:t>
                      </a:r>
                      <a:endParaRPr lang="zh-CN" altLang="en-US">
                        <a:solidFill>
                          <a:srgbClr val="FFFFFF"/>
                        </a:solidFill>
                      </a:endParaRPr>
                    </a:p>
                  </a:txBody>
                  <a:tcPr>
                    <a:lnL>
                      <a:noFill/>
                    </a:lnL>
                    <a:lnR>
                      <a:noFill/>
                    </a:lnR>
                    <a:lnT>
                      <a:noFill/>
                    </a:lnT>
                    <a:lnB>
                      <a:noFill/>
                    </a:lnB>
                    <a:solidFill>
                      <a:srgbClr val="DFBBB3"/>
                    </a:solidFill>
                  </a:tcPr>
                </a:tc>
              </a:tr>
              <a:tr h="381000">
                <a:tc>
                  <a:txBody>
                    <a:bodyPr/>
                    <a:p>
                      <a:pPr>
                        <a:buNone/>
                      </a:pPr>
                      <a:r>
                        <a:rPr lang="zh-CN" altLang="en-US" sz="1350">
                          <a:solidFill>
                            <a:srgbClr val="404040"/>
                          </a:solidFill>
                          <a:sym typeface="+mn-ea"/>
                        </a:rPr>
                        <a:t>ods_base_category1_full</a:t>
                      </a:r>
                      <a:endParaRPr lang="zh-CN" altLang="en-US" sz="1350">
                        <a:solidFill>
                          <a:srgbClr val="404040"/>
                        </a:solidFill>
                        <a:sym typeface="+mn-ea"/>
                      </a:endParaRPr>
                    </a:p>
                  </a:txBody>
                  <a:tcPr>
                    <a:lnL>
                      <a:noFill/>
                    </a:lnL>
                    <a:lnR w="12700">
                      <a:solidFill>
                        <a:srgbClr val="D9D9D9"/>
                      </a:solidFill>
                      <a:prstDash val="solid"/>
                    </a:lnR>
                    <a:lnT>
                      <a:noFill/>
                    </a:lnT>
                    <a:lnB>
                      <a:noFill/>
                    </a:lnB>
                    <a:solidFill>
                      <a:srgbClr val="FFFFFF"/>
                    </a:solidFill>
                  </a:tcPr>
                </a:tc>
                <a:tc>
                  <a:txBody>
                    <a:bodyPr/>
                    <a:p>
                      <a:pPr>
                        <a:buNone/>
                      </a:pPr>
                      <a:r>
                        <a:rPr lang="zh-CN" altLang="en-US">
                          <a:solidFill>
                            <a:srgbClr val="404040"/>
                          </a:solidFill>
                        </a:rPr>
                        <a:t>category1_id，category1_name</a:t>
                      </a:r>
                      <a:endParaRPr lang="zh-CN" altLang="en-US">
                        <a:solidFill>
                          <a:srgbClr val="404040"/>
                        </a:solidFill>
                      </a:endParaRPr>
                    </a:p>
                  </a:txBody>
                  <a:tcPr>
                    <a:lnL w="12700">
                      <a:solidFill>
                        <a:srgbClr val="D9D9D9"/>
                      </a:solidFill>
                      <a:prstDash val="solid"/>
                    </a:lnL>
                    <a:lnR>
                      <a:noFill/>
                    </a:lnR>
                    <a:lnT>
                      <a:noFill/>
                    </a:lnT>
                    <a:lnB>
                      <a:noFill/>
                    </a:lnB>
                    <a:solidFill>
                      <a:srgbClr val="FFFFFF"/>
                    </a:solidFill>
                  </a:tcPr>
                </a:tc>
              </a:tr>
              <a:tr h="381000">
                <a:tc>
                  <a:txBody>
                    <a:bodyPr/>
                    <a:p>
                      <a:pPr>
                        <a:buNone/>
                      </a:pPr>
                      <a:r>
                        <a:rPr lang="zh-CN" altLang="en-US" sz="1350">
                          <a:solidFill>
                            <a:srgbClr val="404040"/>
                          </a:solidFill>
                          <a:sym typeface="+mn-ea"/>
                        </a:rPr>
                        <a:t>ods_base_category2_full</a:t>
                      </a:r>
                      <a:endParaRPr lang="zh-CN" altLang="en-US" sz="1350">
                        <a:solidFill>
                          <a:srgbClr val="404040"/>
                        </a:solidFill>
                        <a:sym typeface="+mn-ea"/>
                      </a:endParaRPr>
                    </a:p>
                  </a:txBody>
                  <a:tcPr>
                    <a:lnL>
                      <a:noFill/>
                    </a:lnL>
                    <a:lnR w="12700">
                      <a:solidFill>
                        <a:srgbClr val="D9D9D9"/>
                      </a:solidFill>
                      <a:prstDash val="solid"/>
                    </a:lnR>
                    <a:lnT>
                      <a:noFill/>
                    </a:lnT>
                    <a:lnB>
                      <a:noFill/>
                    </a:lnB>
                    <a:solidFill>
                      <a:srgbClr val="F2F2F2"/>
                    </a:solidFill>
                  </a:tcPr>
                </a:tc>
                <a:tc>
                  <a:txBody>
                    <a:bodyPr/>
                    <a:p>
                      <a:pPr>
                        <a:buNone/>
                      </a:pPr>
                      <a:r>
                        <a:rPr lang="zh-CN" altLang="en-US">
                          <a:solidFill>
                            <a:srgbClr val="404040"/>
                          </a:solidFill>
                        </a:rPr>
                        <a:t>category2_id，category2_name</a:t>
                      </a:r>
                      <a:endParaRPr lang="zh-CN" altLang="en-US">
                        <a:solidFill>
                          <a:srgbClr val="404040"/>
                        </a:solidFill>
                      </a:endParaRPr>
                    </a:p>
                  </a:txBody>
                  <a:tcPr>
                    <a:lnL w="12700">
                      <a:solidFill>
                        <a:srgbClr val="D9D9D9"/>
                      </a:solidFill>
                      <a:prstDash val="solid"/>
                    </a:lnL>
                    <a:lnR>
                      <a:noFill/>
                    </a:lnR>
                    <a:lnT>
                      <a:noFill/>
                    </a:lnT>
                    <a:lnB>
                      <a:noFill/>
                    </a:lnB>
                    <a:solidFill>
                      <a:srgbClr val="F2F2F2"/>
                    </a:solidFill>
                  </a:tcPr>
                </a:tc>
              </a:tr>
              <a:tr h="381000">
                <a:tc>
                  <a:txBody>
                    <a:bodyPr/>
                    <a:p>
                      <a:pPr>
                        <a:buNone/>
                      </a:pPr>
                      <a:r>
                        <a:rPr lang="zh-CN" altLang="en-US" sz="1350">
                          <a:solidFill>
                            <a:srgbClr val="404040"/>
                          </a:solidFill>
                          <a:sym typeface="+mn-ea"/>
                        </a:rPr>
                        <a:t>ods_base_category3_full</a:t>
                      </a:r>
                      <a:endParaRPr lang="zh-CN" altLang="en-US" sz="1350">
                        <a:solidFill>
                          <a:srgbClr val="404040"/>
                        </a:solidFill>
                        <a:sym typeface="+mn-ea"/>
                      </a:endParaRPr>
                    </a:p>
                  </a:txBody>
                  <a:tcPr>
                    <a:lnL>
                      <a:noFill/>
                    </a:lnL>
                    <a:lnR w="12700">
                      <a:solidFill>
                        <a:srgbClr val="D9D9D9"/>
                      </a:solidFill>
                      <a:prstDash val="solid"/>
                    </a:lnR>
                    <a:lnT>
                      <a:noFill/>
                    </a:lnT>
                    <a:lnB>
                      <a:noFill/>
                    </a:lnB>
                    <a:solidFill>
                      <a:srgbClr val="FFFFFF"/>
                    </a:solidFill>
                  </a:tcPr>
                </a:tc>
                <a:tc>
                  <a:txBody>
                    <a:bodyPr/>
                    <a:p>
                      <a:pPr>
                        <a:buNone/>
                      </a:pPr>
                      <a:r>
                        <a:rPr lang="zh-CN" altLang="en-US">
                          <a:solidFill>
                            <a:srgbClr val="404040"/>
                          </a:solidFill>
                        </a:rPr>
                        <a:t>category3_id，category3_name</a:t>
                      </a:r>
                      <a:endParaRPr lang="zh-CN" altLang="en-US">
                        <a:solidFill>
                          <a:srgbClr val="404040"/>
                        </a:solidFill>
                      </a:endParaRPr>
                    </a:p>
                  </a:txBody>
                  <a:tcPr>
                    <a:lnL w="12700">
                      <a:solidFill>
                        <a:srgbClr val="D9D9D9"/>
                      </a:solidFill>
                      <a:prstDash val="solid"/>
                    </a:lnL>
                    <a:lnR>
                      <a:noFill/>
                    </a:lnR>
                    <a:lnT>
                      <a:noFill/>
                    </a:lnT>
                    <a:lnB>
                      <a:noFill/>
                    </a:lnB>
                    <a:solidFill>
                      <a:srgbClr val="FFFFFF"/>
                    </a:solidFill>
                  </a:tcPr>
                </a:tc>
              </a:tr>
              <a:tr h="381000">
                <a:tc>
                  <a:txBody>
                    <a:bodyPr/>
                    <a:p>
                      <a:pPr>
                        <a:buNone/>
                      </a:pPr>
                      <a:r>
                        <a:rPr lang="zh-CN" altLang="en-US" sz="1350">
                          <a:solidFill>
                            <a:srgbClr val="404040"/>
                          </a:solidFill>
                          <a:sym typeface="+mn-ea"/>
                        </a:rPr>
                        <a:t>ods_sku_attr_value_full</a:t>
                      </a:r>
                      <a:endParaRPr lang="zh-CN" altLang="en-US" sz="1350">
                        <a:solidFill>
                          <a:srgbClr val="404040"/>
                        </a:solidFill>
                        <a:sym typeface="+mn-ea"/>
                      </a:endParaRPr>
                    </a:p>
                  </a:txBody>
                  <a:tcPr>
                    <a:lnL>
                      <a:noFill/>
                    </a:lnL>
                    <a:lnR w="12700">
                      <a:solidFill>
                        <a:srgbClr val="D9D9D9"/>
                      </a:solidFill>
                      <a:prstDash val="solid"/>
                    </a:lnR>
                    <a:lnT>
                      <a:noFill/>
                    </a:lnT>
                    <a:lnB>
                      <a:noFill/>
                    </a:lnB>
                    <a:solidFill>
                      <a:srgbClr val="F2F2F2"/>
                    </a:solidFill>
                  </a:tcPr>
                </a:tc>
                <a:tc>
                  <a:txBody>
                    <a:bodyPr/>
                    <a:p>
                      <a:pPr>
                        <a:buNone/>
                      </a:pPr>
                      <a:r>
                        <a:rPr lang="zh-CN" altLang="en-US">
                          <a:solidFill>
                            <a:srgbClr val="404040"/>
                          </a:solidFill>
                        </a:rPr>
                        <a:t>sku_attr_values</a:t>
                      </a:r>
                      <a:endParaRPr lang="zh-CN" altLang="en-US">
                        <a:solidFill>
                          <a:srgbClr val="404040"/>
                        </a:solidFill>
                      </a:endParaRPr>
                    </a:p>
                  </a:txBody>
                  <a:tcPr>
                    <a:lnL w="12700">
                      <a:solidFill>
                        <a:srgbClr val="D9D9D9"/>
                      </a:solidFill>
                      <a:prstDash val="solid"/>
                    </a:lnL>
                    <a:lnR>
                      <a:noFill/>
                    </a:lnR>
                    <a:lnT>
                      <a:noFill/>
                    </a:lnT>
                    <a:lnB>
                      <a:noFill/>
                    </a:lnB>
                    <a:solidFill>
                      <a:srgbClr val="F2F2F2"/>
                    </a:solidFill>
                  </a:tcPr>
                </a:tc>
              </a:tr>
              <a:tr h="381000">
                <a:tc>
                  <a:txBody>
                    <a:bodyPr/>
                    <a:p>
                      <a:pPr>
                        <a:buNone/>
                      </a:pPr>
                      <a:r>
                        <a:rPr lang="zh-CN" altLang="en-US" sz="1350">
                          <a:solidFill>
                            <a:srgbClr val="404040"/>
                          </a:solidFill>
                          <a:sym typeface="+mn-ea"/>
                        </a:rPr>
                        <a:t>ods_sku_sale_attr_value_full</a:t>
                      </a:r>
                      <a:endParaRPr lang="zh-CN" altLang="en-US" sz="1350">
                        <a:solidFill>
                          <a:srgbClr val="404040"/>
                        </a:solidFill>
                        <a:sym typeface="+mn-ea"/>
                      </a:endParaRPr>
                    </a:p>
                  </a:txBody>
                  <a:tcPr>
                    <a:lnL>
                      <a:noFill/>
                    </a:lnL>
                    <a:lnR w="12700">
                      <a:solidFill>
                        <a:srgbClr val="D9D9D9"/>
                      </a:solidFill>
                      <a:prstDash val="solid"/>
                    </a:lnR>
                    <a:lnT>
                      <a:noFill/>
                    </a:lnT>
                    <a:lnB>
                      <a:noFill/>
                    </a:lnB>
                    <a:solidFill>
                      <a:srgbClr val="FFFFFF"/>
                    </a:solidFill>
                  </a:tcPr>
                </a:tc>
                <a:tc>
                  <a:txBody>
                    <a:bodyPr/>
                    <a:p>
                      <a:pPr>
                        <a:buNone/>
                      </a:pPr>
                      <a:r>
                        <a:rPr lang="zh-CN" altLang="en-US">
                          <a:solidFill>
                            <a:srgbClr val="404040"/>
                          </a:solidFill>
                        </a:rPr>
                        <a:t>sku_sale_attr_values</a:t>
                      </a:r>
                      <a:endParaRPr lang="zh-CN" altLang="en-US">
                        <a:solidFill>
                          <a:srgbClr val="404040"/>
                        </a:solidFill>
                      </a:endParaRPr>
                    </a:p>
                  </a:txBody>
                  <a:tcPr>
                    <a:lnL w="12700">
                      <a:solidFill>
                        <a:srgbClr val="D9D9D9"/>
                      </a:solidFill>
                      <a:prstDash val="solid"/>
                    </a:lnL>
                    <a:lnR>
                      <a:noFill/>
                    </a:lnR>
                    <a:lnT>
                      <a:noFill/>
                    </a:lnT>
                    <a:lnB>
                      <a:noFill/>
                    </a:lnB>
                    <a:solidFill>
                      <a:srgbClr val="FFFFFF"/>
                    </a:solidFill>
                  </a:tcPr>
                </a:tc>
              </a:tr>
              <a:tr h="381000">
                <a:tc>
                  <a:txBody>
                    <a:bodyPr/>
                    <a:p>
                      <a:pPr>
                        <a:buNone/>
                      </a:pPr>
                      <a:r>
                        <a:rPr lang="zh-CN" altLang="en-US" sz="1350">
                          <a:solidFill>
                            <a:srgbClr val="404040"/>
                          </a:solidFill>
                          <a:sym typeface="+mn-ea"/>
                        </a:rPr>
                        <a:t>ods_spu_info_full</a:t>
                      </a:r>
                      <a:endParaRPr lang="zh-CN" altLang="en-US" sz="1350">
                        <a:solidFill>
                          <a:srgbClr val="404040"/>
                        </a:solidFill>
                        <a:sym typeface="+mn-ea"/>
                      </a:endParaRPr>
                    </a:p>
                  </a:txBody>
                  <a:tcPr>
                    <a:lnL>
                      <a:noFill/>
                    </a:lnL>
                    <a:lnR w="12700">
                      <a:solidFill>
                        <a:srgbClr val="D9D9D9"/>
                      </a:solidFill>
                      <a:prstDash val="solid"/>
                    </a:lnR>
                    <a:lnT>
                      <a:noFill/>
                    </a:lnT>
                    <a:lnB>
                      <a:noFill/>
                    </a:lnB>
                    <a:solidFill>
                      <a:srgbClr val="F2F2F2"/>
                    </a:solidFill>
                  </a:tcPr>
                </a:tc>
                <a:tc>
                  <a:txBody>
                    <a:bodyPr/>
                    <a:p>
                      <a:pPr>
                        <a:buNone/>
                      </a:pPr>
                      <a:r>
                        <a:rPr lang="zh-CN" altLang="en-US">
                          <a:solidFill>
                            <a:srgbClr val="404040"/>
                          </a:solidFill>
                        </a:rPr>
                        <a:t>spu_name，spu_id</a:t>
                      </a:r>
                      <a:endParaRPr lang="zh-CN" altLang="en-US">
                        <a:solidFill>
                          <a:srgbClr val="404040"/>
                        </a:solidFill>
                      </a:endParaRPr>
                    </a:p>
                  </a:txBody>
                  <a:tcPr>
                    <a:lnL w="12700">
                      <a:solidFill>
                        <a:srgbClr val="D9D9D9"/>
                      </a:solidFill>
                      <a:prstDash val="solid"/>
                    </a:lnL>
                    <a:lnR>
                      <a:noFill/>
                    </a:lnR>
                    <a:lnT>
                      <a:noFill/>
                    </a:lnT>
                    <a:lnB>
                      <a:noFill/>
                    </a:lnB>
                    <a:solidFill>
                      <a:srgbClr val="F2F2F2"/>
                    </a:solidFill>
                  </a:tcPr>
                </a:tc>
              </a:tr>
              <a:tr h="381000">
                <a:tc>
                  <a:txBody>
                    <a:bodyPr/>
                    <a:p>
                      <a:pPr>
                        <a:buNone/>
                      </a:pPr>
                      <a:r>
                        <a:rPr lang="zh-CN" altLang="en-US" sz="1350">
                          <a:solidFill>
                            <a:srgbClr val="404040"/>
                          </a:solidFill>
                          <a:sym typeface="+mn-ea"/>
                        </a:rPr>
                        <a:t>ods_base_trademark_full</a:t>
                      </a:r>
                      <a:endParaRPr lang="zh-CN" altLang="en-US" sz="1350">
                        <a:solidFill>
                          <a:srgbClr val="404040"/>
                        </a:solidFill>
                        <a:sym typeface="+mn-ea"/>
                      </a:endParaRPr>
                    </a:p>
                  </a:txBody>
                  <a:tcPr>
                    <a:lnL>
                      <a:noFill/>
                    </a:lnL>
                    <a:lnR w="12700">
                      <a:solidFill>
                        <a:srgbClr val="D9D9D9"/>
                      </a:solidFill>
                      <a:prstDash val="solid"/>
                    </a:lnR>
                    <a:lnT>
                      <a:noFill/>
                    </a:lnT>
                    <a:lnB>
                      <a:noFill/>
                    </a:lnB>
                    <a:solidFill>
                      <a:srgbClr val="FFFFFF"/>
                    </a:solidFill>
                  </a:tcPr>
                </a:tc>
                <a:tc>
                  <a:txBody>
                    <a:bodyPr/>
                    <a:p>
                      <a:pPr>
                        <a:buNone/>
                      </a:pPr>
                      <a:r>
                        <a:rPr lang="zh-CN" altLang="en-US">
                          <a:solidFill>
                            <a:srgbClr val="404040"/>
                          </a:solidFill>
                        </a:rPr>
                        <a:t>tm_id，tm_name</a:t>
                      </a:r>
                      <a:endParaRPr lang="zh-CN" altLang="en-US">
                        <a:solidFill>
                          <a:srgbClr val="404040"/>
                        </a:solidFill>
                      </a:endParaRPr>
                    </a:p>
                  </a:txBody>
                  <a:tcPr>
                    <a:lnL w="12700">
                      <a:solidFill>
                        <a:srgbClr val="D9D9D9"/>
                      </a:solidFill>
                      <a:prstDash val="solid"/>
                    </a:lnL>
                    <a:lnR>
                      <a:noFill/>
                    </a:lnR>
                    <a:lnT>
                      <a:noFill/>
                    </a:lnT>
                    <a:lnB>
                      <a:noFill/>
                    </a:lnB>
                    <a:solidFill>
                      <a:srgbClr val="FFFFFF"/>
                    </a:solidFill>
                  </a:tcPr>
                </a:tc>
              </a:tr>
              <a:tr h="381000">
                <a:tc>
                  <a:txBody>
                    <a:bodyPr/>
                    <a:p>
                      <a:pPr>
                        <a:buNone/>
                      </a:pPr>
                      <a:r>
                        <a:rPr lang="en-US" altLang="zh-CN">
                          <a:solidFill>
                            <a:srgbClr val="404040"/>
                          </a:solidFill>
                        </a:rPr>
                        <a:t>ods_sku_info_full</a:t>
                      </a:r>
                      <a:endParaRPr lang="en-US" altLang="zh-CN">
                        <a:solidFill>
                          <a:srgbClr val="404040"/>
                        </a:solidFill>
                      </a:endParaRPr>
                    </a:p>
                  </a:txBody>
                  <a:tcPr>
                    <a:lnL>
                      <a:noFill/>
                    </a:lnL>
                    <a:lnR w="12700">
                      <a:solidFill>
                        <a:srgbClr val="D9D9D9"/>
                      </a:solidFill>
                      <a:prstDash val="solid"/>
                    </a:lnR>
                    <a:lnT>
                      <a:noFill/>
                    </a:lnT>
                    <a:lnB w="19050">
                      <a:solidFill>
                        <a:srgbClr val="595959"/>
                      </a:solidFill>
                      <a:prstDash val="solid"/>
                    </a:lnB>
                    <a:solidFill>
                      <a:srgbClr val="F2F2F2"/>
                    </a:solidFill>
                  </a:tcPr>
                </a:tc>
                <a:tc>
                  <a:txBody>
                    <a:bodyPr/>
                    <a:p>
                      <a:pPr>
                        <a:buNone/>
                      </a:pPr>
                      <a:r>
                        <a:rPr lang="zh-CN" altLang="en-US">
                          <a:solidFill>
                            <a:srgbClr val="404040"/>
                          </a:solidFill>
                        </a:rPr>
                        <a:t>id</a:t>
                      </a:r>
                      <a:r>
                        <a:rPr lang="en-US" altLang="zh-CN">
                          <a:solidFill>
                            <a:srgbClr val="404040"/>
                          </a:solidFill>
                        </a:rPr>
                        <a:t>,price,sku_name,sku_desc,weight,</a:t>
                      </a:r>
                      <a:endParaRPr lang="en-US" altLang="zh-CN">
                        <a:solidFill>
                          <a:srgbClr val="404040"/>
                        </a:solidFill>
                      </a:endParaRPr>
                    </a:p>
                    <a:p>
                      <a:pPr>
                        <a:buNone/>
                      </a:pPr>
                      <a:r>
                        <a:rPr lang="en-US" altLang="zh-CN">
                          <a:solidFill>
                            <a:srgbClr val="404040"/>
                          </a:solidFill>
                        </a:rPr>
                        <a:t>is_sale,create_time</a:t>
                      </a:r>
                      <a:endParaRPr lang="en-US" altLang="zh-CN">
                        <a:solidFill>
                          <a:srgbClr val="404040"/>
                        </a:solidFill>
                      </a:endParaRPr>
                    </a:p>
                  </a:txBody>
                  <a:tcPr>
                    <a:lnL w="12700">
                      <a:solidFill>
                        <a:srgbClr val="D9D9D9"/>
                      </a:solidFill>
                      <a:prstDash val="solid"/>
                    </a:lnL>
                    <a:lnR>
                      <a:noFill/>
                    </a:lnR>
                    <a:lnT>
                      <a:noFill/>
                    </a:lnT>
                    <a:lnB w="19050">
                      <a:solidFill>
                        <a:srgbClr val="595959"/>
                      </a:solidFill>
                      <a:prstDash val="solid"/>
                    </a:lnB>
                    <a:solidFill>
                      <a:srgbClr val="F2F2F2"/>
                    </a:solidFill>
                  </a:tcPr>
                </a:tc>
              </a:tr>
            </a:tbl>
          </a:graphicData>
        </a:graphic>
      </p:graphicFrame>
    </p:spTree>
    <p:custDataLst>
      <p:tags r:id="rId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100" y="0"/>
            <a:ext cx="1744980" cy="368300"/>
          </a:xfrm>
          <a:prstGeom prst="rect">
            <a:avLst/>
          </a:prstGeom>
          <a:noFill/>
        </p:spPr>
        <p:txBody>
          <a:bodyPr wrap="none" rtlCol="0" anchor="t">
            <a:spAutoFit/>
          </a:bodyPr>
          <a:p>
            <a:pPr algn="l"/>
            <a:r>
              <a:rPr lang="en-US" altLang="zh-CN" b="1">
                <a:sym typeface="+mn-ea"/>
              </a:rPr>
              <a:t>DIM</a:t>
            </a:r>
            <a:r>
              <a:rPr lang="zh-CN" altLang="en-US" b="1">
                <a:sym typeface="+mn-ea"/>
              </a:rPr>
              <a:t>层导数思路</a:t>
            </a:r>
            <a:endParaRPr lang="zh-CN" altLang="en-US"/>
          </a:p>
        </p:txBody>
      </p:sp>
      <p:sp>
        <p:nvSpPr>
          <p:cNvPr id="2" name="文本框 1"/>
          <p:cNvSpPr txBox="1"/>
          <p:nvPr/>
        </p:nvSpPr>
        <p:spPr>
          <a:xfrm>
            <a:off x="962025" y="670560"/>
            <a:ext cx="7219950" cy="337185"/>
          </a:xfrm>
          <a:prstGeom prst="rect">
            <a:avLst/>
          </a:prstGeom>
          <a:noFill/>
        </p:spPr>
        <p:txBody>
          <a:bodyPr wrap="square" rtlCol="0">
            <a:spAutoFit/>
          </a:bodyPr>
          <a:p>
            <a:r>
              <a:rPr lang="zh-CN" altLang="en-US" sz="1600"/>
              <a:t>第四</a:t>
            </a:r>
            <a:r>
              <a:rPr lang="zh-CN" altLang="en-US" sz="1600"/>
              <a:t>步</a:t>
            </a:r>
            <a:r>
              <a:rPr lang="en-US" altLang="zh-CN" sz="1600"/>
              <a:t>: </a:t>
            </a:r>
            <a:r>
              <a:rPr lang="zh-CN" altLang="en-US" sz="1600"/>
              <a:t>使用主维度表 </a:t>
            </a:r>
            <a:r>
              <a:rPr lang="en-US" altLang="zh-CN" sz="1600"/>
              <a:t>left join </a:t>
            </a:r>
            <a:r>
              <a:rPr lang="zh-CN" altLang="en-US" sz="1600"/>
              <a:t>相关维度表的方式导入数据</a:t>
            </a:r>
            <a:endParaRPr lang="zh-CN" altLang="en-US" sz="1600">
              <a:solidFill>
                <a:srgbClr val="FF0000"/>
              </a:solidFill>
            </a:endParaRPr>
          </a:p>
        </p:txBody>
      </p:sp>
      <p:sp>
        <p:nvSpPr>
          <p:cNvPr id="32" name="文本框 31"/>
          <p:cNvSpPr txBox="1"/>
          <p:nvPr/>
        </p:nvSpPr>
        <p:spPr>
          <a:xfrm>
            <a:off x="4372610" y="1386205"/>
            <a:ext cx="2894330" cy="1599565"/>
          </a:xfrm>
          <a:prstGeom prst="rect">
            <a:avLst/>
          </a:prstGeom>
          <a:noFill/>
        </p:spPr>
        <p:txBody>
          <a:bodyPr wrap="square" rtlCol="0" anchor="t">
            <a:spAutoFit/>
          </a:bodyPr>
          <a:p>
            <a:r>
              <a:rPr lang="zh-CN" altLang="en-US" sz="1400"/>
              <a:t>ods_base_category1_full</a:t>
            </a:r>
            <a:endParaRPr lang="zh-CN" altLang="en-US" sz="1400"/>
          </a:p>
          <a:p>
            <a:r>
              <a:rPr lang="zh-CN" altLang="en-US" sz="1400"/>
              <a:t>ods_base_category2_full</a:t>
            </a:r>
            <a:endParaRPr lang="zh-CN" altLang="en-US" sz="1400"/>
          </a:p>
          <a:p>
            <a:r>
              <a:rPr lang="zh-CN" altLang="en-US" sz="1400"/>
              <a:t>ods_base_category3_full</a:t>
            </a:r>
            <a:endParaRPr lang="zh-CN" altLang="en-US" sz="1400"/>
          </a:p>
          <a:p>
            <a:r>
              <a:rPr lang="zh-CN" altLang="en-US" sz="1400"/>
              <a:t>ods_sku_attr_value_full</a:t>
            </a:r>
            <a:endParaRPr lang="zh-CN" altLang="en-US" sz="1400"/>
          </a:p>
          <a:p>
            <a:r>
              <a:rPr lang="zh-CN" altLang="en-US" sz="1400"/>
              <a:t>ods_sku_sale_attr_value_full</a:t>
            </a:r>
            <a:endParaRPr lang="zh-CN" altLang="en-US" sz="1400"/>
          </a:p>
          <a:p>
            <a:r>
              <a:rPr lang="zh-CN" altLang="en-US" sz="1400"/>
              <a:t>ods_spu_info_full</a:t>
            </a:r>
            <a:endParaRPr lang="zh-CN" altLang="en-US" sz="1400"/>
          </a:p>
          <a:p>
            <a:r>
              <a:rPr lang="zh-CN" altLang="en-US" sz="1400"/>
              <a:t>ods_base_trademark_full</a:t>
            </a:r>
            <a:endParaRPr lang="zh-CN" altLang="en-US" sz="1400"/>
          </a:p>
        </p:txBody>
      </p:sp>
      <p:sp>
        <p:nvSpPr>
          <p:cNvPr id="23" name="文本框 22"/>
          <p:cNvSpPr txBox="1"/>
          <p:nvPr/>
        </p:nvSpPr>
        <p:spPr>
          <a:xfrm>
            <a:off x="922655" y="2002155"/>
            <a:ext cx="1558290" cy="306705"/>
          </a:xfrm>
          <a:prstGeom prst="rect">
            <a:avLst/>
          </a:prstGeom>
          <a:noFill/>
        </p:spPr>
        <p:txBody>
          <a:bodyPr wrap="none" rtlCol="0" anchor="t">
            <a:spAutoFit/>
          </a:bodyPr>
          <a:p>
            <a:r>
              <a:rPr lang="zh-CN" altLang="en-US" sz="1400">
                <a:solidFill>
                  <a:srgbClr val="FF0000"/>
                </a:solidFill>
                <a:sym typeface="+mn-ea"/>
              </a:rPr>
              <a:t>ods_sku_info_full</a:t>
            </a:r>
            <a:endParaRPr lang="zh-CN" altLang="en-US" sz="1400">
              <a:solidFill>
                <a:srgbClr val="FF0000"/>
              </a:solidFill>
              <a:sym typeface="+mn-ea"/>
            </a:endParaRPr>
          </a:p>
        </p:txBody>
      </p:sp>
      <p:sp>
        <p:nvSpPr>
          <p:cNvPr id="24" name="文本框 23"/>
          <p:cNvSpPr txBox="1"/>
          <p:nvPr/>
        </p:nvSpPr>
        <p:spPr>
          <a:xfrm>
            <a:off x="2819400" y="2002155"/>
            <a:ext cx="746760" cy="306705"/>
          </a:xfrm>
          <a:prstGeom prst="rect">
            <a:avLst/>
          </a:prstGeom>
          <a:noFill/>
        </p:spPr>
        <p:txBody>
          <a:bodyPr wrap="none" rtlCol="0" anchor="t">
            <a:spAutoFit/>
          </a:bodyPr>
          <a:p>
            <a:r>
              <a:rPr lang="en-US" altLang="zh-CN" sz="1400">
                <a:solidFill>
                  <a:schemeClr val="tx1"/>
                </a:solidFill>
                <a:sym typeface="+mn-ea"/>
              </a:rPr>
              <a:t>left join</a:t>
            </a:r>
            <a:endParaRPr lang="en-US" altLang="zh-CN" sz="1400">
              <a:solidFill>
                <a:schemeClr val="tx1"/>
              </a:solidFill>
              <a:sym typeface="+mn-ea"/>
            </a:endParaRPr>
          </a:p>
        </p:txBody>
      </p:sp>
      <p:sp>
        <p:nvSpPr>
          <p:cNvPr id="25" name="左大括号 24"/>
          <p:cNvSpPr/>
          <p:nvPr/>
        </p:nvSpPr>
        <p:spPr>
          <a:xfrm>
            <a:off x="3903980" y="1577340"/>
            <a:ext cx="297815" cy="1217930"/>
          </a:xfrm>
          <a:prstGeom prst="leftBrace">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100" y="0"/>
            <a:ext cx="1691640" cy="398780"/>
          </a:xfrm>
          <a:prstGeom prst="rect">
            <a:avLst/>
          </a:prstGeom>
          <a:noFill/>
        </p:spPr>
        <p:txBody>
          <a:bodyPr wrap="none" rtlCol="0" anchor="t">
            <a:spAutoFit/>
          </a:bodyPr>
          <a:p>
            <a:r>
              <a:rPr lang="en-US" altLang="zh-CN" sz="2000" b="1"/>
              <a:t>with...as</a:t>
            </a:r>
            <a:r>
              <a:rPr lang="zh-CN" altLang="en-US" sz="2000" b="1"/>
              <a:t>语法</a:t>
            </a:r>
            <a:endParaRPr lang="zh-CN" altLang="en-US" sz="2000" b="1"/>
          </a:p>
        </p:txBody>
      </p:sp>
      <p:sp>
        <p:nvSpPr>
          <p:cNvPr id="5" name="文本框 4"/>
          <p:cNvSpPr txBox="1"/>
          <p:nvPr/>
        </p:nvSpPr>
        <p:spPr>
          <a:xfrm>
            <a:off x="1528445" y="1444625"/>
            <a:ext cx="4001770" cy="1753235"/>
          </a:xfrm>
          <a:prstGeom prst="rect">
            <a:avLst/>
          </a:prstGeom>
          <a:noFill/>
        </p:spPr>
        <p:txBody>
          <a:bodyPr wrap="square" rtlCol="0" anchor="t">
            <a:spAutoFit/>
          </a:bodyPr>
          <a:p>
            <a:r>
              <a:rPr lang="zh-CN" altLang="en-US"/>
              <a:t>with </a:t>
            </a:r>
            <a:endParaRPr lang="zh-CN" altLang="en-US"/>
          </a:p>
          <a:p>
            <a:r>
              <a:rPr lang="zh-CN" altLang="en-US"/>
              <a:t>临时表名1 as  (),</a:t>
            </a:r>
            <a:endParaRPr lang="zh-CN" altLang="en-US"/>
          </a:p>
          <a:p>
            <a:r>
              <a:rPr lang="zh-CN" altLang="en-US"/>
              <a:t>临时表名2 as  (),</a:t>
            </a:r>
            <a:endParaRPr lang="zh-CN" altLang="en-US"/>
          </a:p>
          <a:p>
            <a:r>
              <a:rPr lang="zh-CN" altLang="en-US"/>
              <a:t>临时表名3 as  ()</a:t>
            </a:r>
            <a:endParaRPr lang="zh-CN" altLang="en-US"/>
          </a:p>
          <a:p>
            <a:r>
              <a:rPr lang="zh-CN" altLang="en-US"/>
              <a:t>xxx语句</a:t>
            </a:r>
            <a:endParaRPr lang="zh-CN" altLang="en-US"/>
          </a:p>
          <a:p>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100" y="0"/>
            <a:ext cx="5361305" cy="398780"/>
          </a:xfrm>
          <a:prstGeom prst="rect">
            <a:avLst/>
          </a:prstGeom>
          <a:noFill/>
        </p:spPr>
        <p:txBody>
          <a:bodyPr wrap="none" rtlCol="0" anchor="t">
            <a:spAutoFit/>
          </a:bodyPr>
          <a:p>
            <a:r>
              <a:rPr lang="zh-CN" altLang="en-US" sz="2000" b="1"/>
              <a:t>以</a:t>
            </a:r>
            <a:r>
              <a:rPr lang="en-US" altLang="zh-CN" sz="2000" b="1"/>
              <a:t>DIM_</a:t>
            </a:r>
            <a:r>
              <a:rPr lang="zh-CN" altLang="en-US" sz="2000" b="1"/>
              <a:t>优惠券维度表为例</a:t>
            </a:r>
            <a:r>
              <a:rPr lang="zh-CN" altLang="en-US" sz="2000" b="1"/>
              <a:t>体会维度表属性设计</a:t>
            </a:r>
            <a:endParaRPr lang="zh-CN" altLang="en-US" sz="2000" b="1"/>
          </a:p>
        </p:txBody>
      </p:sp>
      <p:pic>
        <p:nvPicPr>
          <p:cNvPr id="2" name="图片 1"/>
          <p:cNvPicPr>
            <a:picLocks noChangeAspect="1"/>
          </p:cNvPicPr>
          <p:nvPr/>
        </p:nvPicPr>
        <p:blipFill>
          <a:blip r:embed="rId1"/>
          <a:stretch>
            <a:fillRect/>
          </a:stretch>
        </p:blipFill>
        <p:spPr>
          <a:xfrm>
            <a:off x="5175885" y="561975"/>
            <a:ext cx="2933700" cy="3429000"/>
          </a:xfrm>
          <a:prstGeom prst="rect">
            <a:avLst/>
          </a:prstGeom>
        </p:spPr>
      </p:pic>
      <p:pic>
        <p:nvPicPr>
          <p:cNvPr id="3" name="图片 2"/>
          <p:cNvPicPr>
            <a:picLocks noChangeAspect="1"/>
          </p:cNvPicPr>
          <p:nvPr/>
        </p:nvPicPr>
        <p:blipFill>
          <a:blip r:embed="rId2"/>
          <a:stretch>
            <a:fillRect/>
          </a:stretch>
        </p:blipFill>
        <p:spPr>
          <a:xfrm>
            <a:off x="1021080" y="561975"/>
            <a:ext cx="2743200" cy="4019550"/>
          </a:xfrm>
          <a:prstGeom prst="rect">
            <a:avLst/>
          </a:prstGeom>
        </p:spPr>
      </p:pic>
      <p:sp>
        <p:nvSpPr>
          <p:cNvPr id="5" name="文本框 4"/>
          <p:cNvSpPr txBox="1"/>
          <p:nvPr/>
        </p:nvSpPr>
        <p:spPr>
          <a:xfrm>
            <a:off x="5788025" y="4072255"/>
            <a:ext cx="2011680" cy="337185"/>
          </a:xfrm>
          <a:prstGeom prst="rect">
            <a:avLst/>
          </a:prstGeom>
          <a:noFill/>
        </p:spPr>
        <p:txBody>
          <a:bodyPr wrap="none" rtlCol="0" anchor="t">
            <a:spAutoFit/>
          </a:bodyPr>
          <a:p>
            <a:r>
              <a:rPr lang="zh-CN" altLang="en-US" sz="1600" b="1">
                <a:sym typeface="+mn-ea"/>
              </a:rPr>
              <a:t>生成丰富的维度属性</a:t>
            </a:r>
            <a:endParaRPr lang="zh-CN" altLang="en-US" sz="1600" b="1">
              <a:sym typeface="+mn-ea"/>
            </a:endParaRPr>
          </a:p>
        </p:txBody>
      </p:sp>
      <p:sp>
        <p:nvSpPr>
          <p:cNvPr id="7" name="右大括号 6"/>
          <p:cNvSpPr/>
          <p:nvPr/>
        </p:nvSpPr>
        <p:spPr>
          <a:xfrm>
            <a:off x="5183505" y="3971925"/>
            <a:ext cx="358775" cy="568325"/>
          </a:xfrm>
          <a:prstGeom prst="rightBrace">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sp>
        <p:nvSpPr>
          <p:cNvPr id="8" name="矩形 7"/>
          <p:cNvSpPr/>
          <p:nvPr/>
        </p:nvSpPr>
        <p:spPr>
          <a:xfrm>
            <a:off x="1191260" y="2854960"/>
            <a:ext cx="2134235" cy="416560"/>
          </a:xfrm>
          <a:prstGeom prst="rect">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sp>
        <p:nvSpPr>
          <p:cNvPr id="9" name="矩形 8"/>
          <p:cNvSpPr/>
          <p:nvPr/>
        </p:nvSpPr>
        <p:spPr>
          <a:xfrm>
            <a:off x="5034280" y="2442845"/>
            <a:ext cx="1683385" cy="225425"/>
          </a:xfrm>
          <a:prstGeom prst="rect">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sp>
        <p:nvSpPr>
          <p:cNvPr id="10" name="文本框 9"/>
          <p:cNvSpPr txBox="1"/>
          <p:nvPr/>
        </p:nvSpPr>
        <p:spPr>
          <a:xfrm>
            <a:off x="3199130" y="1737360"/>
            <a:ext cx="1984375" cy="337185"/>
          </a:xfrm>
          <a:prstGeom prst="rect">
            <a:avLst/>
          </a:prstGeom>
          <a:noFill/>
        </p:spPr>
        <p:txBody>
          <a:bodyPr wrap="square" rtlCol="0" anchor="t">
            <a:spAutoFit/>
          </a:bodyPr>
          <a:p>
            <a:pPr indent="266700"/>
            <a:r>
              <a:rPr lang="zh-CN" altLang="en-US" sz="1600" b="1">
                <a:latin typeface="+mj-ea"/>
                <a:ea typeface="+mj-ea"/>
                <a:sym typeface="+mn-ea"/>
              </a:rPr>
              <a:t>编码和文字共存</a:t>
            </a:r>
            <a:endParaRPr lang="zh-CN" altLang="en-US" sz="1600" b="1">
              <a:latin typeface="+mj-ea"/>
              <a:ea typeface="+mj-ea"/>
              <a:sym typeface="+mn-ea"/>
            </a:endParaRPr>
          </a:p>
        </p:txBody>
      </p:sp>
      <p:sp>
        <p:nvSpPr>
          <p:cNvPr id="11" name="矩形 10"/>
          <p:cNvSpPr/>
          <p:nvPr/>
        </p:nvSpPr>
        <p:spPr>
          <a:xfrm>
            <a:off x="1191260" y="1148080"/>
            <a:ext cx="2134235" cy="416560"/>
          </a:xfrm>
          <a:prstGeom prst="rect">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sp>
        <p:nvSpPr>
          <p:cNvPr id="12" name="矩形 11"/>
          <p:cNvSpPr/>
          <p:nvPr/>
        </p:nvSpPr>
        <p:spPr>
          <a:xfrm>
            <a:off x="5175885" y="1148080"/>
            <a:ext cx="1683385" cy="201295"/>
          </a:xfrm>
          <a:prstGeom prst="rect">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sp>
        <p:nvSpPr>
          <p:cNvPr id="13" name="矩形 12"/>
          <p:cNvSpPr/>
          <p:nvPr/>
        </p:nvSpPr>
        <p:spPr>
          <a:xfrm>
            <a:off x="1191260" y="2471420"/>
            <a:ext cx="2134870" cy="191770"/>
          </a:xfrm>
          <a:prstGeom prst="rect">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sp>
        <p:nvSpPr>
          <p:cNvPr id="14" name="文本框 13"/>
          <p:cNvSpPr txBox="1"/>
          <p:nvPr/>
        </p:nvSpPr>
        <p:spPr>
          <a:xfrm>
            <a:off x="2895600" y="4671060"/>
            <a:ext cx="2214880" cy="337185"/>
          </a:xfrm>
          <a:prstGeom prst="rect">
            <a:avLst/>
          </a:prstGeom>
          <a:noFill/>
        </p:spPr>
        <p:txBody>
          <a:bodyPr wrap="none" rtlCol="0" anchor="t">
            <a:spAutoFit/>
          </a:bodyPr>
          <a:p>
            <a:r>
              <a:rPr lang="zh-CN" sz="1600" b="1">
                <a:latin typeface="+mj-ea"/>
                <a:ea typeface="+mj-ea"/>
                <a:sym typeface="+mn-ea"/>
              </a:rPr>
              <a:t>沉淀出通用的维度属性</a:t>
            </a:r>
            <a:endParaRPr lang="zh-CN" altLang="en-US" sz="1600" b="1">
              <a:latin typeface="+mj-ea"/>
              <a:ea typeface="+mj-ea"/>
              <a:sym typeface="+mn-ea"/>
            </a:endParaRPr>
          </a:p>
        </p:txBody>
      </p:sp>
      <p:cxnSp>
        <p:nvCxnSpPr>
          <p:cNvPr id="15" name="曲线连接符 14"/>
          <p:cNvCxnSpPr>
            <a:stCxn id="14" idx="0"/>
            <a:endCxn id="13" idx="3"/>
          </p:cNvCxnSpPr>
          <p:nvPr/>
        </p:nvCxnSpPr>
        <p:spPr>
          <a:xfrm rot="16200000" flipV="1">
            <a:off x="2612390" y="3280410"/>
            <a:ext cx="2103755" cy="676910"/>
          </a:xfrm>
          <a:prstGeom prst="curvedConnector2">
            <a:avLst/>
          </a:prstGeom>
          <a:ln>
            <a:tailEnd type="arrow" w="med" len="med"/>
          </a:ln>
        </p:spPr>
        <p:style>
          <a:lnRef idx="3">
            <a:schemeClr val="dk1"/>
          </a:lnRef>
          <a:fillRef idx="0">
            <a:schemeClr val="dk1"/>
          </a:fillRef>
          <a:effectRef idx="2">
            <a:schemeClr val="dk1"/>
          </a:effectRef>
          <a:fontRef idx="minor">
            <a:schemeClr val="tx1"/>
          </a:fontRef>
        </p:style>
      </p:cxnSp>
      <p:sp>
        <p:nvSpPr>
          <p:cNvPr id="16" name="左大括号 15"/>
          <p:cNvSpPr/>
          <p:nvPr/>
        </p:nvSpPr>
        <p:spPr>
          <a:xfrm>
            <a:off x="4884420" y="1379220"/>
            <a:ext cx="208280" cy="850265"/>
          </a:xfrm>
          <a:prstGeom prst="leftBrace">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cxnSp>
        <p:nvCxnSpPr>
          <p:cNvPr id="17" name="曲线连接符 16"/>
          <p:cNvCxnSpPr>
            <a:stCxn id="16" idx="1"/>
          </p:cNvCxnSpPr>
          <p:nvPr/>
        </p:nvCxnSpPr>
        <p:spPr>
          <a:xfrm rot="10800000" flipV="1">
            <a:off x="3357880" y="1804035"/>
            <a:ext cx="1525905" cy="716915"/>
          </a:xfrm>
          <a:prstGeom prst="curvedConnector3">
            <a:avLst>
              <a:gd name="adj1" fmla="val 49979"/>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2"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grpId="2"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7" grpId="1" animBg="1"/>
      <p:bldP spid="5" grpId="1"/>
      <p:bldP spid="7" grpId="2" animBg="1"/>
      <p:bldP spid="5" grpId="2"/>
      <p:bldP spid="9" grpId="0" animBg="1"/>
      <p:bldP spid="8" grpId="0" animBg="1"/>
      <p:bldP spid="10" grpId="0"/>
      <p:bldP spid="10" grpId="1"/>
      <p:bldP spid="11" grpId="0" bldLvl="0" animBg="1"/>
      <p:bldP spid="12" grpId="0" bldLvl="0" animBg="1"/>
      <p:bldP spid="13" grpId="0" animBg="1"/>
      <p:bldP spid="14" grpId="0"/>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100" y="0"/>
            <a:ext cx="2468880" cy="398780"/>
          </a:xfrm>
          <a:prstGeom prst="rect">
            <a:avLst/>
          </a:prstGeom>
          <a:noFill/>
        </p:spPr>
        <p:txBody>
          <a:bodyPr wrap="none" rtlCol="0" anchor="t">
            <a:spAutoFit/>
          </a:bodyPr>
          <a:p>
            <a:r>
              <a:rPr lang="zh-CN" altLang="en-US" sz="2000" b="1"/>
              <a:t>动态分区和静态分区</a:t>
            </a:r>
            <a:endParaRPr lang="zh-CN" altLang="en-US" sz="2000" b="1"/>
          </a:p>
        </p:txBody>
      </p:sp>
      <p:sp>
        <p:nvSpPr>
          <p:cNvPr id="2" name="文本框 1"/>
          <p:cNvSpPr txBox="1"/>
          <p:nvPr/>
        </p:nvSpPr>
        <p:spPr>
          <a:xfrm>
            <a:off x="628015" y="704215"/>
            <a:ext cx="7087870" cy="3538220"/>
          </a:xfrm>
          <a:prstGeom prst="rect">
            <a:avLst/>
          </a:prstGeom>
          <a:noFill/>
        </p:spPr>
        <p:txBody>
          <a:bodyPr wrap="square" rtlCol="0" anchor="t">
            <a:spAutoFit/>
          </a:bodyPr>
          <a:p>
            <a:r>
              <a:rPr lang="zh-CN" altLang="en-US" sz="1600"/>
              <a:t>静态分区和动态分区</a:t>
            </a:r>
            <a:r>
              <a:rPr lang="zh-CN" altLang="en-US" sz="1600">
                <a:solidFill>
                  <a:srgbClr val="FF0000"/>
                </a:solidFill>
              </a:rPr>
              <a:t>作用相同</a:t>
            </a:r>
            <a:r>
              <a:rPr lang="zh-CN" altLang="en-US" sz="1600"/>
              <a:t>，都是为了向分区表导入数据。</a:t>
            </a:r>
            <a:endParaRPr lang="zh-CN" altLang="en-US" sz="1600"/>
          </a:p>
          <a:p>
            <a:endParaRPr lang="zh-CN" altLang="en-US" sz="1600"/>
          </a:p>
          <a:p>
            <a:r>
              <a:rPr lang="zh-CN" altLang="en-US" sz="1600"/>
              <a:t>静态分区： 通过partition (dt=分区字段)语法来指定要写入的分区，只能将数据写入到同一个分区。</a:t>
            </a:r>
            <a:endParaRPr lang="zh-CN" altLang="en-US" sz="1600"/>
          </a:p>
          <a:p>
            <a:endParaRPr lang="zh-CN" altLang="en-US" sz="1600"/>
          </a:p>
          <a:p>
            <a:r>
              <a:rPr lang="zh-CN" altLang="en-US" sz="1600"/>
              <a:t>动态分区：  分区字段的值由select语句的</a:t>
            </a:r>
            <a:r>
              <a:rPr lang="zh-CN" altLang="en-US" sz="1600">
                <a:solidFill>
                  <a:srgbClr val="FF0000"/>
                </a:solidFill>
              </a:rPr>
              <a:t>最后一列</a:t>
            </a:r>
            <a:r>
              <a:rPr lang="zh-CN" altLang="en-US" sz="1600"/>
              <a:t>的值决定。在</a:t>
            </a:r>
            <a:r>
              <a:rPr lang="en-US" altLang="zh-CN" sz="1600"/>
              <a:t>insert</a:t>
            </a:r>
            <a:r>
              <a:rPr lang="zh-CN" altLang="en-US" sz="1600"/>
              <a:t>语句后只需要声明分区字段值，例如partition (dt)。可以满足</a:t>
            </a:r>
            <a:r>
              <a:rPr lang="zh-CN" altLang="en-US" sz="1600">
                <a:sym typeface="+mn-ea"/>
              </a:rPr>
              <a:t>将查询的数据，插入到不同的分区。需要打开动态分区的开关。</a:t>
            </a:r>
            <a:endParaRPr lang="en-US" altLang="zh-CN" sz="1600">
              <a:sym typeface="+mn-ea"/>
            </a:endParaRPr>
          </a:p>
          <a:p>
            <a:endParaRPr lang="zh-CN" altLang="en-US" sz="1600"/>
          </a:p>
          <a:p>
            <a:endParaRPr lang="zh-CN" altLang="en-US" sz="1600"/>
          </a:p>
          <a:p>
            <a:endParaRPr lang="zh-CN" altLang="en-US" sz="1600"/>
          </a:p>
          <a:p>
            <a:r>
              <a:rPr lang="zh-CN" altLang="en-US" sz="1600"/>
              <a:t>将数据写入一个分区</a:t>
            </a:r>
            <a:r>
              <a:rPr lang="en-US" altLang="zh-CN" sz="1600"/>
              <a:t>:  </a:t>
            </a:r>
            <a:r>
              <a:rPr lang="zh-CN" altLang="en-US" sz="1600"/>
              <a:t>静态分区 或动态分区</a:t>
            </a:r>
            <a:endParaRPr lang="zh-CN" altLang="en-US" sz="1600"/>
          </a:p>
          <a:p>
            <a:endParaRPr lang="zh-CN" altLang="en-US" sz="1600"/>
          </a:p>
          <a:p>
            <a:r>
              <a:rPr lang="zh-CN" altLang="en-US" sz="1600"/>
              <a:t>将数据写入不同的分区</a:t>
            </a:r>
            <a:r>
              <a:rPr lang="en-US" altLang="zh-CN" sz="1600"/>
              <a:t>: </a:t>
            </a:r>
            <a:r>
              <a:rPr lang="zh-CN" altLang="en-US" sz="1600"/>
              <a:t>动态分区</a:t>
            </a:r>
            <a:endParaRPr lang="zh-CN" altLang="en-US" sz="160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图片 13"/>
          <p:cNvPicPr>
            <a:picLocks noChangeAspect="1"/>
          </p:cNvPicPr>
          <p:nvPr/>
        </p:nvPicPr>
        <p:blipFill>
          <a:blip r:embed="rId1"/>
          <a:stretch>
            <a:fillRect/>
          </a:stretch>
        </p:blipFill>
        <p:spPr>
          <a:xfrm>
            <a:off x="4261485" y="2955290"/>
            <a:ext cx="2828925" cy="1924050"/>
          </a:xfrm>
          <a:prstGeom prst="rect">
            <a:avLst/>
          </a:prstGeom>
        </p:spPr>
      </p:pic>
      <p:pic>
        <p:nvPicPr>
          <p:cNvPr id="13" name="图片 12"/>
          <p:cNvPicPr>
            <a:picLocks noChangeAspect="1"/>
          </p:cNvPicPr>
          <p:nvPr/>
        </p:nvPicPr>
        <p:blipFill>
          <a:blip r:embed="rId2"/>
          <a:stretch>
            <a:fillRect/>
          </a:stretch>
        </p:blipFill>
        <p:spPr>
          <a:xfrm>
            <a:off x="4261485" y="884555"/>
            <a:ext cx="2619375" cy="1743075"/>
          </a:xfrm>
          <a:prstGeom prst="rect">
            <a:avLst/>
          </a:prstGeom>
        </p:spPr>
      </p:pic>
      <p:sp>
        <p:nvSpPr>
          <p:cNvPr id="4" name="文本框 3"/>
          <p:cNvSpPr txBox="1"/>
          <p:nvPr/>
        </p:nvSpPr>
        <p:spPr>
          <a:xfrm>
            <a:off x="673100" y="0"/>
            <a:ext cx="2059305" cy="398780"/>
          </a:xfrm>
          <a:prstGeom prst="rect">
            <a:avLst/>
          </a:prstGeom>
          <a:noFill/>
        </p:spPr>
        <p:txBody>
          <a:bodyPr wrap="none" rtlCol="0" anchor="t">
            <a:spAutoFit/>
          </a:bodyPr>
          <a:p>
            <a:r>
              <a:rPr lang="en-US" altLang="zh-CN" sz="2000" b="1"/>
              <a:t>DIM_</a:t>
            </a:r>
            <a:r>
              <a:rPr lang="zh-CN" altLang="en-US" sz="2000" b="1"/>
              <a:t>活动规则表</a:t>
            </a:r>
            <a:endParaRPr lang="zh-CN" altLang="en-US" sz="2000" b="1"/>
          </a:p>
        </p:txBody>
      </p:sp>
      <p:pic>
        <p:nvPicPr>
          <p:cNvPr id="5" name="图片 4"/>
          <p:cNvPicPr>
            <a:picLocks noChangeAspect="1"/>
          </p:cNvPicPr>
          <p:nvPr/>
        </p:nvPicPr>
        <p:blipFill>
          <a:blip r:embed="rId3"/>
          <a:stretch>
            <a:fillRect/>
          </a:stretch>
        </p:blipFill>
        <p:spPr>
          <a:xfrm>
            <a:off x="76835" y="753110"/>
            <a:ext cx="3385820" cy="4013835"/>
          </a:xfrm>
          <a:prstGeom prst="rect">
            <a:avLst/>
          </a:prstGeom>
        </p:spPr>
      </p:pic>
      <p:sp>
        <p:nvSpPr>
          <p:cNvPr id="6" name="矩形 5"/>
          <p:cNvSpPr/>
          <p:nvPr/>
        </p:nvSpPr>
        <p:spPr>
          <a:xfrm>
            <a:off x="371475" y="4019550"/>
            <a:ext cx="2382520" cy="270510"/>
          </a:xfrm>
          <a:prstGeom prst="rect">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sp>
        <p:nvSpPr>
          <p:cNvPr id="7" name="矩形 6"/>
          <p:cNvSpPr/>
          <p:nvPr/>
        </p:nvSpPr>
        <p:spPr>
          <a:xfrm>
            <a:off x="4126230" y="3518535"/>
            <a:ext cx="4466590" cy="1136650"/>
          </a:xfrm>
          <a:prstGeom prst="rect">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cxnSp>
        <p:nvCxnSpPr>
          <p:cNvPr id="8" name="直接箭头连接符 7"/>
          <p:cNvCxnSpPr>
            <a:stCxn id="7" idx="1"/>
            <a:endCxn id="6" idx="3"/>
          </p:cNvCxnSpPr>
          <p:nvPr/>
        </p:nvCxnSpPr>
        <p:spPr>
          <a:xfrm flipH="1">
            <a:off x="2753995" y="4086860"/>
            <a:ext cx="1372235" cy="679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 name="矩形 8"/>
          <p:cNvSpPr/>
          <p:nvPr/>
        </p:nvSpPr>
        <p:spPr>
          <a:xfrm>
            <a:off x="385445" y="1711325"/>
            <a:ext cx="2375535" cy="460375"/>
          </a:xfrm>
          <a:prstGeom prst="rect">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sp>
        <p:nvSpPr>
          <p:cNvPr id="10" name="矩形 9"/>
          <p:cNvSpPr/>
          <p:nvPr/>
        </p:nvSpPr>
        <p:spPr>
          <a:xfrm>
            <a:off x="4208780" y="1448435"/>
            <a:ext cx="4439920" cy="243840"/>
          </a:xfrm>
          <a:prstGeom prst="rect">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cxnSp>
        <p:nvCxnSpPr>
          <p:cNvPr id="11" name="直接箭头连接符 10"/>
          <p:cNvCxnSpPr>
            <a:stCxn id="10" idx="1"/>
            <a:endCxn id="9" idx="3"/>
          </p:cNvCxnSpPr>
          <p:nvPr/>
        </p:nvCxnSpPr>
        <p:spPr>
          <a:xfrm flipH="1">
            <a:off x="2760980" y="1570355"/>
            <a:ext cx="1447800" cy="37147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2" name="文本框 11"/>
          <p:cNvSpPr txBox="1"/>
          <p:nvPr/>
        </p:nvSpPr>
        <p:spPr>
          <a:xfrm>
            <a:off x="8592820" y="3487420"/>
            <a:ext cx="236855" cy="1198880"/>
          </a:xfrm>
          <a:prstGeom prst="rect">
            <a:avLst/>
          </a:prstGeom>
          <a:noFill/>
        </p:spPr>
        <p:txBody>
          <a:bodyPr wrap="square" rtlCol="0">
            <a:spAutoFit/>
          </a:bodyPr>
          <a:p>
            <a:r>
              <a:rPr lang="zh-CN" altLang="en-US"/>
              <a:t>主</a:t>
            </a:r>
            <a:endParaRPr lang="zh-CN" altLang="en-US"/>
          </a:p>
          <a:p>
            <a:r>
              <a:rPr lang="zh-CN" altLang="en-US"/>
              <a:t>维度</a:t>
            </a:r>
            <a:endParaRPr lang="zh-CN" altLang="en-US"/>
          </a:p>
          <a:p>
            <a:r>
              <a:rPr lang="zh-CN" altLang="en-US"/>
              <a:t>表</a:t>
            </a:r>
            <a:endParaRPr lang="zh-CN" altLang="en-US"/>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100" y="0"/>
            <a:ext cx="2059305" cy="398780"/>
          </a:xfrm>
          <a:prstGeom prst="rect">
            <a:avLst/>
          </a:prstGeom>
          <a:noFill/>
        </p:spPr>
        <p:txBody>
          <a:bodyPr wrap="none" rtlCol="0" anchor="t">
            <a:spAutoFit/>
          </a:bodyPr>
          <a:p>
            <a:r>
              <a:rPr lang="en-US" altLang="zh-CN" sz="2000" b="1"/>
              <a:t>DIM_</a:t>
            </a:r>
            <a:r>
              <a:rPr lang="zh-CN" altLang="en-US" sz="2000" b="1"/>
              <a:t>地区维度表</a:t>
            </a:r>
            <a:endParaRPr lang="zh-CN" altLang="en-US" sz="2000" b="1"/>
          </a:p>
        </p:txBody>
      </p:sp>
      <p:pic>
        <p:nvPicPr>
          <p:cNvPr id="2" name="图片 1"/>
          <p:cNvPicPr>
            <a:picLocks noChangeAspect="1"/>
          </p:cNvPicPr>
          <p:nvPr/>
        </p:nvPicPr>
        <p:blipFill>
          <a:blip r:embed="rId1"/>
          <a:stretch>
            <a:fillRect/>
          </a:stretch>
        </p:blipFill>
        <p:spPr>
          <a:xfrm>
            <a:off x="673100" y="1480820"/>
            <a:ext cx="2657475" cy="1762125"/>
          </a:xfrm>
          <a:prstGeom prst="rect">
            <a:avLst/>
          </a:prstGeom>
        </p:spPr>
      </p:pic>
      <p:pic>
        <p:nvPicPr>
          <p:cNvPr id="3" name="图片 2"/>
          <p:cNvPicPr>
            <a:picLocks noChangeAspect="1"/>
          </p:cNvPicPr>
          <p:nvPr/>
        </p:nvPicPr>
        <p:blipFill>
          <a:blip r:embed="rId2"/>
          <a:stretch>
            <a:fillRect/>
          </a:stretch>
        </p:blipFill>
        <p:spPr>
          <a:xfrm>
            <a:off x="4434205" y="849630"/>
            <a:ext cx="2466975" cy="1562100"/>
          </a:xfrm>
          <a:prstGeom prst="rect">
            <a:avLst/>
          </a:prstGeom>
        </p:spPr>
      </p:pic>
      <p:pic>
        <p:nvPicPr>
          <p:cNvPr id="5" name="图片 4"/>
          <p:cNvPicPr>
            <a:picLocks noChangeAspect="1"/>
          </p:cNvPicPr>
          <p:nvPr/>
        </p:nvPicPr>
        <p:blipFill>
          <a:blip r:embed="rId3"/>
          <a:stretch>
            <a:fillRect/>
          </a:stretch>
        </p:blipFill>
        <p:spPr>
          <a:xfrm>
            <a:off x="4434205" y="3343910"/>
            <a:ext cx="2352675" cy="790575"/>
          </a:xfrm>
          <a:prstGeom prst="rect">
            <a:avLst/>
          </a:prstGeom>
        </p:spPr>
      </p:pic>
      <p:sp>
        <p:nvSpPr>
          <p:cNvPr id="12" name="文本框 11"/>
          <p:cNvSpPr txBox="1"/>
          <p:nvPr/>
        </p:nvSpPr>
        <p:spPr>
          <a:xfrm>
            <a:off x="7185025" y="849630"/>
            <a:ext cx="236855" cy="1198880"/>
          </a:xfrm>
          <a:prstGeom prst="rect">
            <a:avLst/>
          </a:prstGeom>
          <a:noFill/>
        </p:spPr>
        <p:txBody>
          <a:bodyPr wrap="square" rtlCol="0">
            <a:spAutoFit/>
          </a:bodyPr>
          <a:p>
            <a:r>
              <a:rPr lang="zh-CN" altLang="en-US"/>
              <a:t>主</a:t>
            </a:r>
            <a:endParaRPr lang="zh-CN" altLang="en-US"/>
          </a:p>
          <a:p>
            <a:r>
              <a:rPr lang="zh-CN" altLang="en-US"/>
              <a:t>维度</a:t>
            </a:r>
            <a:endParaRPr lang="zh-CN" altLang="en-US"/>
          </a:p>
          <a:p>
            <a:r>
              <a:rPr lang="zh-CN" altLang="en-US"/>
              <a:t>表</a:t>
            </a:r>
            <a:endParaRPr lang="zh-CN" altLang="en-US"/>
          </a:p>
        </p:txBody>
      </p:sp>
      <p:sp>
        <p:nvSpPr>
          <p:cNvPr id="6" name="矩形 5"/>
          <p:cNvSpPr/>
          <p:nvPr/>
        </p:nvSpPr>
        <p:spPr>
          <a:xfrm>
            <a:off x="4737100" y="3538855"/>
            <a:ext cx="1177290" cy="189230"/>
          </a:xfrm>
          <a:prstGeom prst="rect">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sp>
        <p:nvSpPr>
          <p:cNvPr id="7" name="矩形 6"/>
          <p:cNvSpPr/>
          <p:nvPr/>
        </p:nvSpPr>
        <p:spPr>
          <a:xfrm>
            <a:off x="4737100" y="1433195"/>
            <a:ext cx="1358900" cy="189230"/>
          </a:xfrm>
          <a:prstGeom prst="rect">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cxnSp>
        <p:nvCxnSpPr>
          <p:cNvPr id="9" name="曲线连接符 8"/>
          <p:cNvCxnSpPr>
            <a:stCxn id="7" idx="1"/>
            <a:endCxn id="6" idx="1"/>
          </p:cNvCxnSpPr>
          <p:nvPr/>
        </p:nvCxnSpPr>
        <p:spPr>
          <a:xfrm rot="10800000" flipV="1">
            <a:off x="4737100" y="1527810"/>
            <a:ext cx="3175" cy="2105660"/>
          </a:xfrm>
          <a:prstGeom prst="curvedConnector3">
            <a:avLst>
              <a:gd name="adj1" fmla="val 7600000"/>
            </a:avLst>
          </a:prstGeom>
          <a:ln>
            <a:headEnd type="arrow"/>
            <a:tailEnd type="arrow" w="med" len="med"/>
          </a:ln>
        </p:spPr>
        <p:style>
          <a:lnRef idx="3">
            <a:schemeClr val="dk1"/>
          </a:lnRef>
          <a:fillRef idx="0">
            <a:schemeClr val="dk1"/>
          </a:fillRef>
          <a:effectRef idx="2">
            <a:schemeClr val="dk1"/>
          </a:effectRef>
          <a:fontRef idx="minor">
            <a:schemeClr val="tx1"/>
          </a:fontRef>
        </p:style>
      </p:cxn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100" y="0"/>
            <a:ext cx="2059305" cy="398780"/>
          </a:xfrm>
          <a:prstGeom prst="rect">
            <a:avLst/>
          </a:prstGeom>
          <a:noFill/>
        </p:spPr>
        <p:txBody>
          <a:bodyPr wrap="none" rtlCol="0" anchor="t">
            <a:spAutoFit/>
          </a:bodyPr>
          <a:p>
            <a:r>
              <a:rPr lang="en-US" altLang="zh-CN" sz="2000" b="1"/>
              <a:t>DIM_</a:t>
            </a:r>
            <a:r>
              <a:rPr lang="zh-CN" altLang="en-US" sz="2000" b="1"/>
              <a:t>时间维度表</a:t>
            </a:r>
            <a:endParaRPr lang="zh-CN" altLang="en-US" sz="2000" b="1"/>
          </a:p>
        </p:txBody>
      </p:sp>
      <p:sp>
        <p:nvSpPr>
          <p:cNvPr id="2" name="文本框 1"/>
          <p:cNvSpPr txBox="1"/>
          <p:nvPr/>
        </p:nvSpPr>
        <p:spPr>
          <a:xfrm>
            <a:off x="913130" y="730250"/>
            <a:ext cx="6936740" cy="306705"/>
          </a:xfrm>
          <a:prstGeom prst="rect">
            <a:avLst/>
          </a:prstGeom>
          <a:noFill/>
        </p:spPr>
        <p:txBody>
          <a:bodyPr wrap="square" rtlCol="0">
            <a:spAutoFit/>
          </a:bodyPr>
          <a:p>
            <a:r>
              <a:rPr lang="zh-CN" altLang="en-US" sz="1400"/>
              <a:t>时间维度表属于特殊维度，一般是在国家发布了新一年的日期安排后，</a:t>
            </a:r>
            <a:r>
              <a:rPr lang="zh-CN" altLang="en-US" sz="1400">
                <a:solidFill>
                  <a:srgbClr val="FF0000"/>
                </a:solidFill>
              </a:rPr>
              <a:t>手动导入</a:t>
            </a:r>
            <a:endParaRPr lang="zh-CN" altLang="en-US" sz="1400">
              <a:solidFill>
                <a:srgbClr val="FF0000"/>
              </a:solidFill>
            </a:endParaRPr>
          </a:p>
        </p:txBody>
      </p:sp>
      <p:sp>
        <p:nvSpPr>
          <p:cNvPr id="100" name="文本框 99"/>
          <p:cNvSpPr txBox="1"/>
          <p:nvPr/>
        </p:nvSpPr>
        <p:spPr>
          <a:xfrm>
            <a:off x="2451735" y="1110615"/>
            <a:ext cx="5080000" cy="1060450"/>
          </a:xfrm>
          <a:prstGeom prst="rect">
            <a:avLst/>
          </a:prstGeom>
          <a:noFill/>
          <a:ln w="9525">
            <a:noFill/>
          </a:ln>
        </p:spPr>
        <p:txBody>
          <a:bodyPr>
            <a:spAutoFit/>
          </a:bodyPr>
          <a:p>
            <a:pPr indent="0"/>
            <a:r>
              <a:rPr lang="en-US" sz="1050" b="0">
                <a:solidFill>
                  <a:srgbClr val="000000"/>
                </a:solidFill>
                <a:latin typeface="Courier New" panose="02070309020205020404" charset="0"/>
                <a:ea typeface="宋体" panose="02010600030101010101" pitchFamily="2" charset="-122"/>
                <a:cs typeface="Arial" panose="020B0604020202020204" pitchFamily="34" charset="0"/>
              </a:rPr>
              <a:t>DROP TABLE IF EXISTS tmp_dim_date_info;CREATE EXTERNAL TABLE tmp_dim_date_info (   ......    </a:t>
            </a:r>
            <a:endParaRPr lang="en-US" sz="1050" b="0">
              <a:solidFill>
                <a:srgbClr val="000000"/>
              </a:solidFill>
              <a:latin typeface="Courier New" panose="02070309020205020404" charset="0"/>
              <a:ea typeface="宋体" panose="02010600030101010101" pitchFamily="2" charset="-122"/>
              <a:cs typeface="Arial" panose="020B0604020202020204" pitchFamily="34" charset="0"/>
            </a:endParaRPr>
          </a:p>
          <a:p>
            <a:pPr indent="0"/>
            <a:r>
              <a:rPr lang="en-US" sz="1050" b="0">
                <a:solidFill>
                  <a:srgbClr val="000000"/>
                </a:solidFill>
                <a:latin typeface="Courier New" panose="02070309020205020404" charset="0"/>
                <a:ea typeface="宋体" panose="02010600030101010101" pitchFamily="2" charset="-122"/>
                <a:cs typeface="Arial" panose="020B0604020202020204" pitchFamily="34" charset="0"/>
              </a:rPr>
              <a:t>) COMMENT '</a:t>
            </a:r>
            <a:r>
              <a:rPr lang="zh-CN" sz="1050" b="0">
                <a:solidFill>
                  <a:srgbClr val="000000"/>
                </a:solidFill>
                <a:latin typeface="Courier New" panose="02070309020205020404" charset="0"/>
                <a:ea typeface="宋体" panose="02010600030101010101" pitchFamily="2" charset="-122"/>
              </a:rPr>
              <a:t>时间维度表</a:t>
            </a:r>
            <a:r>
              <a:rPr lang="en-US" sz="1050" b="0">
                <a:solidFill>
                  <a:srgbClr val="000000"/>
                </a:solidFill>
                <a:latin typeface="Courier New" panose="02070309020205020404" charset="0"/>
                <a:ea typeface="宋体" panose="02010600030101010101" pitchFamily="2" charset="-122"/>
              </a:rPr>
              <a:t>'</a:t>
            </a:r>
            <a:r>
              <a:rPr lang="en-US" sz="1050" b="0">
                <a:solidFill>
                  <a:srgbClr val="000000"/>
                </a:solidFill>
                <a:latin typeface="Courier New" panose="02070309020205020404" charset="0"/>
                <a:ea typeface="宋体" panose="02010600030101010101" pitchFamily="2" charset="-122"/>
                <a:cs typeface="Arial" panose="020B0604020202020204" pitchFamily="34" charset="0"/>
              </a:rPr>
              <a:t>ROW FORMAT DELIMITED FIELDS TERMINATED BY '\t'LOCATION '</a:t>
            </a:r>
            <a:r>
              <a:rPr lang="en-US" sz="1050" b="0">
                <a:solidFill>
                  <a:srgbClr val="FF0000"/>
                </a:solidFill>
                <a:latin typeface="Courier New" panose="02070309020205020404" charset="0"/>
                <a:ea typeface="宋体" panose="02010600030101010101" pitchFamily="2" charset="-122"/>
                <a:cs typeface="Arial" panose="020B0604020202020204" pitchFamily="34" charset="0"/>
              </a:rPr>
              <a:t>/warehouse/gmall/tmp/tmp_dim_date_info/</a:t>
            </a:r>
            <a:r>
              <a:rPr lang="en-US" sz="1050" b="0">
                <a:solidFill>
                  <a:srgbClr val="000000"/>
                </a:solidFill>
                <a:latin typeface="Courier New" panose="02070309020205020404" charset="0"/>
                <a:ea typeface="宋体" panose="02010600030101010101" pitchFamily="2" charset="-122"/>
                <a:cs typeface="Arial" panose="020B0604020202020204" pitchFamily="34" charset="0"/>
              </a:rPr>
              <a:t>';</a:t>
            </a:r>
            <a:endParaRPr lang="zh-CN" altLang="en-US"/>
          </a:p>
        </p:txBody>
      </p:sp>
      <p:sp>
        <p:nvSpPr>
          <p:cNvPr id="3" name="文本框 2"/>
          <p:cNvSpPr txBox="1"/>
          <p:nvPr/>
        </p:nvSpPr>
        <p:spPr>
          <a:xfrm>
            <a:off x="2451735" y="3445827"/>
            <a:ext cx="5080000" cy="1060450"/>
          </a:xfrm>
          <a:prstGeom prst="rect">
            <a:avLst/>
          </a:prstGeom>
          <a:noFill/>
          <a:ln w="9525">
            <a:noFill/>
          </a:ln>
        </p:spPr>
        <p:txBody>
          <a:bodyPr>
            <a:spAutoFit/>
          </a:bodyPr>
          <a:p>
            <a:pPr indent="0"/>
            <a:r>
              <a:rPr lang="en-US" sz="1050" b="0">
                <a:solidFill>
                  <a:srgbClr val="000000"/>
                </a:solidFill>
                <a:latin typeface="Courier New" panose="02070309020205020404" charset="0"/>
                <a:ea typeface="宋体" panose="02010600030101010101" pitchFamily="2" charset="-122"/>
                <a:cs typeface="Arial" panose="020B0604020202020204" pitchFamily="34" charset="0"/>
              </a:rPr>
              <a:t>CREATE EXTERNAL TABLE dim_date(   ......   </a:t>
            </a:r>
            <a:endParaRPr lang="en-US" sz="1050" b="0">
              <a:solidFill>
                <a:srgbClr val="000000"/>
              </a:solidFill>
              <a:latin typeface="Courier New" panose="02070309020205020404" charset="0"/>
              <a:ea typeface="宋体" panose="02010600030101010101" pitchFamily="2" charset="-122"/>
              <a:cs typeface="Arial" panose="020B0604020202020204" pitchFamily="34" charset="0"/>
            </a:endParaRPr>
          </a:p>
          <a:p>
            <a:pPr indent="0"/>
            <a:r>
              <a:rPr lang="en-US" sz="1050" b="0">
                <a:solidFill>
                  <a:srgbClr val="000000"/>
                </a:solidFill>
                <a:latin typeface="Courier New" panose="02070309020205020404" charset="0"/>
                <a:ea typeface="宋体" panose="02010600030101010101" pitchFamily="2" charset="-122"/>
                <a:cs typeface="Arial" panose="020B0604020202020204" pitchFamily="34" charset="0"/>
              </a:rPr>
              <a:t>) COMMENT '</a:t>
            </a:r>
            <a:r>
              <a:rPr lang="zh-CN" sz="1050" b="0">
                <a:solidFill>
                  <a:srgbClr val="000000"/>
                </a:solidFill>
                <a:latin typeface="Courier New" panose="02070309020205020404" charset="0"/>
                <a:ea typeface="宋体" panose="02010600030101010101" pitchFamily="2" charset="-122"/>
              </a:rPr>
              <a:t>时间维度表</a:t>
            </a:r>
            <a:r>
              <a:rPr lang="en-US" sz="1050" b="0">
                <a:solidFill>
                  <a:srgbClr val="000000"/>
                </a:solidFill>
                <a:latin typeface="Courier New" panose="02070309020205020404" charset="0"/>
                <a:ea typeface="宋体" panose="02010600030101010101" pitchFamily="2" charset="-122"/>
              </a:rPr>
              <a:t>'</a:t>
            </a:r>
            <a:r>
              <a:rPr lang="en-US" sz="1050" b="0">
                <a:solidFill>
                  <a:srgbClr val="000000"/>
                </a:solidFill>
                <a:latin typeface="Courier New" panose="02070309020205020404" charset="0"/>
                <a:ea typeface="宋体" panose="02010600030101010101" pitchFamily="2" charset="-122"/>
                <a:cs typeface="Arial" panose="020B0604020202020204" pitchFamily="34" charset="0"/>
              </a:rPr>
              <a:t>    STORED AS </a:t>
            </a:r>
            <a:r>
              <a:rPr lang="en-US" sz="1050" b="0">
                <a:solidFill>
                  <a:srgbClr val="FF0000"/>
                </a:solidFill>
                <a:latin typeface="Courier New" panose="02070309020205020404" charset="0"/>
                <a:ea typeface="宋体" panose="02010600030101010101" pitchFamily="2" charset="-122"/>
                <a:cs typeface="Arial" panose="020B0604020202020204" pitchFamily="34" charset="0"/>
              </a:rPr>
              <a:t>ORC</a:t>
            </a:r>
            <a:r>
              <a:rPr lang="en-US" sz="1050" b="0">
                <a:solidFill>
                  <a:srgbClr val="000000"/>
                </a:solidFill>
                <a:latin typeface="Courier New" panose="02070309020205020404" charset="0"/>
                <a:ea typeface="宋体" panose="02010600030101010101" pitchFamily="2" charset="-122"/>
                <a:cs typeface="Arial" panose="020B0604020202020204" pitchFamily="34" charset="0"/>
              </a:rPr>
              <a:t>    LOCATION '/warehouse/gmall/dim/dim_date/'    TBLPROPERTIES ('orc.compress' = 'snappy');</a:t>
            </a:r>
            <a:endParaRPr lang="zh-CN" altLang="en-US"/>
          </a:p>
        </p:txBody>
      </p:sp>
      <p:sp>
        <p:nvSpPr>
          <p:cNvPr id="5" name="文本框 4"/>
          <p:cNvSpPr txBox="1"/>
          <p:nvPr/>
        </p:nvSpPr>
        <p:spPr>
          <a:xfrm>
            <a:off x="7274560" y="2356485"/>
            <a:ext cx="880110" cy="368300"/>
          </a:xfrm>
          <a:prstGeom prst="rect">
            <a:avLst/>
          </a:prstGeom>
          <a:gradFill>
            <a:gsLst>
              <a:gs pos="0">
                <a:srgbClr val="FBFB11"/>
              </a:gs>
              <a:gs pos="100000">
                <a:srgbClr val="838309"/>
              </a:gs>
            </a:gsLst>
            <a:lin scaled="0"/>
          </a:gradFill>
        </p:spPr>
        <p:txBody>
          <a:bodyPr wrap="square" rtlCol="0">
            <a:spAutoFit/>
          </a:bodyPr>
          <a:p>
            <a:r>
              <a:rPr lang="en-US" altLang="zh-CN"/>
              <a:t>select</a:t>
            </a:r>
            <a:endParaRPr lang="en-US" altLang="zh-CN"/>
          </a:p>
        </p:txBody>
      </p:sp>
      <p:sp>
        <p:nvSpPr>
          <p:cNvPr id="6" name="文本框 5"/>
          <p:cNvSpPr txBox="1"/>
          <p:nvPr/>
        </p:nvSpPr>
        <p:spPr>
          <a:xfrm>
            <a:off x="7274560" y="3232785"/>
            <a:ext cx="880110" cy="368300"/>
          </a:xfrm>
          <a:prstGeom prst="rect">
            <a:avLst/>
          </a:prstGeom>
          <a:gradFill>
            <a:gsLst>
              <a:gs pos="0">
                <a:srgbClr val="14CD68"/>
              </a:gs>
              <a:gs pos="100000">
                <a:srgbClr val="035C7D"/>
              </a:gs>
            </a:gsLst>
            <a:lin scaled="0"/>
          </a:gradFill>
        </p:spPr>
        <p:txBody>
          <a:bodyPr wrap="square" rtlCol="0">
            <a:spAutoFit/>
          </a:bodyPr>
          <a:p>
            <a:r>
              <a:rPr lang="en-US" altLang="zh-CN"/>
              <a:t>insert</a:t>
            </a:r>
            <a:endParaRPr lang="en-US" altLang="zh-CN"/>
          </a:p>
        </p:txBody>
      </p:sp>
      <p:pic>
        <p:nvPicPr>
          <p:cNvPr id="7" name="图片 6"/>
          <p:cNvPicPr>
            <a:picLocks noChangeAspect="1"/>
          </p:cNvPicPr>
          <p:nvPr/>
        </p:nvPicPr>
        <p:blipFill>
          <a:blip r:embed="rId1"/>
          <a:stretch>
            <a:fillRect/>
          </a:stretch>
        </p:blipFill>
        <p:spPr>
          <a:xfrm>
            <a:off x="585470" y="2279015"/>
            <a:ext cx="1548130" cy="890905"/>
          </a:xfrm>
          <a:prstGeom prst="rect">
            <a:avLst/>
          </a:prstGeom>
        </p:spPr>
      </p:pic>
      <p:cxnSp>
        <p:nvCxnSpPr>
          <p:cNvPr id="8" name="曲线连接符 7"/>
          <p:cNvCxnSpPr>
            <a:stCxn id="7" idx="3"/>
          </p:cNvCxnSpPr>
          <p:nvPr/>
        </p:nvCxnSpPr>
        <p:spPr>
          <a:xfrm flipV="1">
            <a:off x="2133600" y="2151380"/>
            <a:ext cx="2691130" cy="573405"/>
          </a:xfrm>
          <a:prstGeom prst="curvedConnector3">
            <a:avLst>
              <a:gd name="adj1" fmla="val 50000"/>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0" name="曲线连接符 9"/>
          <p:cNvCxnSpPr>
            <a:stCxn id="5" idx="0"/>
            <a:endCxn id="100" idx="3"/>
          </p:cNvCxnSpPr>
          <p:nvPr/>
        </p:nvCxnSpPr>
        <p:spPr>
          <a:xfrm rot="16200000" flipV="1">
            <a:off x="7265035" y="1906905"/>
            <a:ext cx="715645" cy="182880"/>
          </a:xfrm>
          <a:prstGeom prst="curved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曲线连接符 10"/>
          <p:cNvCxnSpPr>
            <a:stCxn id="6" idx="2"/>
            <a:endCxn id="3" idx="2"/>
          </p:cNvCxnSpPr>
          <p:nvPr/>
        </p:nvCxnSpPr>
        <p:spPr>
          <a:xfrm rot="5400000">
            <a:off x="5901055" y="2691765"/>
            <a:ext cx="904875" cy="2722880"/>
          </a:xfrm>
          <a:prstGeom prst="curvedConnector3">
            <a:avLst>
              <a:gd name="adj1" fmla="val 12628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直接箭头连接符 11"/>
          <p:cNvCxnSpPr>
            <a:stCxn id="5" idx="2"/>
            <a:endCxn id="6" idx="0"/>
          </p:cNvCxnSpPr>
          <p:nvPr/>
        </p:nvCxnSpPr>
        <p:spPr>
          <a:xfrm>
            <a:off x="7714615" y="2724785"/>
            <a:ext cx="0" cy="50800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100" y="0"/>
            <a:ext cx="1452880" cy="398780"/>
          </a:xfrm>
          <a:prstGeom prst="rect">
            <a:avLst/>
          </a:prstGeom>
          <a:noFill/>
        </p:spPr>
        <p:txBody>
          <a:bodyPr wrap="none" rtlCol="0" anchor="t">
            <a:spAutoFit/>
          </a:bodyPr>
          <a:p>
            <a:r>
              <a:rPr lang="zh-CN" altLang="en-US" sz="2000" b="1"/>
              <a:t>拉链表介绍</a:t>
            </a:r>
            <a:endParaRPr lang="zh-CN" altLang="en-US" sz="2000" b="1"/>
          </a:p>
        </p:txBody>
      </p:sp>
      <p:sp>
        <p:nvSpPr>
          <p:cNvPr id="2" name="文本框 1"/>
          <p:cNvSpPr txBox="1"/>
          <p:nvPr/>
        </p:nvSpPr>
        <p:spPr>
          <a:xfrm>
            <a:off x="72390" y="737870"/>
            <a:ext cx="6541135" cy="2461260"/>
          </a:xfrm>
          <a:prstGeom prst="rect">
            <a:avLst/>
          </a:prstGeom>
          <a:noFill/>
        </p:spPr>
        <p:txBody>
          <a:bodyPr wrap="square" rtlCol="0" anchor="t">
            <a:spAutoFit/>
          </a:bodyPr>
          <a:p>
            <a:endParaRPr lang="zh-CN" altLang="en-US" sz="1400"/>
          </a:p>
          <a:p>
            <a:r>
              <a:rPr lang="zh-CN" altLang="en-US" sz="1400"/>
              <a:t>维度表：  </a:t>
            </a:r>
            <a:endParaRPr lang="zh-CN" altLang="en-US" sz="1400"/>
          </a:p>
          <a:p>
            <a:endParaRPr lang="zh-CN" altLang="en-US" sz="1400"/>
          </a:p>
          <a:p>
            <a:r>
              <a:rPr lang="zh-CN" altLang="en-US" sz="1400"/>
              <a:t>​①几乎</a:t>
            </a:r>
            <a:r>
              <a:rPr lang="zh-CN" altLang="en-US" sz="1400"/>
              <a:t>不变的维度表，例如 地区，省份，日期。</a:t>
            </a:r>
            <a:endParaRPr lang="zh-CN" altLang="en-US" sz="1400"/>
          </a:p>
          <a:p>
            <a:r>
              <a:rPr lang="zh-CN" altLang="en-US" sz="1400"/>
              <a:t>    一旦导入mysql后，不会update和insert</a:t>
            </a:r>
            <a:endParaRPr lang="zh-CN" altLang="en-US" sz="1400"/>
          </a:p>
          <a:p>
            <a:endParaRPr lang="zh-CN" altLang="en-US" sz="1400"/>
          </a:p>
          <a:p>
            <a:r>
              <a:rPr lang="zh-CN" altLang="en-US" sz="1400"/>
              <a:t>②只会新增的维度表，例如活动维度表，商品维度表。</a:t>
            </a:r>
            <a:endParaRPr lang="zh-CN" altLang="en-US" sz="1400"/>
          </a:p>
          <a:p>
            <a:r>
              <a:rPr lang="zh-CN" altLang="en-US" sz="1400"/>
              <a:t>    一旦导入后，只会insert</a:t>
            </a:r>
            <a:endParaRPr lang="zh-CN" altLang="en-US" sz="1400"/>
          </a:p>
          <a:p>
            <a:endParaRPr lang="zh-CN" altLang="en-US" sz="1400"/>
          </a:p>
          <a:p>
            <a:r>
              <a:rPr lang="zh-CN" altLang="en-US" sz="1400"/>
              <a:t>③新增和低频修改变化的维度表 ，例如用户维度表。</a:t>
            </a:r>
            <a:endParaRPr lang="zh-CN" altLang="en-US" sz="1400"/>
          </a:p>
          <a:p>
            <a:r>
              <a:rPr lang="zh-CN" altLang="en-US" sz="1400"/>
              <a:t>    一旦导入后，会update和insert</a:t>
            </a:r>
            <a:endParaRPr lang="zh-CN" altLang="en-US" sz="1400"/>
          </a:p>
        </p:txBody>
      </p:sp>
      <p:sp>
        <p:nvSpPr>
          <p:cNvPr id="3" name="文本框 2"/>
          <p:cNvSpPr txBox="1"/>
          <p:nvPr/>
        </p:nvSpPr>
        <p:spPr>
          <a:xfrm>
            <a:off x="210185" y="3726180"/>
            <a:ext cx="8103235" cy="1168400"/>
          </a:xfrm>
          <a:prstGeom prst="rect">
            <a:avLst/>
          </a:prstGeom>
          <a:noFill/>
        </p:spPr>
        <p:txBody>
          <a:bodyPr wrap="square" rtlCol="0" anchor="t">
            <a:spAutoFit/>
          </a:bodyPr>
          <a:p>
            <a:r>
              <a:rPr lang="zh-CN" altLang="en-US" sz="1400"/>
              <a:t>对于</a:t>
            </a:r>
            <a:r>
              <a:rPr lang="zh-CN" altLang="en-US" sz="1400">
                <a:solidFill>
                  <a:srgbClr val="FF0000"/>
                </a:solidFill>
              </a:rPr>
              <a:t>缓慢</a:t>
            </a:r>
            <a:r>
              <a:rPr lang="en-US" altLang="zh-CN" sz="1400">
                <a:solidFill>
                  <a:srgbClr val="FF0000"/>
                </a:solidFill>
              </a:rPr>
              <a:t>(</a:t>
            </a:r>
            <a:r>
              <a:rPr lang="zh-CN" altLang="en-US" sz="1400">
                <a:solidFill>
                  <a:srgbClr val="FF0000"/>
                </a:solidFill>
              </a:rPr>
              <a:t>低频</a:t>
            </a:r>
            <a:r>
              <a:rPr lang="en-US" altLang="zh-CN" sz="1400">
                <a:solidFill>
                  <a:srgbClr val="FF0000"/>
                </a:solidFill>
              </a:rPr>
              <a:t>)</a:t>
            </a:r>
            <a:r>
              <a:rPr lang="zh-CN" altLang="en-US" sz="1400">
                <a:solidFill>
                  <a:srgbClr val="FF0000"/>
                </a:solidFill>
              </a:rPr>
              <a:t>变化(update)的维度表</a:t>
            </a:r>
            <a:r>
              <a:rPr lang="zh-CN" altLang="en-US" sz="1400"/>
              <a:t>，如果需要</a:t>
            </a:r>
            <a:r>
              <a:rPr lang="zh-CN" altLang="en-US" sz="1400">
                <a:solidFill>
                  <a:srgbClr val="FF0000"/>
                </a:solidFill>
              </a:rPr>
              <a:t>监控</a:t>
            </a:r>
            <a:r>
              <a:rPr lang="zh-CN" altLang="en-US" sz="1400"/>
              <a:t>此类表的</a:t>
            </a:r>
            <a:r>
              <a:rPr lang="zh-CN" altLang="en-US" sz="1400">
                <a:solidFill>
                  <a:srgbClr val="FF0000"/>
                </a:solidFill>
              </a:rPr>
              <a:t>变化过程</a:t>
            </a:r>
            <a:r>
              <a:rPr lang="zh-CN" altLang="en-US" sz="1400"/>
              <a:t>，可以使用拉链表的形式记录。</a:t>
            </a:r>
            <a:endParaRPr lang="zh-CN" altLang="en-US" sz="1400"/>
          </a:p>
          <a:p>
            <a:endParaRPr lang="zh-CN" altLang="en-US" sz="1400"/>
          </a:p>
          <a:p>
            <a:r>
              <a:rPr lang="zh-CN" altLang="en-US" sz="1400"/>
              <a:t>​即记录后，在查询时，可以将一个维度信息的变化使用</a:t>
            </a:r>
            <a:r>
              <a:rPr lang="zh-CN" altLang="en-US" sz="1400">
                <a:solidFill>
                  <a:srgbClr val="FF0000"/>
                </a:solidFill>
              </a:rPr>
              <a:t>链条形式呈现</a:t>
            </a:r>
            <a:r>
              <a:rPr lang="zh-CN" altLang="en-US" sz="1400"/>
              <a:t>。</a:t>
            </a:r>
            <a:endParaRPr lang="zh-CN" altLang="en-US" sz="1400"/>
          </a:p>
          <a:p>
            <a:endParaRPr lang="zh-CN" altLang="en-US" sz="1400"/>
          </a:p>
          <a:p>
            <a:r>
              <a:rPr lang="zh-CN" altLang="en-US" sz="1400"/>
              <a:t>拉(查询)链</a:t>
            </a:r>
            <a:r>
              <a:rPr lang="en-US" altLang="zh-CN" sz="1400"/>
              <a:t>(</a:t>
            </a:r>
            <a:r>
              <a:rPr lang="zh-CN" altLang="en-US" sz="1400"/>
              <a:t>数据的一种形态，链条状</a:t>
            </a:r>
            <a:r>
              <a:rPr lang="en-US" altLang="zh-CN" sz="1400"/>
              <a:t>)</a:t>
            </a:r>
            <a:r>
              <a:rPr lang="zh-CN" altLang="en-US" sz="1400"/>
              <a:t>表</a:t>
            </a:r>
            <a:endParaRPr lang="zh-CN" altLang="en-US" sz="1400"/>
          </a:p>
        </p:txBody>
      </p:sp>
      <p:sp>
        <p:nvSpPr>
          <p:cNvPr id="5" name="圆角矩形 4"/>
          <p:cNvSpPr/>
          <p:nvPr/>
        </p:nvSpPr>
        <p:spPr>
          <a:xfrm>
            <a:off x="6875145" y="690880"/>
            <a:ext cx="2046605" cy="480695"/>
          </a:xfrm>
          <a:prstGeom prst="roundRect">
            <a:avLst/>
          </a:prstGeom>
          <a:ln>
            <a:tailEnd type="none" w="med" len="med"/>
          </a:ln>
        </p:spPr>
        <p:style>
          <a:lnRef idx="3">
            <a:schemeClr val="lt1"/>
          </a:lnRef>
          <a:fillRef idx="1">
            <a:schemeClr val="accent2"/>
          </a:fillRef>
          <a:effectRef idx="1">
            <a:schemeClr val="accent2"/>
          </a:effectRef>
          <a:fontRef idx="minor">
            <a:schemeClr val="lt1"/>
          </a:fontRef>
        </p:style>
        <p:txBody>
          <a:bodyPr/>
          <a:p>
            <a:r>
              <a:rPr lang="en-US" altLang="zh-CN"/>
              <a:t> </a:t>
            </a:r>
            <a:r>
              <a:rPr lang="en-US" altLang="zh-CN" sz="1400"/>
              <a:t>id=1,nickname=</a:t>
            </a:r>
            <a:r>
              <a:rPr lang="zh-CN" altLang="en-US" sz="1400"/>
              <a:t>二狗</a:t>
            </a:r>
            <a:endParaRPr lang="zh-CN" altLang="en-US" sz="1400"/>
          </a:p>
        </p:txBody>
      </p:sp>
      <p:cxnSp>
        <p:nvCxnSpPr>
          <p:cNvPr id="9" name="直接箭头连接符 8"/>
          <p:cNvCxnSpPr>
            <a:stCxn id="5" idx="2"/>
            <a:endCxn id="12" idx="0"/>
          </p:cNvCxnSpPr>
          <p:nvPr/>
        </p:nvCxnSpPr>
        <p:spPr>
          <a:xfrm>
            <a:off x="7898765" y="1171575"/>
            <a:ext cx="0" cy="2946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0" name="直接箭头连接符 9"/>
          <p:cNvCxnSpPr/>
          <p:nvPr/>
        </p:nvCxnSpPr>
        <p:spPr>
          <a:xfrm>
            <a:off x="7901305" y="1946910"/>
            <a:ext cx="0" cy="3219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直接箭头连接符 10"/>
          <p:cNvCxnSpPr>
            <a:endCxn id="14" idx="0"/>
          </p:cNvCxnSpPr>
          <p:nvPr/>
        </p:nvCxnSpPr>
        <p:spPr>
          <a:xfrm>
            <a:off x="7898130" y="2702560"/>
            <a:ext cx="1270" cy="40640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2" name="圆角矩形 11"/>
          <p:cNvSpPr/>
          <p:nvPr/>
        </p:nvSpPr>
        <p:spPr>
          <a:xfrm>
            <a:off x="6875145" y="1466215"/>
            <a:ext cx="2046605" cy="480695"/>
          </a:xfrm>
          <a:prstGeom prst="roundRect">
            <a:avLst/>
          </a:prstGeom>
          <a:ln>
            <a:tailEnd type="none" w="med" len="med"/>
          </a:ln>
        </p:spPr>
        <p:style>
          <a:lnRef idx="3">
            <a:schemeClr val="lt1"/>
          </a:lnRef>
          <a:fillRef idx="1">
            <a:schemeClr val="accent1"/>
          </a:fillRef>
          <a:effectRef idx="1">
            <a:schemeClr val="accent1"/>
          </a:effectRef>
          <a:fontRef idx="minor">
            <a:schemeClr val="lt1"/>
          </a:fontRef>
        </p:style>
        <p:txBody>
          <a:bodyPr/>
          <a:p>
            <a:r>
              <a:rPr lang="en-US" altLang="zh-CN"/>
              <a:t> </a:t>
            </a:r>
            <a:r>
              <a:rPr lang="en-US" altLang="zh-CN" sz="1400"/>
              <a:t>id=1,nickname=</a:t>
            </a:r>
            <a:r>
              <a:rPr lang="zh-CN" altLang="en-US" sz="1400"/>
              <a:t>大</a:t>
            </a:r>
            <a:r>
              <a:rPr lang="zh-CN" altLang="en-US" sz="1400"/>
              <a:t>狗</a:t>
            </a:r>
            <a:endParaRPr lang="zh-CN" altLang="en-US" sz="1400"/>
          </a:p>
        </p:txBody>
      </p:sp>
      <p:sp>
        <p:nvSpPr>
          <p:cNvPr id="13" name="圆角矩形 12"/>
          <p:cNvSpPr/>
          <p:nvPr/>
        </p:nvSpPr>
        <p:spPr>
          <a:xfrm>
            <a:off x="6878320" y="2268855"/>
            <a:ext cx="2046605" cy="480695"/>
          </a:xfrm>
          <a:prstGeom prst="roundRect">
            <a:avLst/>
          </a:prstGeom>
          <a:ln>
            <a:tailEnd type="none" w="med" len="med"/>
          </a:ln>
        </p:spPr>
        <p:style>
          <a:lnRef idx="3">
            <a:schemeClr val="lt1"/>
          </a:lnRef>
          <a:fillRef idx="1">
            <a:schemeClr val="accent3"/>
          </a:fillRef>
          <a:effectRef idx="1">
            <a:schemeClr val="accent3"/>
          </a:effectRef>
          <a:fontRef idx="minor">
            <a:schemeClr val="lt1"/>
          </a:fontRef>
        </p:style>
        <p:txBody>
          <a:bodyPr/>
          <a:p>
            <a:r>
              <a:rPr lang="en-US" altLang="zh-CN"/>
              <a:t> </a:t>
            </a:r>
            <a:r>
              <a:rPr lang="en-US" altLang="zh-CN" sz="1400"/>
              <a:t>id=1,nickname=</a:t>
            </a:r>
            <a:r>
              <a:rPr lang="zh-CN" altLang="en-US" sz="1400"/>
              <a:t>狗剩</a:t>
            </a:r>
            <a:endParaRPr lang="zh-CN" altLang="en-US" sz="1400"/>
          </a:p>
        </p:txBody>
      </p:sp>
      <p:sp>
        <p:nvSpPr>
          <p:cNvPr id="14" name="圆角矩形 13"/>
          <p:cNvSpPr/>
          <p:nvPr/>
        </p:nvSpPr>
        <p:spPr>
          <a:xfrm>
            <a:off x="6875780" y="3108960"/>
            <a:ext cx="2046605" cy="480695"/>
          </a:xfrm>
          <a:prstGeom prst="roundRect">
            <a:avLst/>
          </a:prstGeom>
          <a:ln>
            <a:tailEnd type="none" w="med" len="med"/>
          </a:ln>
        </p:spPr>
        <p:style>
          <a:lnRef idx="2">
            <a:schemeClr val="accent6">
              <a:shade val="50000"/>
            </a:schemeClr>
          </a:lnRef>
          <a:fillRef idx="1">
            <a:schemeClr val="accent6"/>
          </a:fillRef>
          <a:effectRef idx="0">
            <a:schemeClr val="accent6"/>
          </a:effectRef>
          <a:fontRef idx="minor">
            <a:schemeClr val="lt1"/>
          </a:fontRef>
        </p:style>
        <p:txBody>
          <a:bodyPr/>
          <a:p>
            <a:r>
              <a:rPr lang="en-US" altLang="zh-CN"/>
              <a:t> </a:t>
            </a:r>
            <a:r>
              <a:rPr lang="en-US" altLang="zh-CN" sz="1400"/>
              <a:t>id=1,nickname=</a:t>
            </a:r>
            <a:r>
              <a:rPr lang="zh-CN" altLang="en-US" sz="1400"/>
              <a:t>天</a:t>
            </a:r>
            <a:r>
              <a:rPr lang="zh-CN" altLang="en-US" sz="1400"/>
              <a:t>狗</a:t>
            </a:r>
            <a:endParaRPr lang="zh-CN" altLang="en-US" sz="14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100" y="0"/>
            <a:ext cx="2468880" cy="398780"/>
          </a:xfrm>
          <a:prstGeom prst="rect">
            <a:avLst/>
          </a:prstGeom>
          <a:noFill/>
        </p:spPr>
        <p:txBody>
          <a:bodyPr wrap="none" rtlCol="0" anchor="t">
            <a:spAutoFit/>
          </a:bodyPr>
          <a:p>
            <a:r>
              <a:rPr lang="zh-CN" altLang="en-US" sz="2000" b="1"/>
              <a:t>构造指定类型的数据</a:t>
            </a:r>
            <a:endParaRPr lang="zh-CN" altLang="en-US" sz="2000" b="1"/>
          </a:p>
        </p:txBody>
      </p:sp>
      <p:graphicFrame>
        <p:nvGraphicFramePr>
          <p:cNvPr id="5" name="表格 4"/>
          <p:cNvGraphicFramePr/>
          <p:nvPr>
            <p:custDataLst>
              <p:tags r:id="rId1"/>
            </p:custDataLst>
          </p:nvPr>
        </p:nvGraphicFramePr>
        <p:xfrm>
          <a:off x="193040" y="2180590"/>
          <a:ext cx="8529320" cy="2704465"/>
        </p:xfrm>
        <a:graphic>
          <a:graphicData uri="http://schemas.openxmlformats.org/drawingml/2006/table">
            <a:tbl>
              <a:tblPr firstRow="1" bandRow="1">
                <a:tableStyleId>{5C22544A-7EE6-4342-B048-85BDC9FD1C3A}</a:tableStyleId>
              </a:tblPr>
              <a:tblGrid>
                <a:gridCol w="1267460"/>
                <a:gridCol w="1825625"/>
                <a:gridCol w="2569210"/>
                <a:gridCol w="1357630"/>
                <a:gridCol w="1509395"/>
              </a:tblGrid>
              <a:tr h="502920">
                <a:tc>
                  <a:txBody>
                    <a:bodyPr/>
                    <a:p>
                      <a:pPr>
                        <a:buNone/>
                      </a:pPr>
                      <a:r>
                        <a:rPr lang="zh-CN" altLang="en-US">
                          <a:solidFill>
                            <a:srgbClr val="FFFFFF"/>
                          </a:solidFill>
                        </a:rPr>
                        <a:t>构造器</a:t>
                      </a:r>
                      <a:endParaRPr lang="zh-CN" altLang="en-US">
                        <a:solidFill>
                          <a:srgbClr val="FFFFFF"/>
                        </a:solidFill>
                      </a:endParaRPr>
                    </a:p>
                  </a:txBody>
                  <a:tcPr>
                    <a:lnL>
                      <a:noFill/>
                    </a:lnL>
                    <a:lnR>
                      <a:noFill/>
                    </a:lnR>
                    <a:lnT>
                      <a:noFill/>
                    </a:lnT>
                    <a:lnB>
                      <a:noFill/>
                    </a:lnB>
                    <a:solidFill>
                      <a:srgbClr val="595959"/>
                    </a:solidFill>
                  </a:tcPr>
                </a:tc>
                <a:tc>
                  <a:txBody>
                    <a:bodyPr/>
                    <a:p>
                      <a:pPr>
                        <a:buNone/>
                      </a:pPr>
                      <a:r>
                        <a:rPr lang="zh-CN" altLang="en-US">
                          <a:solidFill>
                            <a:srgbClr val="FFFFFF"/>
                          </a:solidFill>
                        </a:rPr>
                        <a:t>参数列表</a:t>
                      </a:r>
                      <a:endParaRPr lang="zh-CN" altLang="en-US">
                        <a:solidFill>
                          <a:srgbClr val="FFFFFF"/>
                        </a:solidFill>
                      </a:endParaRPr>
                    </a:p>
                  </a:txBody>
                  <a:tcPr>
                    <a:lnL>
                      <a:noFill/>
                    </a:lnL>
                    <a:lnR>
                      <a:noFill/>
                    </a:lnR>
                    <a:lnT>
                      <a:noFill/>
                    </a:lnT>
                    <a:lnB>
                      <a:noFill/>
                    </a:lnB>
                    <a:solidFill>
                      <a:srgbClr val="E29A9A"/>
                    </a:solidFill>
                  </a:tcPr>
                </a:tc>
                <a:tc>
                  <a:txBody>
                    <a:bodyPr/>
                    <a:p>
                      <a:pPr>
                        <a:buNone/>
                      </a:pPr>
                      <a:r>
                        <a:rPr lang="zh-CN" altLang="en-US">
                          <a:solidFill>
                            <a:srgbClr val="FFFFFF"/>
                          </a:solidFill>
                        </a:rPr>
                        <a:t>描述</a:t>
                      </a:r>
                      <a:endParaRPr lang="zh-CN" altLang="en-US">
                        <a:solidFill>
                          <a:srgbClr val="FFFFFF"/>
                        </a:solidFill>
                      </a:endParaRPr>
                    </a:p>
                  </a:txBody>
                  <a:tcPr>
                    <a:lnL>
                      <a:noFill/>
                    </a:lnL>
                    <a:lnR>
                      <a:noFill/>
                    </a:lnR>
                    <a:lnT>
                      <a:noFill/>
                    </a:lnT>
                    <a:lnB>
                      <a:noFill/>
                    </a:lnB>
                    <a:solidFill>
                      <a:srgbClr val="DFBBB3"/>
                    </a:solidFill>
                  </a:tcPr>
                </a:tc>
                <a:tc>
                  <a:txBody>
                    <a:bodyPr/>
                    <a:p>
                      <a:pPr>
                        <a:buNone/>
                      </a:pPr>
                      <a:r>
                        <a:rPr lang="zh-CN" altLang="en-US">
                          <a:solidFill>
                            <a:srgbClr val="FFFFFF"/>
                          </a:solidFill>
                        </a:rPr>
                        <a:t>获取元素</a:t>
                      </a:r>
                      <a:endParaRPr lang="zh-CN" altLang="en-US">
                        <a:solidFill>
                          <a:srgbClr val="FFFFFF"/>
                        </a:solidFill>
                      </a:endParaRPr>
                    </a:p>
                  </a:txBody>
                  <a:tcPr>
                    <a:lnL>
                      <a:noFill/>
                    </a:lnL>
                    <a:lnR>
                      <a:noFill/>
                    </a:lnR>
                    <a:lnT>
                      <a:noFill/>
                    </a:lnT>
                    <a:lnB>
                      <a:noFill/>
                    </a:lnB>
                    <a:solidFill>
                      <a:srgbClr val="A3CDCB"/>
                    </a:solidFill>
                  </a:tcPr>
                </a:tc>
                <a:tc>
                  <a:txBody>
                    <a:bodyPr/>
                    <a:p>
                      <a:pPr>
                        <a:buNone/>
                      </a:pPr>
                      <a:r>
                        <a:rPr lang="zh-CN" altLang="en-US">
                          <a:solidFill>
                            <a:srgbClr val="FFFFFF"/>
                          </a:solidFill>
                        </a:rPr>
                        <a:t>打印格式</a:t>
                      </a:r>
                      <a:endParaRPr lang="zh-CN" altLang="en-US">
                        <a:solidFill>
                          <a:srgbClr val="FFFFFF"/>
                        </a:solidFill>
                      </a:endParaRPr>
                    </a:p>
                  </a:txBody>
                  <a:tcPr>
                    <a:lnL>
                      <a:noFill/>
                    </a:lnL>
                    <a:lnR>
                      <a:noFill/>
                    </a:lnR>
                    <a:lnT>
                      <a:noFill/>
                    </a:lnT>
                    <a:lnB>
                      <a:noFill/>
                    </a:lnB>
                    <a:solidFill>
                      <a:srgbClr val="8BAC74"/>
                    </a:solidFill>
                  </a:tcPr>
                </a:tc>
              </a:tr>
              <a:tr h="487045">
                <a:tc>
                  <a:txBody>
                    <a:bodyPr/>
                    <a:p>
                      <a:pPr>
                        <a:buNone/>
                      </a:pPr>
                      <a:r>
                        <a:rPr lang="en-US" altLang="zh-CN">
                          <a:solidFill>
                            <a:srgbClr val="404040"/>
                          </a:solidFill>
                        </a:rPr>
                        <a:t>array</a:t>
                      </a:r>
                      <a:endParaRPr lang="en-US" altLang="zh-CN">
                        <a:solidFill>
                          <a:srgbClr val="404040"/>
                        </a:solidFill>
                      </a:endParaRPr>
                    </a:p>
                  </a:txBody>
                  <a:tcPr>
                    <a:lnL>
                      <a:noFill/>
                    </a:lnL>
                    <a:lnR w="12700">
                      <a:solidFill>
                        <a:srgbClr val="D9D9D9"/>
                      </a:solidFill>
                      <a:prstDash val="solid"/>
                    </a:lnR>
                    <a:lnT>
                      <a:noFill/>
                    </a:lnT>
                    <a:lnB>
                      <a:noFill/>
                    </a:lnB>
                    <a:solidFill>
                      <a:srgbClr val="FFFFFF"/>
                    </a:solidFill>
                  </a:tcPr>
                </a:tc>
                <a:tc>
                  <a:txBody>
                    <a:bodyPr/>
                    <a:p>
                      <a:pPr>
                        <a:buNone/>
                      </a:pPr>
                      <a:r>
                        <a:rPr lang="zh-CN" altLang="en-US">
                          <a:solidFill>
                            <a:srgbClr val="404040"/>
                          </a:solidFill>
                        </a:rPr>
                        <a:t>(val1, val2, ...)</a:t>
                      </a:r>
                      <a:endParaRPr lang="zh-CN" altLang="en-US">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FFFFF"/>
                    </a:solidFill>
                  </a:tcPr>
                </a:tc>
                <a:tc>
                  <a:txBody>
                    <a:bodyPr/>
                    <a:p>
                      <a:pPr>
                        <a:buNone/>
                      </a:pPr>
                      <a:r>
                        <a:rPr lang="zh-CN" altLang="en-US">
                          <a:solidFill>
                            <a:srgbClr val="404040"/>
                          </a:solidFill>
                        </a:rPr>
                        <a:t>根据指定的元素创建</a:t>
                      </a:r>
                      <a:r>
                        <a:rPr lang="en-US" altLang="zh-CN">
                          <a:solidFill>
                            <a:srgbClr val="404040"/>
                          </a:solidFill>
                        </a:rPr>
                        <a:t>array</a:t>
                      </a:r>
                      <a:endParaRPr lang="en-US" altLang="zh-CN">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FFFFF"/>
                    </a:solidFill>
                  </a:tcPr>
                </a:tc>
                <a:tc>
                  <a:txBody>
                    <a:bodyPr/>
                    <a:p>
                      <a:pPr>
                        <a:buNone/>
                      </a:pPr>
                      <a:r>
                        <a:rPr lang="en-US" altLang="zh-CN">
                          <a:solidFill>
                            <a:srgbClr val="404040"/>
                          </a:solidFill>
                        </a:rPr>
                        <a:t>array[index]</a:t>
                      </a:r>
                      <a:endParaRPr lang="en-US" altLang="zh-CN">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FFFFF"/>
                    </a:solidFill>
                  </a:tcPr>
                </a:tc>
                <a:tc>
                  <a:txBody>
                    <a:bodyPr/>
                    <a:p>
                      <a:pPr>
                        <a:buNone/>
                      </a:pPr>
                      <a:r>
                        <a:rPr lang="en-US" altLang="zh-CN">
                          <a:solidFill>
                            <a:srgbClr val="404040"/>
                          </a:solidFill>
                        </a:rPr>
                        <a:t>[ ... ]</a:t>
                      </a:r>
                      <a:endParaRPr lang="en-US" altLang="zh-CN">
                        <a:solidFill>
                          <a:srgbClr val="404040"/>
                        </a:solidFill>
                      </a:endParaRPr>
                    </a:p>
                  </a:txBody>
                  <a:tcPr>
                    <a:lnL w="6350">
                      <a:solidFill>
                        <a:srgbClr val="D9D9D9"/>
                      </a:solidFill>
                      <a:prstDash val="solid"/>
                    </a:lnL>
                    <a:lnR>
                      <a:noFill/>
                    </a:lnR>
                    <a:lnT>
                      <a:noFill/>
                    </a:lnT>
                    <a:lnB>
                      <a:noFill/>
                    </a:lnB>
                    <a:solidFill>
                      <a:srgbClr val="FFFFFF"/>
                    </a:solidFill>
                  </a:tcPr>
                </a:tc>
              </a:tr>
              <a:tr h="708660">
                <a:tc>
                  <a:txBody>
                    <a:bodyPr/>
                    <a:p>
                      <a:pPr>
                        <a:buNone/>
                      </a:pPr>
                      <a:r>
                        <a:rPr lang="en-US" altLang="zh-CN">
                          <a:solidFill>
                            <a:srgbClr val="404040"/>
                          </a:solidFill>
                        </a:rPr>
                        <a:t>struct</a:t>
                      </a:r>
                      <a:endParaRPr lang="en-US" altLang="zh-CN">
                        <a:solidFill>
                          <a:srgbClr val="404040"/>
                        </a:solidFill>
                      </a:endParaRPr>
                    </a:p>
                  </a:txBody>
                  <a:tcPr>
                    <a:lnL>
                      <a:noFill/>
                    </a:lnL>
                    <a:lnR w="12700">
                      <a:solidFill>
                        <a:srgbClr val="D9D9D9"/>
                      </a:solidFill>
                      <a:prstDash val="solid"/>
                    </a:lnR>
                    <a:lnT>
                      <a:noFill/>
                    </a:lnT>
                    <a:lnB>
                      <a:noFill/>
                    </a:lnB>
                    <a:solidFill>
                      <a:srgbClr val="F2F2F2"/>
                    </a:solidFill>
                  </a:tcPr>
                </a:tc>
                <a:tc>
                  <a:txBody>
                    <a:bodyPr/>
                    <a:p>
                      <a:pPr>
                        <a:buNone/>
                      </a:pPr>
                      <a:r>
                        <a:rPr lang="zh-CN" altLang="en-US">
                          <a:solidFill>
                            <a:srgbClr val="404040"/>
                          </a:solidFill>
                        </a:rPr>
                        <a:t>(val1, val2, val3, ...)</a:t>
                      </a:r>
                      <a:endParaRPr lang="zh-CN" altLang="en-US">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2F2F2"/>
                    </a:solidFill>
                  </a:tcPr>
                </a:tc>
                <a:tc>
                  <a:txBody>
                    <a:bodyPr/>
                    <a:p>
                      <a:pPr>
                        <a:buNone/>
                      </a:pPr>
                      <a:r>
                        <a:rPr lang="zh-CN" altLang="en-US">
                          <a:solidFill>
                            <a:srgbClr val="404040"/>
                          </a:solidFill>
                        </a:rPr>
                        <a:t>根据传入的多个值，生成struct，字段名由系统指定col1-coln</a:t>
                      </a:r>
                      <a:endParaRPr lang="zh-CN" altLang="en-US">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2F2F2"/>
                    </a:solidFill>
                  </a:tcPr>
                </a:tc>
                <a:tc>
                  <a:txBody>
                    <a:bodyPr/>
                    <a:p>
                      <a:pPr>
                        <a:buNone/>
                      </a:pPr>
                      <a:r>
                        <a:rPr lang="zh-CN" altLang="en-US">
                          <a:solidFill>
                            <a:srgbClr val="404040"/>
                          </a:solidFill>
                        </a:rPr>
                        <a:t>struct.属性名</a:t>
                      </a:r>
                      <a:endParaRPr lang="zh-CN" altLang="en-US">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2F2F2"/>
                    </a:solidFill>
                  </a:tcPr>
                </a:tc>
                <a:tc>
                  <a:txBody>
                    <a:bodyPr/>
                    <a:p>
                      <a:pPr>
                        <a:buNone/>
                      </a:pPr>
                      <a:r>
                        <a:rPr lang="en-US" altLang="zh-CN">
                          <a:solidFill>
                            <a:srgbClr val="404040"/>
                          </a:solidFill>
                        </a:rPr>
                        <a:t>{name:value,...}</a:t>
                      </a:r>
                      <a:endParaRPr lang="en-US" altLang="zh-CN">
                        <a:solidFill>
                          <a:srgbClr val="404040"/>
                        </a:solidFill>
                      </a:endParaRPr>
                    </a:p>
                  </a:txBody>
                  <a:tcPr>
                    <a:lnL w="6350">
                      <a:solidFill>
                        <a:srgbClr val="D9D9D9"/>
                      </a:solidFill>
                      <a:prstDash val="solid"/>
                    </a:lnL>
                    <a:lnR>
                      <a:noFill/>
                    </a:lnR>
                    <a:lnT>
                      <a:noFill/>
                    </a:lnT>
                    <a:lnB>
                      <a:noFill/>
                    </a:lnB>
                    <a:solidFill>
                      <a:srgbClr val="F2F2F2"/>
                    </a:solidFill>
                  </a:tcPr>
                </a:tc>
              </a:tr>
              <a:tr h="502920">
                <a:tc>
                  <a:txBody>
                    <a:bodyPr/>
                    <a:p>
                      <a:pPr>
                        <a:buNone/>
                      </a:pPr>
                      <a:r>
                        <a:rPr lang="en-US" altLang="zh-CN">
                          <a:solidFill>
                            <a:srgbClr val="404040"/>
                          </a:solidFill>
                        </a:rPr>
                        <a:t>named_struct</a:t>
                      </a:r>
                      <a:endParaRPr lang="en-US" altLang="zh-CN">
                        <a:solidFill>
                          <a:srgbClr val="404040"/>
                        </a:solidFill>
                      </a:endParaRPr>
                    </a:p>
                  </a:txBody>
                  <a:tcPr>
                    <a:lnL>
                      <a:noFill/>
                    </a:lnL>
                    <a:lnR w="12700">
                      <a:solidFill>
                        <a:srgbClr val="D9D9D9"/>
                      </a:solidFill>
                      <a:prstDash val="solid"/>
                    </a:lnR>
                    <a:lnT>
                      <a:noFill/>
                    </a:lnT>
                    <a:lnB>
                      <a:noFill/>
                    </a:lnB>
                    <a:solidFill>
                      <a:srgbClr val="FFFFFF"/>
                    </a:solidFill>
                  </a:tcPr>
                </a:tc>
                <a:tc>
                  <a:txBody>
                    <a:bodyPr/>
                    <a:p>
                      <a:pPr>
                        <a:buNone/>
                      </a:pPr>
                      <a:r>
                        <a:rPr lang="zh-CN" altLang="en-US">
                          <a:solidFill>
                            <a:srgbClr val="404040"/>
                          </a:solidFill>
                        </a:rPr>
                        <a:t>(name1, val1, name2, val2, ...)</a:t>
                      </a:r>
                      <a:endParaRPr lang="zh-CN" altLang="en-US">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FFFFF"/>
                    </a:solidFill>
                  </a:tcPr>
                </a:tc>
                <a:tc>
                  <a:txBody>
                    <a:bodyPr/>
                    <a:p>
                      <a:pPr>
                        <a:buNone/>
                      </a:pPr>
                      <a:r>
                        <a:rPr lang="zh-CN" altLang="en-US" sz="1350">
                          <a:solidFill>
                            <a:srgbClr val="404040"/>
                          </a:solidFill>
                          <a:sym typeface="+mn-ea"/>
                        </a:rPr>
                        <a:t>根据传入的字段名和字段值，生成struct</a:t>
                      </a:r>
                      <a:endParaRPr lang="zh-CN" altLang="en-US" sz="1350">
                        <a:solidFill>
                          <a:srgbClr val="404040"/>
                        </a:solidFill>
                        <a:sym typeface="+mn-ea"/>
                      </a:endParaRPr>
                    </a:p>
                  </a:txBody>
                  <a:tcPr>
                    <a:lnL w="6350">
                      <a:solidFill>
                        <a:srgbClr val="D9D9D9"/>
                      </a:solidFill>
                      <a:prstDash val="solid"/>
                    </a:lnL>
                    <a:lnR w="6350">
                      <a:solidFill>
                        <a:srgbClr val="D9D9D9"/>
                      </a:solidFill>
                      <a:prstDash val="solid"/>
                    </a:lnR>
                    <a:lnT>
                      <a:noFill/>
                    </a:lnT>
                    <a:lnB>
                      <a:noFill/>
                    </a:lnB>
                    <a:solidFill>
                      <a:srgbClr val="FFFFFF"/>
                    </a:solidFill>
                  </a:tcPr>
                </a:tc>
                <a:tc>
                  <a:txBody>
                    <a:bodyPr/>
                    <a:p>
                      <a:pPr>
                        <a:buNone/>
                      </a:pPr>
                      <a:r>
                        <a:rPr lang="zh-CN" altLang="en-US">
                          <a:solidFill>
                            <a:srgbClr val="404040"/>
                          </a:solidFill>
                        </a:rPr>
                        <a:t>struct.属性名</a:t>
                      </a:r>
                      <a:endParaRPr lang="zh-CN" altLang="en-US">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FFFFF"/>
                    </a:solidFill>
                  </a:tcPr>
                </a:tc>
                <a:tc>
                  <a:txBody>
                    <a:bodyPr/>
                    <a:p>
                      <a:pPr>
                        <a:buNone/>
                      </a:pPr>
                      <a:r>
                        <a:rPr lang="en-US" altLang="zh-CN" sz="1350">
                          <a:solidFill>
                            <a:srgbClr val="404040"/>
                          </a:solidFill>
                          <a:sym typeface="+mn-ea"/>
                        </a:rPr>
                        <a:t>{name:value,...}</a:t>
                      </a:r>
                      <a:endParaRPr lang="en-US" altLang="zh-CN" sz="1350">
                        <a:solidFill>
                          <a:srgbClr val="404040"/>
                        </a:solidFill>
                      </a:endParaRPr>
                    </a:p>
                    <a:p>
                      <a:pPr>
                        <a:buNone/>
                      </a:pPr>
                      <a:endParaRPr lang="en-US" altLang="zh-CN" sz="1350">
                        <a:solidFill>
                          <a:srgbClr val="404040"/>
                        </a:solidFill>
                      </a:endParaRPr>
                    </a:p>
                  </a:txBody>
                  <a:tcPr>
                    <a:lnL w="6350">
                      <a:solidFill>
                        <a:srgbClr val="D9D9D9"/>
                      </a:solidFill>
                      <a:prstDash val="solid"/>
                    </a:lnL>
                    <a:lnR>
                      <a:noFill/>
                    </a:lnR>
                    <a:lnT>
                      <a:noFill/>
                    </a:lnT>
                    <a:lnB>
                      <a:noFill/>
                    </a:lnB>
                    <a:solidFill>
                      <a:srgbClr val="FFFFFF"/>
                    </a:solidFill>
                  </a:tcPr>
                </a:tc>
              </a:tr>
              <a:tr h="502920">
                <a:tc>
                  <a:txBody>
                    <a:bodyPr/>
                    <a:p>
                      <a:pPr>
                        <a:buNone/>
                      </a:pPr>
                      <a:r>
                        <a:rPr lang="en-US" altLang="zh-CN">
                          <a:solidFill>
                            <a:srgbClr val="404040"/>
                          </a:solidFill>
                        </a:rPr>
                        <a:t>map</a:t>
                      </a:r>
                      <a:endParaRPr lang="en-US" altLang="zh-CN">
                        <a:solidFill>
                          <a:srgbClr val="404040"/>
                        </a:solidFill>
                      </a:endParaRPr>
                    </a:p>
                  </a:txBody>
                  <a:tcPr>
                    <a:lnL>
                      <a:noFill/>
                    </a:lnL>
                    <a:lnR w="12700">
                      <a:solidFill>
                        <a:srgbClr val="D9D9D9"/>
                      </a:solidFill>
                      <a:prstDash val="solid"/>
                    </a:lnR>
                    <a:lnT>
                      <a:noFill/>
                    </a:lnT>
                    <a:lnB w="19050">
                      <a:solidFill>
                        <a:srgbClr val="595959"/>
                      </a:solidFill>
                      <a:prstDash val="solid"/>
                    </a:lnB>
                    <a:solidFill>
                      <a:srgbClr val="F2F2F2"/>
                    </a:solidFill>
                  </a:tcPr>
                </a:tc>
                <a:tc>
                  <a:txBody>
                    <a:bodyPr/>
                    <a:p>
                      <a:pPr>
                        <a:buNone/>
                      </a:pPr>
                      <a:r>
                        <a:rPr lang="zh-CN" altLang="en-US">
                          <a:solidFill>
                            <a:srgbClr val="404040"/>
                          </a:solidFill>
                        </a:rPr>
                        <a:t>(key1, value1, key2, value2, ...)</a:t>
                      </a:r>
                      <a:endParaRPr lang="zh-CN" altLang="en-US">
                        <a:solidFill>
                          <a:srgbClr val="404040"/>
                        </a:solidFill>
                      </a:endParaRPr>
                    </a:p>
                  </a:txBody>
                  <a:tcPr>
                    <a:lnL w="12700">
                      <a:solidFill>
                        <a:srgbClr val="D9D9D9"/>
                      </a:solidFill>
                      <a:prstDash val="solid"/>
                    </a:lnL>
                    <a:lnR w="6350">
                      <a:solidFill>
                        <a:srgbClr val="D9D9D9"/>
                      </a:solidFill>
                      <a:prstDash val="solid"/>
                    </a:lnR>
                    <a:lnT>
                      <a:noFill/>
                    </a:lnT>
                    <a:lnB w="19050">
                      <a:solidFill>
                        <a:srgbClr val="595959"/>
                      </a:solidFill>
                      <a:prstDash val="solid"/>
                    </a:lnB>
                    <a:solidFill>
                      <a:srgbClr val="F2F2F2"/>
                    </a:solidFill>
                  </a:tcPr>
                </a:tc>
                <a:tc>
                  <a:txBody>
                    <a:bodyPr/>
                    <a:p>
                      <a:pPr>
                        <a:buNone/>
                      </a:pPr>
                      <a:r>
                        <a:rPr lang="zh-CN" altLang="en-US">
                          <a:solidFill>
                            <a:srgbClr val="404040"/>
                          </a:solidFill>
                        </a:rPr>
                        <a:t>根据</a:t>
                      </a:r>
                      <a:r>
                        <a:rPr lang="en-US" altLang="zh-CN">
                          <a:solidFill>
                            <a:srgbClr val="404040"/>
                          </a:solidFill>
                        </a:rPr>
                        <a:t>k/v</a:t>
                      </a:r>
                      <a:r>
                        <a:rPr lang="zh-CN" altLang="en-US">
                          <a:solidFill>
                            <a:srgbClr val="404040"/>
                          </a:solidFill>
                        </a:rPr>
                        <a:t>对创建</a:t>
                      </a:r>
                      <a:r>
                        <a:rPr lang="en-US" altLang="zh-CN">
                          <a:solidFill>
                            <a:srgbClr val="404040"/>
                          </a:solidFill>
                        </a:rPr>
                        <a:t>Map</a:t>
                      </a:r>
                      <a:endParaRPr lang="en-US" altLang="zh-CN">
                        <a:solidFill>
                          <a:srgbClr val="404040"/>
                        </a:solidFill>
                      </a:endParaRPr>
                    </a:p>
                  </a:txBody>
                  <a:tcPr>
                    <a:lnL w="6350">
                      <a:solidFill>
                        <a:srgbClr val="D9D9D9"/>
                      </a:solidFill>
                      <a:prstDash val="solid"/>
                    </a:lnL>
                    <a:lnR w="6350">
                      <a:solidFill>
                        <a:srgbClr val="D9D9D9"/>
                      </a:solidFill>
                      <a:prstDash val="solid"/>
                    </a:lnR>
                    <a:lnT>
                      <a:noFill/>
                    </a:lnT>
                    <a:lnB w="19050">
                      <a:solidFill>
                        <a:srgbClr val="595959"/>
                      </a:solidFill>
                      <a:prstDash val="solid"/>
                    </a:lnB>
                    <a:solidFill>
                      <a:srgbClr val="F2F2F2"/>
                    </a:solidFill>
                  </a:tcPr>
                </a:tc>
                <a:tc>
                  <a:txBody>
                    <a:bodyPr/>
                    <a:p>
                      <a:pPr>
                        <a:buNone/>
                      </a:pPr>
                      <a:r>
                        <a:rPr lang="zh-CN" altLang="en-US">
                          <a:solidFill>
                            <a:srgbClr val="404040"/>
                          </a:solidFill>
                        </a:rPr>
                        <a:t>map[key]</a:t>
                      </a:r>
                      <a:endParaRPr lang="zh-CN" altLang="en-US">
                        <a:solidFill>
                          <a:srgbClr val="404040"/>
                        </a:solidFill>
                      </a:endParaRPr>
                    </a:p>
                  </a:txBody>
                  <a:tcPr>
                    <a:lnL w="6350">
                      <a:solidFill>
                        <a:srgbClr val="D9D9D9"/>
                      </a:solidFill>
                      <a:prstDash val="solid"/>
                    </a:lnL>
                    <a:lnR w="6350">
                      <a:solidFill>
                        <a:srgbClr val="D9D9D9"/>
                      </a:solidFill>
                      <a:prstDash val="solid"/>
                    </a:lnR>
                    <a:lnT>
                      <a:noFill/>
                    </a:lnT>
                    <a:lnB w="19050">
                      <a:solidFill>
                        <a:srgbClr val="595959"/>
                      </a:solidFill>
                      <a:prstDash val="solid"/>
                    </a:lnB>
                    <a:solidFill>
                      <a:srgbClr val="F2F2F2"/>
                    </a:solidFill>
                  </a:tcPr>
                </a:tc>
                <a:tc>
                  <a:txBody>
                    <a:bodyPr/>
                    <a:p>
                      <a:pPr>
                        <a:buNone/>
                      </a:pPr>
                      <a:r>
                        <a:rPr lang="en-US" altLang="zh-CN">
                          <a:solidFill>
                            <a:srgbClr val="404040"/>
                          </a:solidFill>
                        </a:rPr>
                        <a:t>{k1:v1,... }</a:t>
                      </a:r>
                      <a:endParaRPr lang="en-US" altLang="zh-CN">
                        <a:solidFill>
                          <a:srgbClr val="404040"/>
                        </a:solidFill>
                      </a:endParaRPr>
                    </a:p>
                  </a:txBody>
                  <a:tcPr>
                    <a:lnL w="6350">
                      <a:solidFill>
                        <a:srgbClr val="D9D9D9"/>
                      </a:solidFill>
                      <a:prstDash val="solid"/>
                    </a:lnL>
                    <a:lnR>
                      <a:noFill/>
                    </a:lnR>
                    <a:lnT>
                      <a:noFill/>
                    </a:lnT>
                    <a:lnB w="19050">
                      <a:solidFill>
                        <a:srgbClr val="595959"/>
                      </a:solidFill>
                      <a:prstDash val="solid"/>
                    </a:lnB>
                    <a:solidFill>
                      <a:srgbClr val="F2F2F2"/>
                    </a:solidFill>
                  </a:tcPr>
                </a:tc>
              </a:tr>
            </a:tbl>
          </a:graphicData>
        </a:graphic>
      </p:graphicFrame>
      <p:sp>
        <p:nvSpPr>
          <p:cNvPr id="3" name="文本框 2"/>
          <p:cNvSpPr txBox="1"/>
          <p:nvPr/>
        </p:nvSpPr>
        <p:spPr>
          <a:xfrm>
            <a:off x="398780" y="817245"/>
            <a:ext cx="3175000" cy="922020"/>
          </a:xfrm>
          <a:prstGeom prst="rect">
            <a:avLst/>
          </a:prstGeom>
          <a:noFill/>
        </p:spPr>
        <p:txBody>
          <a:bodyPr wrap="square" rtlCol="0">
            <a:spAutoFit/>
          </a:bodyPr>
          <a:p>
            <a:r>
              <a:rPr lang="zh-CN" altLang="en-US"/>
              <a:t>方式一</a:t>
            </a:r>
            <a:r>
              <a:rPr lang="en-US" altLang="zh-CN"/>
              <a:t>: </a:t>
            </a:r>
            <a:r>
              <a:rPr lang="zh-CN" altLang="en-US"/>
              <a:t>指定类型构造器</a:t>
            </a:r>
            <a:r>
              <a:rPr lang="en-US" altLang="zh-CN"/>
              <a:t>()</a:t>
            </a:r>
            <a:endParaRPr lang="en-US" altLang="zh-CN"/>
          </a:p>
          <a:p>
            <a:endParaRPr lang="en-US" altLang="zh-CN"/>
          </a:p>
          <a:p>
            <a:r>
              <a:rPr lang="zh-CN" altLang="en-US"/>
              <a:t>方式二</a:t>
            </a:r>
            <a:r>
              <a:rPr lang="en-US" altLang="zh-CN"/>
              <a:t>: cast(</a:t>
            </a:r>
            <a:r>
              <a:rPr lang="zh-CN" altLang="en-US"/>
              <a:t>数据 </a:t>
            </a:r>
            <a:r>
              <a:rPr lang="en-US" altLang="zh-CN"/>
              <a:t>as </a:t>
            </a:r>
            <a:r>
              <a:rPr lang="zh-CN" altLang="en-US"/>
              <a:t>类型</a:t>
            </a:r>
            <a:r>
              <a:rPr lang="en-US" altLang="zh-CN"/>
              <a:t>)</a:t>
            </a:r>
            <a:endParaRPr lang="en-US" altLang="zh-CN"/>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73100" y="0"/>
            <a:ext cx="1706880" cy="398780"/>
          </a:xfrm>
          <a:prstGeom prst="rect">
            <a:avLst/>
          </a:prstGeom>
          <a:noFill/>
        </p:spPr>
        <p:txBody>
          <a:bodyPr wrap="none" rtlCol="0" anchor="t">
            <a:spAutoFit/>
          </a:bodyPr>
          <a:p>
            <a:r>
              <a:rPr lang="zh-CN" altLang="en-US" sz="2000" b="1"/>
              <a:t>拉链表的</a:t>
            </a:r>
            <a:r>
              <a:rPr lang="zh-CN" altLang="en-US" sz="2000" b="1"/>
              <a:t>核心</a:t>
            </a:r>
            <a:endParaRPr lang="zh-CN" altLang="en-US" sz="2000" b="1"/>
          </a:p>
        </p:txBody>
      </p:sp>
      <p:grpSp>
        <p:nvGrpSpPr>
          <p:cNvPr id="6" name="组合 5"/>
          <p:cNvGrpSpPr/>
          <p:nvPr/>
        </p:nvGrpSpPr>
        <p:grpSpPr>
          <a:xfrm>
            <a:off x="6731000" y="1652270"/>
            <a:ext cx="2049145" cy="2898140"/>
            <a:chOff x="3811" y="2719"/>
            <a:chExt cx="3227" cy="4564"/>
          </a:xfrm>
        </p:grpSpPr>
        <p:sp>
          <p:nvSpPr>
            <p:cNvPr id="5" name="圆角矩形 4"/>
            <p:cNvSpPr/>
            <p:nvPr/>
          </p:nvSpPr>
          <p:spPr>
            <a:xfrm>
              <a:off x="3811" y="2719"/>
              <a:ext cx="3223" cy="757"/>
            </a:xfrm>
            <a:prstGeom prst="roundRect">
              <a:avLst/>
            </a:prstGeom>
            <a:ln>
              <a:tailEnd type="none" w="med" len="med"/>
            </a:ln>
          </p:spPr>
          <p:style>
            <a:lnRef idx="3">
              <a:schemeClr val="lt1"/>
            </a:lnRef>
            <a:fillRef idx="1">
              <a:schemeClr val="accent2"/>
            </a:fillRef>
            <a:effectRef idx="1">
              <a:schemeClr val="accent2"/>
            </a:effectRef>
            <a:fontRef idx="minor">
              <a:schemeClr val="lt1"/>
            </a:fontRef>
          </p:style>
          <p:txBody>
            <a:bodyPr/>
            <a:p>
              <a:r>
                <a:rPr lang="en-US" altLang="zh-CN"/>
                <a:t> </a:t>
              </a:r>
              <a:r>
                <a:rPr lang="en-US" altLang="zh-CN" sz="1400"/>
                <a:t>id=1,nickname=</a:t>
              </a:r>
              <a:r>
                <a:rPr lang="zh-CN" altLang="en-US" sz="1400"/>
                <a:t>二狗</a:t>
              </a:r>
              <a:endParaRPr lang="zh-CN" altLang="en-US" sz="1400"/>
            </a:p>
          </p:txBody>
        </p:sp>
        <p:cxnSp>
          <p:nvCxnSpPr>
            <p:cNvPr id="9" name="直接箭头连接符 8"/>
            <p:cNvCxnSpPr>
              <a:stCxn id="5" idx="2"/>
              <a:endCxn id="12" idx="0"/>
            </p:cNvCxnSpPr>
            <p:nvPr/>
          </p:nvCxnSpPr>
          <p:spPr>
            <a:xfrm>
              <a:off x="5423" y="3476"/>
              <a:ext cx="0" cy="464"/>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0" name="直接箭头连接符 9"/>
            <p:cNvCxnSpPr/>
            <p:nvPr/>
          </p:nvCxnSpPr>
          <p:spPr>
            <a:xfrm>
              <a:off x="5427" y="4697"/>
              <a:ext cx="0" cy="507"/>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直接箭头连接符 10"/>
            <p:cNvCxnSpPr>
              <a:endCxn id="14" idx="0"/>
            </p:cNvCxnSpPr>
            <p:nvPr/>
          </p:nvCxnSpPr>
          <p:spPr>
            <a:xfrm>
              <a:off x="5422" y="5887"/>
              <a:ext cx="2" cy="6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2" name="圆角矩形 11"/>
            <p:cNvSpPr/>
            <p:nvPr/>
          </p:nvSpPr>
          <p:spPr>
            <a:xfrm>
              <a:off x="3811" y="3940"/>
              <a:ext cx="3223" cy="757"/>
            </a:xfrm>
            <a:prstGeom prst="roundRect">
              <a:avLst/>
            </a:prstGeom>
            <a:ln>
              <a:tailEnd type="none" w="med" len="med"/>
            </a:ln>
          </p:spPr>
          <p:style>
            <a:lnRef idx="3">
              <a:schemeClr val="lt1"/>
            </a:lnRef>
            <a:fillRef idx="1">
              <a:schemeClr val="accent1"/>
            </a:fillRef>
            <a:effectRef idx="1">
              <a:schemeClr val="accent1"/>
            </a:effectRef>
            <a:fontRef idx="minor">
              <a:schemeClr val="lt1"/>
            </a:fontRef>
          </p:style>
          <p:txBody>
            <a:bodyPr/>
            <a:p>
              <a:r>
                <a:rPr lang="en-US" altLang="zh-CN"/>
                <a:t> </a:t>
              </a:r>
              <a:r>
                <a:rPr lang="en-US" altLang="zh-CN" sz="1400"/>
                <a:t>id=1,nickname=</a:t>
              </a:r>
              <a:r>
                <a:rPr lang="zh-CN" altLang="en-US" sz="1400"/>
                <a:t>大</a:t>
              </a:r>
              <a:r>
                <a:rPr lang="zh-CN" altLang="en-US" sz="1400"/>
                <a:t>狗</a:t>
              </a:r>
              <a:endParaRPr lang="zh-CN" altLang="en-US" sz="1400"/>
            </a:p>
          </p:txBody>
        </p:sp>
        <p:sp>
          <p:nvSpPr>
            <p:cNvPr id="13" name="圆角矩形 12"/>
            <p:cNvSpPr/>
            <p:nvPr/>
          </p:nvSpPr>
          <p:spPr>
            <a:xfrm>
              <a:off x="3816" y="5204"/>
              <a:ext cx="3223" cy="757"/>
            </a:xfrm>
            <a:prstGeom prst="roundRect">
              <a:avLst/>
            </a:prstGeom>
            <a:ln>
              <a:tailEnd type="none" w="med" len="med"/>
            </a:ln>
          </p:spPr>
          <p:style>
            <a:lnRef idx="3">
              <a:schemeClr val="lt1"/>
            </a:lnRef>
            <a:fillRef idx="1">
              <a:schemeClr val="accent3"/>
            </a:fillRef>
            <a:effectRef idx="1">
              <a:schemeClr val="accent3"/>
            </a:effectRef>
            <a:fontRef idx="minor">
              <a:schemeClr val="lt1"/>
            </a:fontRef>
          </p:style>
          <p:txBody>
            <a:bodyPr/>
            <a:p>
              <a:r>
                <a:rPr lang="en-US" altLang="zh-CN"/>
                <a:t> </a:t>
              </a:r>
              <a:r>
                <a:rPr lang="en-US" altLang="zh-CN" sz="1400"/>
                <a:t>id=1,nickname=</a:t>
              </a:r>
              <a:r>
                <a:rPr lang="zh-CN" altLang="en-US" sz="1400"/>
                <a:t>狗剩</a:t>
              </a:r>
              <a:endParaRPr lang="zh-CN" altLang="en-US" sz="1400"/>
            </a:p>
          </p:txBody>
        </p:sp>
        <p:sp>
          <p:nvSpPr>
            <p:cNvPr id="14" name="圆角矩形 13"/>
            <p:cNvSpPr/>
            <p:nvPr/>
          </p:nvSpPr>
          <p:spPr>
            <a:xfrm>
              <a:off x="3812" y="6527"/>
              <a:ext cx="3223" cy="757"/>
            </a:xfrm>
            <a:prstGeom prst="roundRect">
              <a:avLst/>
            </a:prstGeom>
            <a:ln>
              <a:tailEnd type="none" w="med" len="med"/>
            </a:ln>
          </p:spPr>
          <p:style>
            <a:lnRef idx="2">
              <a:schemeClr val="accent6">
                <a:shade val="50000"/>
              </a:schemeClr>
            </a:lnRef>
            <a:fillRef idx="1">
              <a:schemeClr val="accent6"/>
            </a:fillRef>
            <a:effectRef idx="0">
              <a:schemeClr val="accent6"/>
            </a:effectRef>
            <a:fontRef idx="minor">
              <a:schemeClr val="lt1"/>
            </a:fontRef>
          </p:style>
          <p:txBody>
            <a:bodyPr/>
            <a:p>
              <a:r>
                <a:rPr lang="en-US" altLang="zh-CN"/>
                <a:t> </a:t>
              </a:r>
              <a:r>
                <a:rPr lang="en-US" altLang="zh-CN" sz="1400"/>
                <a:t>id=1,nickname=</a:t>
              </a:r>
              <a:r>
                <a:rPr lang="zh-CN" altLang="en-US" sz="1400"/>
                <a:t>天</a:t>
              </a:r>
              <a:r>
                <a:rPr lang="zh-CN" altLang="en-US" sz="1400"/>
                <a:t>狗</a:t>
              </a:r>
              <a:endParaRPr lang="zh-CN" altLang="en-US" sz="1400"/>
            </a:p>
          </p:txBody>
        </p:sp>
      </p:grpSp>
      <p:sp>
        <p:nvSpPr>
          <p:cNvPr id="3" name="文本框 2"/>
          <p:cNvSpPr txBox="1"/>
          <p:nvPr/>
        </p:nvSpPr>
        <p:spPr>
          <a:xfrm>
            <a:off x="433070" y="461645"/>
            <a:ext cx="6427470" cy="1814830"/>
          </a:xfrm>
          <a:prstGeom prst="rect">
            <a:avLst/>
          </a:prstGeom>
          <a:noFill/>
        </p:spPr>
        <p:txBody>
          <a:bodyPr wrap="square" rtlCol="0">
            <a:spAutoFit/>
          </a:bodyPr>
          <a:p>
            <a:r>
              <a:rPr lang="zh-CN" altLang="en-US" sz="1600"/>
              <a:t>当一条信息在多个不同时间的状态入库时，如何区分变化的先后顺序</a:t>
            </a:r>
            <a:r>
              <a:rPr lang="en-US" altLang="zh-CN" sz="1600"/>
              <a:t>?</a:t>
            </a:r>
            <a:endParaRPr lang="en-US" altLang="zh-CN" sz="1600"/>
          </a:p>
          <a:p>
            <a:endParaRPr lang="en-US" altLang="zh-CN" sz="1600"/>
          </a:p>
          <a:p>
            <a:r>
              <a:rPr lang="zh-CN" altLang="en-US" sz="1600"/>
              <a:t>拉链表的核心是为每条信息都添加可以用来声明生命周期的两个字段</a:t>
            </a:r>
            <a:r>
              <a:rPr lang="en-US" altLang="zh-CN" sz="1600"/>
              <a:t>:</a:t>
            </a:r>
            <a:endParaRPr lang="en-US" altLang="zh-CN" sz="1600"/>
          </a:p>
          <a:p>
            <a:r>
              <a:rPr lang="en-US" altLang="zh-CN" sz="1600">
                <a:solidFill>
                  <a:srgbClr val="FF0000"/>
                </a:solidFill>
              </a:rPr>
              <a:t>start_date</a:t>
            </a:r>
            <a:r>
              <a:rPr lang="en-US" altLang="zh-CN" sz="1600"/>
              <a:t>(</a:t>
            </a:r>
            <a:r>
              <a:rPr lang="zh-CN" altLang="en-US" sz="1600"/>
              <a:t>出生日期</a:t>
            </a:r>
            <a:r>
              <a:rPr lang="en-US" altLang="zh-CN" sz="1600"/>
              <a:t>,</a:t>
            </a:r>
            <a:r>
              <a:rPr lang="zh-CN" altLang="en-US" sz="1600"/>
              <a:t>导入表的日期</a:t>
            </a:r>
            <a:r>
              <a:rPr lang="en-US" altLang="zh-CN" sz="1600"/>
              <a:t>)</a:t>
            </a:r>
            <a:endParaRPr lang="en-US" altLang="zh-CN" sz="1600"/>
          </a:p>
          <a:p>
            <a:r>
              <a:rPr lang="en-US" altLang="zh-CN" sz="1600">
                <a:solidFill>
                  <a:srgbClr val="FF0000"/>
                </a:solidFill>
              </a:rPr>
              <a:t>end_date</a:t>
            </a:r>
            <a:r>
              <a:rPr lang="en-US" altLang="zh-CN" sz="1600"/>
              <a:t>(</a:t>
            </a:r>
            <a:r>
              <a:rPr lang="zh-CN" altLang="en-US" sz="1600"/>
              <a:t>死亡日期</a:t>
            </a:r>
            <a:r>
              <a:rPr lang="en-US" altLang="zh-CN" sz="1600"/>
              <a:t>,</a:t>
            </a:r>
            <a:r>
              <a:rPr lang="zh-CN" altLang="en-US" sz="1600"/>
              <a:t>失效的日期</a:t>
            </a:r>
            <a:r>
              <a:rPr lang="en-US" altLang="zh-CN" sz="1600"/>
              <a:t>)</a:t>
            </a:r>
            <a:endParaRPr lang="en-US" altLang="zh-CN" sz="1600"/>
          </a:p>
          <a:p>
            <a:endParaRPr lang="zh-CN" altLang="en-US" sz="1600"/>
          </a:p>
          <a:p>
            <a:r>
              <a:rPr lang="zh-CN" altLang="en-US" sz="1600"/>
              <a:t>如果当前信息尚未过期，那么其</a:t>
            </a:r>
            <a:r>
              <a:rPr lang="en-US" altLang="zh-CN" sz="1600"/>
              <a:t>end_date</a:t>
            </a:r>
            <a:r>
              <a:rPr lang="zh-CN" altLang="en-US" sz="1600"/>
              <a:t>约定使用</a:t>
            </a:r>
            <a:r>
              <a:rPr lang="en-US" altLang="zh-CN" sz="1600">
                <a:solidFill>
                  <a:srgbClr val="FF0000"/>
                </a:solidFill>
              </a:rPr>
              <a:t>9999-12-31</a:t>
            </a:r>
            <a:r>
              <a:rPr lang="zh-CN" altLang="en-US" sz="1600"/>
              <a:t>标识</a:t>
            </a:r>
            <a:endParaRPr lang="zh-CN" altLang="en-US" sz="1600"/>
          </a:p>
        </p:txBody>
      </p:sp>
      <p:graphicFrame>
        <p:nvGraphicFramePr>
          <p:cNvPr id="7" name="表格 6"/>
          <p:cNvGraphicFramePr/>
          <p:nvPr>
            <p:custDataLst>
              <p:tags r:id="rId1"/>
            </p:custDataLst>
          </p:nvPr>
        </p:nvGraphicFramePr>
        <p:xfrm>
          <a:off x="762635" y="2427605"/>
          <a:ext cx="5565775" cy="1905000"/>
        </p:xfrm>
        <a:graphic>
          <a:graphicData uri="http://schemas.openxmlformats.org/drawingml/2006/table">
            <a:tbl>
              <a:tblPr firstRow="1" bandRow="1">
                <a:tableStyleId>{5C22544A-7EE6-4342-B048-85BDC9FD1C3A}</a:tableStyleId>
              </a:tblPr>
              <a:tblGrid>
                <a:gridCol w="516890"/>
                <a:gridCol w="1206500"/>
                <a:gridCol w="1924685"/>
                <a:gridCol w="1917700"/>
              </a:tblGrid>
              <a:tr h="381000">
                <a:tc>
                  <a:txBody>
                    <a:bodyPr/>
                    <a:p>
                      <a:pPr>
                        <a:buNone/>
                      </a:pPr>
                      <a:r>
                        <a:rPr lang="en-US" altLang="zh-CN">
                          <a:solidFill>
                            <a:srgbClr val="FFFFFF"/>
                          </a:solidFill>
                        </a:rPr>
                        <a:t>id</a:t>
                      </a:r>
                      <a:endParaRPr lang="en-US" altLang="zh-CN">
                        <a:solidFill>
                          <a:srgbClr val="FFFFFF"/>
                        </a:solidFill>
                      </a:endParaRPr>
                    </a:p>
                  </a:txBody>
                  <a:tcPr>
                    <a:lnL>
                      <a:noFill/>
                    </a:lnL>
                    <a:lnR>
                      <a:noFill/>
                    </a:lnR>
                    <a:lnT>
                      <a:noFill/>
                    </a:lnT>
                    <a:lnB>
                      <a:noFill/>
                    </a:lnB>
                    <a:solidFill>
                      <a:srgbClr val="595959"/>
                    </a:solidFill>
                  </a:tcPr>
                </a:tc>
                <a:tc>
                  <a:txBody>
                    <a:bodyPr/>
                    <a:p>
                      <a:pPr>
                        <a:buNone/>
                      </a:pPr>
                      <a:r>
                        <a:rPr lang="en-US" altLang="zh-CN">
                          <a:solidFill>
                            <a:srgbClr val="FFFFFF"/>
                          </a:solidFill>
                        </a:rPr>
                        <a:t>nickname</a:t>
                      </a:r>
                      <a:endParaRPr lang="en-US" altLang="zh-CN">
                        <a:solidFill>
                          <a:srgbClr val="FFFFFF"/>
                        </a:solidFill>
                      </a:endParaRPr>
                    </a:p>
                  </a:txBody>
                  <a:tcPr>
                    <a:lnL>
                      <a:noFill/>
                    </a:lnL>
                    <a:lnR>
                      <a:noFill/>
                    </a:lnR>
                    <a:lnT>
                      <a:noFill/>
                    </a:lnT>
                    <a:lnB>
                      <a:noFill/>
                    </a:lnB>
                    <a:solidFill>
                      <a:srgbClr val="E29A9A"/>
                    </a:solidFill>
                  </a:tcPr>
                </a:tc>
                <a:tc>
                  <a:txBody>
                    <a:bodyPr/>
                    <a:p>
                      <a:pPr>
                        <a:buNone/>
                      </a:pPr>
                      <a:r>
                        <a:rPr lang="en-US" altLang="zh-CN">
                          <a:solidFill>
                            <a:srgbClr val="FFFFFF"/>
                          </a:solidFill>
                        </a:rPr>
                        <a:t>start_date</a:t>
                      </a:r>
                      <a:endParaRPr lang="en-US" altLang="zh-CN">
                        <a:solidFill>
                          <a:srgbClr val="FFFFFF"/>
                        </a:solidFill>
                      </a:endParaRPr>
                    </a:p>
                  </a:txBody>
                  <a:tcPr>
                    <a:lnL>
                      <a:noFill/>
                    </a:lnL>
                    <a:lnR>
                      <a:noFill/>
                    </a:lnR>
                    <a:lnT>
                      <a:noFill/>
                    </a:lnT>
                    <a:lnB>
                      <a:noFill/>
                    </a:lnB>
                    <a:solidFill>
                      <a:srgbClr val="DFBBB3"/>
                    </a:solidFill>
                  </a:tcPr>
                </a:tc>
                <a:tc>
                  <a:txBody>
                    <a:bodyPr/>
                    <a:p>
                      <a:pPr>
                        <a:buNone/>
                      </a:pPr>
                      <a:r>
                        <a:rPr lang="en-US" altLang="zh-CN">
                          <a:solidFill>
                            <a:srgbClr val="FFFFFF"/>
                          </a:solidFill>
                        </a:rPr>
                        <a:t>end_date</a:t>
                      </a:r>
                      <a:endParaRPr lang="en-US" altLang="zh-CN">
                        <a:solidFill>
                          <a:srgbClr val="FFFFFF"/>
                        </a:solidFill>
                      </a:endParaRPr>
                    </a:p>
                  </a:txBody>
                  <a:tcPr>
                    <a:lnL>
                      <a:noFill/>
                    </a:lnL>
                    <a:lnR>
                      <a:noFill/>
                    </a:lnR>
                    <a:lnT>
                      <a:noFill/>
                    </a:lnT>
                    <a:lnB>
                      <a:noFill/>
                    </a:lnB>
                    <a:solidFill>
                      <a:srgbClr val="A3CDCB"/>
                    </a:solidFill>
                  </a:tcPr>
                </a:tc>
              </a:tr>
              <a:tr h="381000">
                <a:tc>
                  <a:txBody>
                    <a:bodyPr/>
                    <a:p>
                      <a:pPr>
                        <a:buNone/>
                      </a:pPr>
                      <a:r>
                        <a:rPr lang="en-US" altLang="zh-CN">
                          <a:solidFill>
                            <a:srgbClr val="404040"/>
                          </a:solidFill>
                        </a:rPr>
                        <a:t>1</a:t>
                      </a:r>
                      <a:endParaRPr lang="en-US" altLang="zh-CN">
                        <a:solidFill>
                          <a:srgbClr val="404040"/>
                        </a:solidFill>
                      </a:endParaRPr>
                    </a:p>
                  </a:txBody>
                  <a:tcPr>
                    <a:lnL>
                      <a:noFill/>
                    </a:lnL>
                    <a:lnR w="12700">
                      <a:solidFill>
                        <a:srgbClr val="D9D9D9"/>
                      </a:solidFill>
                      <a:prstDash val="solid"/>
                    </a:lnR>
                    <a:lnT>
                      <a:noFill/>
                    </a:lnT>
                    <a:lnB>
                      <a:noFill/>
                    </a:lnB>
                    <a:solidFill>
                      <a:srgbClr val="FFFFFF"/>
                    </a:solidFill>
                  </a:tcPr>
                </a:tc>
                <a:tc>
                  <a:txBody>
                    <a:bodyPr/>
                    <a:p>
                      <a:pPr>
                        <a:buNone/>
                      </a:pPr>
                      <a:r>
                        <a:rPr lang="zh-CN" altLang="en-US">
                          <a:solidFill>
                            <a:srgbClr val="404040"/>
                          </a:solidFill>
                        </a:rPr>
                        <a:t>二狗</a:t>
                      </a:r>
                      <a:endParaRPr lang="zh-CN" altLang="en-US">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FFFFF"/>
                    </a:solidFill>
                  </a:tcPr>
                </a:tc>
                <a:tc>
                  <a:txBody>
                    <a:bodyPr/>
                    <a:p>
                      <a:pPr>
                        <a:buNone/>
                      </a:pPr>
                      <a:r>
                        <a:rPr lang="en-US" altLang="zh-CN">
                          <a:solidFill>
                            <a:srgbClr val="404040"/>
                          </a:solidFill>
                        </a:rPr>
                        <a:t>2020-6-4</a:t>
                      </a:r>
                      <a:endParaRPr lang="en-US" altLang="zh-CN">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FFFFF"/>
                    </a:solidFill>
                  </a:tcPr>
                </a:tc>
                <a:tc>
                  <a:txBody>
                    <a:bodyPr/>
                    <a:p>
                      <a:pPr>
                        <a:buNone/>
                      </a:pPr>
                      <a:r>
                        <a:rPr lang="en-US" altLang="zh-CN" sz="1350">
                          <a:solidFill>
                            <a:srgbClr val="404040"/>
                          </a:solidFill>
                          <a:sym typeface="+mn-ea"/>
                        </a:rPr>
                        <a:t>2020-6-6</a:t>
                      </a:r>
                      <a:endParaRPr lang="en-US" altLang="zh-CN" sz="1350">
                        <a:solidFill>
                          <a:srgbClr val="404040"/>
                        </a:solidFill>
                        <a:sym typeface="+mn-ea"/>
                      </a:endParaRPr>
                    </a:p>
                  </a:txBody>
                  <a:tcPr>
                    <a:lnL w="6350">
                      <a:solidFill>
                        <a:srgbClr val="D9D9D9"/>
                      </a:solidFill>
                      <a:prstDash val="solid"/>
                    </a:lnL>
                    <a:lnR>
                      <a:noFill/>
                    </a:lnR>
                    <a:lnT>
                      <a:noFill/>
                    </a:lnT>
                    <a:lnB>
                      <a:noFill/>
                    </a:lnB>
                    <a:solidFill>
                      <a:srgbClr val="FFFFFF"/>
                    </a:solidFill>
                  </a:tcPr>
                </a:tc>
              </a:tr>
              <a:tr h="381000">
                <a:tc>
                  <a:txBody>
                    <a:bodyPr/>
                    <a:p>
                      <a:pPr>
                        <a:buNone/>
                      </a:pPr>
                      <a:r>
                        <a:rPr lang="en-US" altLang="zh-CN">
                          <a:solidFill>
                            <a:srgbClr val="404040"/>
                          </a:solidFill>
                        </a:rPr>
                        <a:t>1</a:t>
                      </a:r>
                      <a:endParaRPr lang="en-US" altLang="zh-CN">
                        <a:solidFill>
                          <a:srgbClr val="404040"/>
                        </a:solidFill>
                      </a:endParaRPr>
                    </a:p>
                  </a:txBody>
                  <a:tcPr>
                    <a:lnL>
                      <a:noFill/>
                    </a:lnL>
                    <a:lnR w="12700">
                      <a:solidFill>
                        <a:srgbClr val="D9D9D9"/>
                      </a:solidFill>
                      <a:prstDash val="solid"/>
                    </a:lnR>
                    <a:lnT>
                      <a:noFill/>
                    </a:lnT>
                    <a:lnB>
                      <a:noFill/>
                    </a:lnB>
                    <a:solidFill>
                      <a:srgbClr val="F2F2F2"/>
                    </a:solidFill>
                  </a:tcPr>
                </a:tc>
                <a:tc>
                  <a:txBody>
                    <a:bodyPr/>
                    <a:p>
                      <a:pPr>
                        <a:buNone/>
                      </a:pPr>
                      <a:r>
                        <a:rPr lang="zh-CN" altLang="en-US">
                          <a:solidFill>
                            <a:srgbClr val="404040"/>
                          </a:solidFill>
                        </a:rPr>
                        <a:t>大狗</a:t>
                      </a:r>
                      <a:endParaRPr lang="zh-CN" altLang="en-US">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2F2F2"/>
                    </a:solidFill>
                  </a:tcPr>
                </a:tc>
                <a:tc>
                  <a:txBody>
                    <a:bodyPr/>
                    <a:p>
                      <a:pPr>
                        <a:buNone/>
                      </a:pPr>
                      <a:r>
                        <a:rPr lang="en-US" altLang="zh-CN" sz="1350">
                          <a:solidFill>
                            <a:srgbClr val="404040"/>
                          </a:solidFill>
                          <a:sym typeface="+mn-ea"/>
                        </a:rPr>
                        <a:t>2020-6-7</a:t>
                      </a:r>
                      <a:endParaRPr lang="en-US" altLang="zh-CN" sz="1350">
                        <a:solidFill>
                          <a:srgbClr val="404040"/>
                        </a:solidFill>
                        <a:sym typeface="+mn-ea"/>
                      </a:endParaRPr>
                    </a:p>
                  </a:txBody>
                  <a:tcPr>
                    <a:lnL w="6350">
                      <a:solidFill>
                        <a:srgbClr val="D9D9D9"/>
                      </a:solidFill>
                      <a:prstDash val="solid"/>
                    </a:lnL>
                    <a:lnR w="6350">
                      <a:solidFill>
                        <a:srgbClr val="D9D9D9"/>
                      </a:solidFill>
                      <a:prstDash val="solid"/>
                    </a:lnR>
                    <a:lnT>
                      <a:noFill/>
                    </a:lnT>
                    <a:lnB>
                      <a:noFill/>
                    </a:lnB>
                    <a:solidFill>
                      <a:srgbClr val="F2F2F2"/>
                    </a:solidFill>
                  </a:tcPr>
                </a:tc>
                <a:tc>
                  <a:txBody>
                    <a:bodyPr/>
                    <a:p>
                      <a:pPr>
                        <a:buNone/>
                      </a:pPr>
                      <a:r>
                        <a:rPr lang="en-US" altLang="zh-CN" sz="1350">
                          <a:solidFill>
                            <a:srgbClr val="404040"/>
                          </a:solidFill>
                          <a:sym typeface="+mn-ea"/>
                        </a:rPr>
                        <a:t>2020-6-9</a:t>
                      </a:r>
                      <a:endParaRPr lang="en-US" altLang="zh-CN" sz="1350">
                        <a:solidFill>
                          <a:srgbClr val="404040"/>
                        </a:solidFill>
                        <a:sym typeface="+mn-ea"/>
                      </a:endParaRPr>
                    </a:p>
                  </a:txBody>
                  <a:tcPr>
                    <a:lnL w="6350">
                      <a:solidFill>
                        <a:srgbClr val="D9D9D9"/>
                      </a:solidFill>
                      <a:prstDash val="solid"/>
                    </a:lnL>
                    <a:lnR>
                      <a:noFill/>
                    </a:lnR>
                    <a:lnT>
                      <a:noFill/>
                    </a:lnT>
                    <a:lnB>
                      <a:noFill/>
                    </a:lnB>
                    <a:solidFill>
                      <a:srgbClr val="F2F2F2"/>
                    </a:solidFill>
                  </a:tcPr>
                </a:tc>
              </a:tr>
              <a:tr h="381000">
                <a:tc>
                  <a:txBody>
                    <a:bodyPr/>
                    <a:p>
                      <a:pPr>
                        <a:buNone/>
                      </a:pPr>
                      <a:r>
                        <a:rPr lang="en-US" altLang="zh-CN">
                          <a:solidFill>
                            <a:srgbClr val="404040"/>
                          </a:solidFill>
                        </a:rPr>
                        <a:t>1</a:t>
                      </a:r>
                      <a:endParaRPr lang="en-US" altLang="zh-CN">
                        <a:solidFill>
                          <a:srgbClr val="404040"/>
                        </a:solidFill>
                      </a:endParaRPr>
                    </a:p>
                  </a:txBody>
                  <a:tcPr>
                    <a:lnL>
                      <a:noFill/>
                    </a:lnL>
                    <a:lnR w="12700">
                      <a:solidFill>
                        <a:srgbClr val="D9D9D9"/>
                      </a:solidFill>
                      <a:prstDash val="solid"/>
                    </a:lnR>
                    <a:lnT>
                      <a:noFill/>
                    </a:lnT>
                    <a:lnB>
                      <a:noFill/>
                    </a:lnB>
                    <a:solidFill>
                      <a:srgbClr val="FFFFFF"/>
                    </a:solidFill>
                  </a:tcPr>
                </a:tc>
                <a:tc>
                  <a:txBody>
                    <a:bodyPr/>
                    <a:p>
                      <a:pPr>
                        <a:buNone/>
                      </a:pPr>
                      <a:r>
                        <a:rPr lang="zh-CN" altLang="en-US">
                          <a:solidFill>
                            <a:srgbClr val="404040"/>
                          </a:solidFill>
                        </a:rPr>
                        <a:t>狗剩</a:t>
                      </a:r>
                      <a:endParaRPr lang="zh-CN" altLang="en-US">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FFFFF"/>
                    </a:solidFill>
                  </a:tcPr>
                </a:tc>
                <a:tc>
                  <a:txBody>
                    <a:bodyPr/>
                    <a:p>
                      <a:pPr>
                        <a:buNone/>
                      </a:pPr>
                      <a:r>
                        <a:rPr lang="en-US" altLang="zh-CN" sz="1350">
                          <a:solidFill>
                            <a:srgbClr val="404040"/>
                          </a:solidFill>
                          <a:sym typeface="+mn-ea"/>
                        </a:rPr>
                        <a:t>2020-6-10</a:t>
                      </a:r>
                      <a:endParaRPr lang="en-US" altLang="zh-CN" sz="1350">
                        <a:solidFill>
                          <a:srgbClr val="404040"/>
                        </a:solidFill>
                        <a:sym typeface="+mn-ea"/>
                      </a:endParaRPr>
                    </a:p>
                  </a:txBody>
                  <a:tcPr>
                    <a:lnL w="6350">
                      <a:solidFill>
                        <a:srgbClr val="D9D9D9"/>
                      </a:solidFill>
                      <a:prstDash val="solid"/>
                    </a:lnL>
                    <a:lnR w="6350">
                      <a:solidFill>
                        <a:srgbClr val="D9D9D9"/>
                      </a:solidFill>
                      <a:prstDash val="solid"/>
                    </a:lnR>
                    <a:lnT>
                      <a:noFill/>
                    </a:lnT>
                    <a:lnB>
                      <a:noFill/>
                    </a:lnB>
                    <a:solidFill>
                      <a:srgbClr val="FFFFFF"/>
                    </a:solidFill>
                  </a:tcPr>
                </a:tc>
                <a:tc>
                  <a:txBody>
                    <a:bodyPr/>
                    <a:p>
                      <a:pPr>
                        <a:buNone/>
                      </a:pPr>
                      <a:r>
                        <a:rPr lang="en-US" altLang="zh-CN" sz="1350">
                          <a:solidFill>
                            <a:srgbClr val="404040"/>
                          </a:solidFill>
                          <a:sym typeface="+mn-ea"/>
                        </a:rPr>
                        <a:t>2020-6-13</a:t>
                      </a:r>
                      <a:endParaRPr lang="en-US" altLang="zh-CN" sz="1350">
                        <a:solidFill>
                          <a:srgbClr val="404040"/>
                        </a:solidFill>
                        <a:sym typeface="+mn-ea"/>
                      </a:endParaRPr>
                    </a:p>
                  </a:txBody>
                  <a:tcPr>
                    <a:lnL w="6350">
                      <a:solidFill>
                        <a:srgbClr val="D9D9D9"/>
                      </a:solidFill>
                      <a:prstDash val="solid"/>
                    </a:lnL>
                    <a:lnR>
                      <a:noFill/>
                    </a:lnR>
                    <a:lnT>
                      <a:noFill/>
                    </a:lnT>
                    <a:lnB>
                      <a:noFill/>
                    </a:lnB>
                    <a:solidFill>
                      <a:srgbClr val="FFFFFF"/>
                    </a:solidFill>
                  </a:tcPr>
                </a:tc>
              </a:tr>
              <a:tr h="381000">
                <a:tc>
                  <a:txBody>
                    <a:bodyPr/>
                    <a:p>
                      <a:pPr>
                        <a:buNone/>
                      </a:pPr>
                      <a:r>
                        <a:rPr lang="en-US" altLang="zh-CN">
                          <a:solidFill>
                            <a:srgbClr val="404040"/>
                          </a:solidFill>
                        </a:rPr>
                        <a:t>1</a:t>
                      </a:r>
                      <a:endParaRPr lang="en-US" altLang="zh-CN">
                        <a:solidFill>
                          <a:srgbClr val="404040"/>
                        </a:solidFill>
                      </a:endParaRPr>
                    </a:p>
                  </a:txBody>
                  <a:tcPr>
                    <a:lnL>
                      <a:noFill/>
                    </a:lnL>
                    <a:lnR w="12700">
                      <a:solidFill>
                        <a:srgbClr val="D9D9D9"/>
                      </a:solidFill>
                      <a:prstDash val="solid"/>
                    </a:lnR>
                    <a:lnT>
                      <a:noFill/>
                    </a:lnT>
                    <a:lnB w="19050">
                      <a:solidFill>
                        <a:srgbClr val="595959"/>
                      </a:solidFill>
                      <a:prstDash val="solid"/>
                    </a:lnB>
                    <a:solidFill>
                      <a:srgbClr val="F2F2F2"/>
                    </a:solidFill>
                  </a:tcPr>
                </a:tc>
                <a:tc>
                  <a:txBody>
                    <a:bodyPr/>
                    <a:p>
                      <a:pPr>
                        <a:buNone/>
                      </a:pPr>
                      <a:r>
                        <a:rPr lang="zh-CN" altLang="en-US">
                          <a:solidFill>
                            <a:srgbClr val="404040"/>
                          </a:solidFill>
                        </a:rPr>
                        <a:t>天狗</a:t>
                      </a:r>
                      <a:endParaRPr lang="zh-CN" altLang="en-US">
                        <a:solidFill>
                          <a:srgbClr val="404040"/>
                        </a:solidFill>
                      </a:endParaRPr>
                    </a:p>
                  </a:txBody>
                  <a:tcPr>
                    <a:lnL w="12700">
                      <a:solidFill>
                        <a:srgbClr val="D9D9D9"/>
                      </a:solidFill>
                      <a:prstDash val="solid"/>
                    </a:lnL>
                    <a:lnR w="6350">
                      <a:solidFill>
                        <a:srgbClr val="D9D9D9"/>
                      </a:solidFill>
                      <a:prstDash val="solid"/>
                    </a:lnR>
                    <a:lnT>
                      <a:noFill/>
                    </a:lnT>
                    <a:lnB w="19050">
                      <a:solidFill>
                        <a:srgbClr val="595959"/>
                      </a:solidFill>
                      <a:prstDash val="solid"/>
                    </a:lnB>
                    <a:solidFill>
                      <a:srgbClr val="F2F2F2"/>
                    </a:solidFill>
                  </a:tcPr>
                </a:tc>
                <a:tc>
                  <a:txBody>
                    <a:bodyPr/>
                    <a:p>
                      <a:pPr>
                        <a:buNone/>
                      </a:pPr>
                      <a:r>
                        <a:rPr lang="en-US" altLang="zh-CN" sz="1350">
                          <a:solidFill>
                            <a:srgbClr val="404040"/>
                          </a:solidFill>
                          <a:sym typeface="+mn-ea"/>
                        </a:rPr>
                        <a:t>2020-6-14</a:t>
                      </a:r>
                      <a:endParaRPr lang="en-US" altLang="zh-CN" sz="1350">
                        <a:solidFill>
                          <a:srgbClr val="404040"/>
                        </a:solidFill>
                        <a:sym typeface="+mn-ea"/>
                      </a:endParaRPr>
                    </a:p>
                  </a:txBody>
                  <a:tcPr>
                    <a:lnL w="6350">
                      <a:solidFill>
                        <a:srgbClr val="D9D9D9"/>
                      </a:solidFill>
                      <a:prstDash val="solid"/>
                    </a:lnL>
                    <a:lnR w="6350">
                      <a:solidFill>
                        <a:srgbClr val="D9D9D9"/>
                      </a:solidFill>
                      <a:prstDash val="solid"/>
                    </a:lnR>
                    <a:lnT>
                      <a:noFill/>
                    </a:lnT>
                    <a:lnB w="19050">
                      <a:solidFill>
                        <a:srgbClr val="595959"/>
                      </a:solidFill>
                      <a:prstDash val="solid"/>
                    </a:lnB>
                    <a:solidFill>
                      <a:srgbClr val="F2F2F2"/>
                    </a:solidFill>
                  </a:tcPr>
                </a:tc>
                <a:tc>
                  <a:txBody>
                    <a:bodyPr/>
                    <a:p>
                      <a:pPr>
                        <a:buNone/>
                      </a:pPr>
                      <a:r>
                        <a:rPr lang="en-US" altLang="zh-CN">
                          <a:solidFill>
                            <a:srgbClr val="404040"/>
                          </a:solidFill>
                        </a:rPr>
                        <a:t>9999-12-31</a:t>
                      </a:r>
                      <a:endParaRPr lang="en-US" altLang="zh-CN">
                        <a:solidFill>
                          <a:srgbClr val="404040"/>
                        </a:solidFill>
                      </a:endParaRPr>
                    </a:p>
                  </a:txBody>
                  <a:tcPr>
                    <a:lnL w="6350">
                      <a:solidFill>
                        <a:srgbClr val="D9D9D9"/>
                      </a:solidFill>
                      <a:prstDash val="solid"/>
                    </a:lnL>
                    <a:lnR>
                      <a:noFill/>
                    </a:lnR>
                    <a:lnT>
                      <a:noFill/>
                    </a:lnT>
                    <a:lnB w="19050">
                      <a:solidFill>
                        <a:srgbClr val="595959"/>
                      </a:solidFill>
                      <a:prstDash val="solid"/>
                    </a:lnB>
                    <a:solidFill>
                      <a:srgbClr val="F2F2F2"/>
                    </a:solidFill>
                  </a:tcPr>
                </a:tc>
              </a:tr>
            </a:tbl>
          </a:graphicData>
        </a:graphic>
      </p:graphicFrame>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100" y="0"/>
            <a:ext cx="1706880" cy="398780"/>
          </a:xfrm>
          <a:prstGeom prst="rect">
            <a:avLst/>
          </a:prstGeom>
          <a:noFill/>
        </p:spPr>
        <p:txBody>
          <a:bodyPr wrap="none" rtlCol="0" anchor="t">
            <a:spAutoFit/>
          </a:bodyPr>
          <a:p>
            <a:r>
              <a:rPr lang="zh-CN" altLang="en-US" sz="2000" b="1"/>
              <a:t>拉链表的分区</a:t>
            </a:r>
            <a:endParaRPr lang="zh-CN" altLang="en-US" sz="2000" b="1"/>
          </a:p>
        </p:txBody>
      </p:sp>
      <p:sp>
        <p:nvSpPr>
          <p:cNvPr id="5" name="文本框 4"/>
          <p:cNvSpPr txBox="1"/>
          <p:nvPr/>
        </p:nvSpPr>
        <p:spPr>
          <a:xfrm>
            <a:off x="836930" y="818515"/>
            <a:ext cx="7470775" cy="2061210"/>
          </a:xfrm>
          <a:prstGeom prst="rect">
            <a:avLst/>
          </a:prstGeom>
          <a:noFill/>
        </p:spPr>
        <p:txBody>
          <a:bodyPr wrap="square" rtlCol="0">
            <a:spAutoFit/>
          </a:bodyPr>
          <a:p>
            <a:r>
              <a:rPr lang="zh-CN" altLang="en-US" sz="1600"/>
              <a:t>分区的目的是为了在大数据体量中</a:t>
            </a:r>
            <a:r>
              <a:rPr lang="zh-CN" altLang="en-US" sz="1600">
                <a:solidFill>
                  <a:srgbClr val="FF0000"/>
                </a:solidFill>
              </a:rPr>
              <a:t>过滤</a:t>
            </a:r>
            <a:r>
              <a:rPr lang="zh-CN" altLang="en-US" sz="1600"/>
              <a:t>数据，分区字段一般会选择拥有较好过滤效果的字段。</a:t>
            </a:r>
            <a:endParaRPr lang="zh-CN" altLang="en-US" sz="1600"/>
          </a:p>
          <a:p>
            <a:endParaRPr lang="zh-CN" altLang="en-US" sz="1600"/>
          </a:p>
          <a:p>
            <a:r>
              <a:rPr lang="zh-CN" altLang="en-US" sz="1600"/>
              <a:t>对于拉链表来说，最常见的使用场景是</a:t>
            </a:r>
            <a:r>
              <a:rPr lang="zh-CN" altLang="en-US" sz="1600">
                <a:solidFill>
                  <a:srgbClr val="FF0000"/>
                </a:solidFill>
              </a:rPr>
              <a:t>查询</a:t>
            </a:r>
            <a:r>
              <a:rPr lang="zh-CN" altLang="en-US" sz="1600"/>
              <a:t>当前</a:t>
            </a:r>
            <a:r>
              <a:rPr lang="zh-CN" altLang="en-US" sz="1600">
                <a:solidFill>
                  <a:srgbClr val="FF0000"/>
                </a:solidFill>
              </a:rPr>
              <a:t>最新</a:t>
            </a:r>
            <a:r>
              <a:rPr lang="zh-CN" altLang="en-US" sz="1600"/>
              <a:t>的信息状态。</a:t>
            </a:r>
            <a:endParaRPr lang="zh-CN" altLang="en-US" sz="1600"/>
          </a:p>
          <a:p>
            <a:endParaRPr lang="zh-CN" altLang="en-US" sz="1600"/>
          </a:p>
          <a:p>
            <a:r>
              <a:rPr lang="zh-CN" altLang="en-US" sz="1600"/>
              <a:t>而最新的信息状态的普遍特征是 </a:t>
            </a:r>
            <a:r>
              <a:rPr lang="en-US" altLang="zh-CN" sz="1600">
                <a:solidFill>
                  <a:srgbClr val="FF0000"/>
                </a:solidFill>
              </a:rPr>
              <a:t>end_date=9999-12-31</a:t>
            </a:r>
            <a:r>
              <a:rPr lang="zh-CN" altLang="en-US" sz="1600"/>
              <a:t>。</a:t>
            </a:r>
            <a:endParaRPr lang="zh-CN" altLang="en-US" sz="1600"/>
          </a:p>
          <a:p>
            <a:endParaRPr lang="zh-CN" altLang="en-US" sz="1600"/>
          </a:p>
          <a:p>
            <a:r>
              <a:rPr lang="zh-CN" altLang="en-US" sz="1600"/>
              <a:t>因此选择</a:t>
            </a:r>
            <a:r>
              <a:rPr lang="en-US" altLang="zh-CN" sz="1600"/>
              <a:t>end_date</a:t>
            </a:r>
            <a:r>
              <a:rPr lang="zh-CN" altLang="en-US" sz="1600"/>
              <a:t>作为分区字段可以满足日常最常见需求中的</a:t>
            </a:r>
            <a:r>
              <a:rPr lang="zh-CN" altLang="en-US" sz="1600">
                <a:solidFill>
                  <a:srgbClr val="FF0000"/>
                </a:solidFill>
              </a:rPr>
              <a:t>最好的过滤效果</a:t>
            </a:r>
            <a:r>
              <a:rPr lang="zh-CN" altLang="en-US" sz="1600"/>
              <a:t>。</a:t>
            </a:r>
            <a:endParaRPr lang="zh-CN" altLang="en-US" sz="1600"/>
          </a:p>
        </p:txBody>
      </p:sp>
      <p:grpSp>
        <p:nvGrpSpPr>
          <p:cNvPr id="2" name="组合 1"/>
          <p:cNvGrpSpPr/>
          <p:nvPr/>
        </p:nvGrpSpPr>
        <p:grpSpPr>
          <a:xfrm>
            <a:off x="502920" y="3252470"/>
            <a:ext cx="8351520" cy="1511300"/>
            <a:chOff x="730" y="2349"/>
            <a:chExt cx="13152" cy="2380"/>
          </a:xfrm>
        </p:grpSpPr>
        <p:sp>
          <p:nvSpPr>
            <p:cNvPr id="3" name="矩形 2"/>
            <p:cNvSpPr/>
            <p:nvPr/>
          </p:nvSpPr>
          <p:spPr>
            <a:xfrm>
              <a:off x="730" y="2349"/>
              <a:ext cx="13153" cy="2381"/>
            </a:xfrm>
            <a:prstGeom prst="rect">
              <a:avLst/>
            </a:prstGeom>
          </p:spPr>
          <p:style>
            <a:lnRef idx="1">
              <a:schemeClr val="accent3"/>
            </a:lnRef>
            <a:fillRef idx="2">
              <a:schemeClr val="accent3"/>
            </a:fillRef>
            <a:effectRef idx="1">
              <a:schemeClr val="accent3"/>
            </a:effectRef>
            <a:fontRef idx="minor">
              <a:schemeClr val="dk1"/>
            </a:fontRef>
          </p:style>
          <p:txBody>
            <a:bodyPr rtlCol="0" anchor="t"/>
            <a:p>
              <a:r>
                <a:rPr lang="zh-CN" altLang="en-US" dirty="0"/>
                <a:t>用户维度表</a:t>
              </a:r>
              <a:endParaRPr lang="zh-CN" altLang="en-US" dirty="0"/>
            </a:p>
          </p:txBody>
        </p:sp>
        <p:sp>
          <p:nvSpPr>
            <p:cNvPr id="6" name="矩形 5"/>
            <p:cNvSpPr/>
            <p:nvPr/>
          </p:nvSpPr>
          <p:spPr>
            <a:xfrm>
              <a:off x="11758" y="3247"/>
              <a:ext cx="1928" cy="1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solidFill>
                    <a:srgbClr val="FFFF00"/>
                  </a:solidFill>
                </a:rPr>
                <a:t>dt=9999-12-31</a:t>
              </a:r>
              <a:endParaRPr lang="en-US" altLang="zh-CN" sz="1200" dirty="0">
                <a:solidFill>
                  <a:srgbClr val="FFFF00"/>
                </a:solidFill>
              </a:endParaRPr>
            </a:p>
            <a:p>
              <a:pPr algn="ctr"/>
              <a:r>
                <a:rPr lang="zh-CN" altLang="en-US" sz="1200" b="1" dirty="0">
                  <a:solidFill>
                    <a:srgbClr val="FF0000"/>
                  </a:solidFill>
                </a:rPr>
                <a:t>全量</a:t>
              </a:r>
              <a:r>
                <a:rPr lang="zh-CN" altLang="en-US" sz="1200" b="1" dirty="0">
                  <a:solidFill>
                    <a:srgbClr val="FFFF00"/>
                  </a:solidFill>
                </a:rPr>
                <a:t>最新</a:t>
              </a:r>
              <a:r>
                <a:rPr lang="zh-CN" altLang="en-US" sz="1200" dirty="0"/>
                <a:t>的用户数据</a:t>
              </a:r>
              <a:endParaRPr lang="zh-CN" altLang="en-US" sz="1200" dirty="0"/>
            </a:p>
          </p:txBody>
        </p:sp>
        <p:sp>
          <p:nvSpPr>
            <p:cNvPr id="32" name="矩形 31"/>
            <p:cNvSpPr/>
            <p:nvPr/>
          </p:nvSpPr>
          <p:spPr>
            <a:xfrm>
              <a:off x="958" y="3247"/>
              <a:ext cx="1928" cy="1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solidFill>
                    <a:srgbClr val="FFFF00"/>
                  </a:solidFill>
                </a:rPr>
                <a:t>dt=2020-06-14</a:t>
              </a:r>
              <a:endParaRPr lang="en-US" altLang="zh-CN" sz="1200" dirty="0">
                <a:solidFill>
                  <a:srgbClr val="FFFF00"/>
                </a:solidFill>
              </a:endParaRPr>
            </a:p>
            <a:p>
              <a:pPr algn="ctr"/>
              <a:r>
                <a:rPr lang="zh-CN" altLang="en-US" sz="1200" dirty="0"/>
                <a:t>当日</a:t>
              </a:r>
              <a:r>
                <a:rPr lang="zh-CN" altLang="en-US" sz="1200" b="1" dirty="0">
                  <a:solidFill>
                    <a:srgbClr val="FF0000"/>
                  </a:solidFill>
                </a:rPr>
                <a:t>过期</a:t>
              </a:r>
              <a:r>
                <a:rPr lang="zh-CN" altLang="en-US" sz="1200" dirty="0"/>
                <a:t>的用户数据</a:t>
              </a:r>
              <a:endParaRPr lang="zh-CN" altLang="en-US" sz="1200" dirty="0"/>
            </a:p>
          </p:txBody>
        </p:sp>
        <p:sp>
          <p:nvSpPr>
            <p:cNvPr id="33" name="矩形 32"/>
            <p:cNvSpPr/>
            <p:nvPr/>
          </p:nvSpPr>
          <p:spPr>
            <a:xfrm>
              <a:off x="3114" y="3247"/>
              <a:ext cx="1928" cy="1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solidFill>
                    <a:srgbClr val="FFFF00"/>
                  </a:solidFill>
                </a:rPr>
                <a:t>dt=2020-06-15</a:t>
              </a:r>
              <a:endParaRPr lang="en-US" altLang="zh-CN" sz="1200" dirty="0">
                <a:solidFill>
                  <a:srgbClr val="FFFF00"/>
                </a:solidFill>
              </a:endParaRPr>
            </a:p>
            <a:p>
              <a:pPr algn="ctr"/>
              <a:r>
                <a:rPr lang="zh-CN" altLang="en-US" sz="1200" dirty="0"/>
                <a:t>当日</a:t>
              </a:r>
              <a:r>
                <a:rPr lang="zh-CN" altLang="en-US" sz="1200" b="1" dirty="0">
                  <a:solidFill>
                    <a:srgbClr val="FF0000"/>
                  </a:solidFill>
                </a:rPr>
                <a:t>过期</a:t>
              </a:r>
              <a:r>
                <a:rPr lang="zh-CN" altLang="en-US" sz="1200" dirty="0"/>
                <a:t>的用户数据</a:t>
              </a:r>
              <a:endParaRPr lang="zh-CN" altLang="en-US" sz="1200" dirty="0"/>
            </a:p>
          </p:txBody>
        </p:sp>
        <p:sp>
          <p:nvSpPr>
            <p:cNvPr id="34" name="矩形 33"/>
            <p:cNvSpPr/>
            <p:nvPr/>
          </p:nvSpPr>
          <p:spPr>
            <a:xfrm>
              <a:off x="5270" y="3247"/>
              <a:ext cx="1928" cy="1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solidFill>
                    <a:srgbClr val="FFFF00"/>
                  </a:solidFill>
                </a:rPr>
                <a:t>dt=2020-06-16</a:t>
              </a:r>
              <a:endParaRPr lang="en-US" altLang="zh-CN" sz="1200" dirty="0">
                <a:solidFill>
                  <a:srgbClr val="FFFF00"/>
                </a:solidFill>
              </a:endParaRPr>
            </a:p>
            <a:p>
              <a:pPr algn="ctr"/>
              <a:r>
                <a:rPr lang="zh-CN" altLang="en-US" sz="1200" dirty="0"/>
                <a:t>当日</a:t>
              </a:r>
              <a:r>
                <a:rPr lang="zh-CN" altLang="en-US" sz="1200" b="1" dirty="0">
                  <a:solidFill>
                    <a:srgbClr val="FF0000"/>
                  </a:solidFill>
                </a:rPr>
                <a:t>过期</a:t>
              </a:r>
              <a:r>
                <a:rPr lang="zh-CN" altLang="en-US" sz="1200" dirty="0"/>
                <a:t>的用户数据</a:t>
              </a:r>
              <a:endParaRPr lang="zh-CN" altLang="en-US" sz="1200" dirty="0"/>
            </a:p>
          </p:txBody>
        </p:sp>
        <p:sp>
          <p:nvSpPr>
            <p:cNvPr id="35" name="矩形 34"/>
            <p:cNvSpPr/>
            <p:nvPr/>
          </p:nvSpPr>
          <p:spPr>
            <a:xfrm>
              <a:off x="7429" y="3247"/>
              <a:ext cx="1928" cy="1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solidFill>
                    <a:srgbClr val="FFFF00"/>
                  </a:solidFill>
                </a:rPr>
                <a:t>dt=2020-06-17</a:t>
              </a:r>
              <a:endParaRPr lang="en-US" altLang="zh-CN" sz="1200" dirty="0">
                <a:solidFill>
                  <a:srgbClr val="FFFF00"/>
                </a:solidFill>
              </a:endParaRPr>
            </a:p>
            <a:p>
              <a:pPr algn="ctr"/>
              <a:r>
                <a:rPr lang="zh-CN" altLang="en-US" sz="1200" dirty="0"/>
                <a:t>当日</a:t>
              </a:r>
              <a:r>
                <a:rPr lang="zh-CN" altLang="en-US" sz="1200" b="1" dirty="0">
                  <a:solidFill>
                    <a:srgbClr val="FF0000"/>
                  </a:solidFill>
                </a:rPr>
                <a:t>过期</a:t>
              </a:r>
              <a:r>
                <a:rPr lang="zh-CN" altLang="en-US" sz="1200" dirty="0"/>
                <a:t>的用户数据</a:t>
              </a:r>
              <a:endParaRPr lang="zh-CN" altLang="en-US" sz="1200" dirty="0"/>
            </a:p>
          </p:txBody>
        </p:sp>
        <p:sp>
          <p:nvSpPr>
            <p:cNvPr id="36" name="矩形 35"/>
            <p:cNvSpPr/>
            <p:nvPr/>
          </p:nvSpPr>
          <p:spPr>
            <a:xfrm>
              <a:off x="9593" y="3247"/>
              <a:ext cx="1928" cy="1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solidFill>
                    <a:srgbClr val="FFFF00"/>
                  </a:solidFill>
                </a:rPr>
                <a:t>dt=2020-06-18</a:t>
              </a:r>
              <a:endParaRPr lang="en-US" altLang="zh-CN" sz="1200" dirty="0">
                <a:solidFill>
                  <a:srgbClr val="FFFF00"/>
                </a:solidFill>
              </a:endParaRPr>
            </a:p>
            <a:p>
              <a:pPr algn="ctr"/>
              <a:r>
                <a:rPr lang="zh-CN" altLang="en-US" sz="1200" dirty="0"/>
                <a:t>当日</a:t>
              </a:r>
              <a:r>
                <a:rPr lang="zh-CN" altLang="en-US" sz="1200" b="1" dirty="0">
                  <a:solidFill>
                    <a:srgbClr val="FF0000"/>
                  </a:solidFill>
                </a:rPr>
                <a:t>过期</a:t>
              </a:r>
              <a:r>
                <a:rPr lang="zh-CN" altLang="en-US" sz="1200" dirty="0"/>
                <a:t>的用户数据</a:t>
              </a:r>
              <a:endParaRPr lang="zh-CN" altLang="en-US" sz="1200" dirty="0"/>
            </a:p>
          </p:txBody>
        </p:sp>
      </p:gr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27380" y="22860"/>
            <a:ext cx="1749425" cy="398780"/>
          </a:xfrm>
          <a:prstGeom prst="rect">
            <a:avLst/>
          </a:prstGeom>
          <a:noFill/>
        </p:spPr>
        <p:txBody>
          <a:bodyPr wrap="square" rtlCol="0">
            <a:spAutoFit/>
          </a:bodyPr>
          <a:lstStyle/>
          <a:p>
            <a:r>
              <a:rPr lang="zh-CN" altLang="en-US" sz="2000" b="1" dirty="0">
                <a:solidFill>
                  <a:schemeClr val="tx1"/>
                </a:solidFill>
              </a:rPr>
              <a:t>拉链表装载</a:t>
            </a:r>
            <a:endParaRPr lang="zh-CN" altLang="en-US" sz="2000" b="1" dirty="0">
              <a:solidFill>
                <a:schemeClr val="tx1"/>
              </a:solidFill>
            </a:endParaRPr>
          </a:p>
        </p:txBody>
      </p:sp>
      <p:sp>
        <p:nvSpPr>
          <p:cNvPr id="2" name="矩形 1"/>
          <p:cNvSpPr/>
          <p:nvPr/>
        </p:nvSpPr>
        <p:spPr>
          <a:xfrm>
            <a:off x="-252536" y="431383"/>
            <a:ext cx="4752528" cy="368300"/>
          </a:xfrm>
          <a:prstGeom prst="rect">
            <a:avLst/>
          </a:prstGeom>
        </p:spPr>
        <p:txBody>
          <a:bodyPr wrap="square">
            <a:spAutoFit/>
          </a:bodyPr>
          <a:lstStyle/>
          <a:p>
            <a:pPr indent="266700" algn="just">
              <a:lnSpc>
                <a:spcPct val="150000"/>
              </a:lnSpc>
              <a:spcAft>
                <a:spcPts val="0"/>
              </a:spcAft>
            </a:pPr>
            <a:r>
              <a:rPr lang="en-US" altLang="zh-CN" sz="1200" kern="100" dirty="0">
                <a:latin typeface="Times New Roman" panose="02020603050405020304" pitchFamily="18" charset="0"/>
                <a:ea typeface="宋体" panose="02010600030101010101" pitchFamily="2" charset="-122"/>
              </a:rPr>
              <a:t>1</a:t>
            </a:r>
            <a:r>
              <a:rPr lang="zh-CN" altLang="zh-CN" sz="1200" kern="100" dirty="0">
                <a:latin typeface="Times New Roman" panose="02020603050405020304" pitchFamily="18" charset="0"/>
                <a:ea typeface="宋体" panose="02010600030101010101" pitchFamily="2" charset="-122"/>
              </a:rPr>
              <a:t>）假设</a:t>
            </a:r>
            <a:r>
              <a:rPr lang="en-US" altLang="zh-CN" sz="1200" kern="100" dirty="0">
                <a:latin typeface="Times New Roman" panose="02020603050405020304" pitchFamily="18" charset="0"/>
                <a:ea typeface="宋体" panose="02010600030101010101" pitchFamily="2" charset="-122"/>
              </a:rPr>
              <a:t>,</a:t>
            </a:r>
            <a:r>
              <a:rPr lang="en-US" altLang="zh-CN" sz="1200" kern="100" dirty="0">
                <a:latin typeface="Times New Roman" panose="02020603050405020304" pitchFamily="18" charset="0"/>
                <a:ea typeface="宋体" panose="02010600030101010101" pitchFamily="2" charset="-122"/>
              </a:rPr>
              <a:t>2020</a:t>
            </a:r>
            <a:r>
              <a:rPr lang="zh-CN" altLang="zh-CN" sz="1200" kern="100" dirty="0">
                <a:latin typeface="Times New Roman" panose="02020603050405020304" pitchFamily="18" charset="0"/>
                <a:ea typeface="宋体" panose="02010600030101010101" pitchFamily="2" charset="-122"/>
              </a:rPr>
              <a:t>年 </a:t>
            </a:r>
            <a:r>
              <a:rPr lang="en-US" altLang="zh-CN" sz="1200" kern="100" dirty="0">
                <a:latin typeface="Times New Roman" panose="02020603050405020304" pitchFamily="18" charset="0"/>
                <a:ea typeface="宋体" panose="02010600030101010101" pitchFamily="2" charset="-122"/>
              </a:rPr>
              <a:t>6</a:t>
            </a:r>
            <a:r>
              <a:rPr lang="zh-CN" altLang="zh-CN" sz="1200" kern="100" dirty="0">
                <a:latin typeface="Times New Roman" panose="02020603050405020304" pitchFamily="18" charset="0"/>
                <a:ea typeface="宋体" panose="02010600030101010101" pitchFamily="2" charset="-122"/>
              </a:rPr>
              <a:t>月</a:t>
            </a:r>
            <a:r>
              <a:rPr lang="en-US" altLang="zh-CN" sz="1200" kern="100" dirty="0">
                <a:latin typeface="Times New Roman" panose="02020603050405020304" pitchFamily="18" charset="0"/>
                <a:ea typeface="宋体" panose="02010600030101010101" pitchFamily="2" charset="-122"/>
              </a:rPr>
              <a:t>14</a:t>
            </a:r>
            <a:r>
              <a:rPr lang="zh-CN" altLang="zh-CN" sz="1200" kern="100" dirty="0">
                <a:latin typeface="Times New Roman" panose="02020603050405020304" pitchFamily="18" charset="0"/>
                <a:ea typeface="宋体" panose="02010600030101010101" pitchFamily="2" charset="-122"/>
              </a:rPr>
              <a:t>日的</a:t>
            </a:r>
            <a:r>
              <a:rPr lang="zh-CN" altLang="en-US" sz="1200" kern="100" dirty="0">
                <a:solidFill>
                  <a:srgbClr val="FF0000"/>
                </a:solidFill>
                <a:latin typeface="Times New Roman" panose="02020603050405020304" pitchFamily="18" charset="0"/>
                <a:ea typeface="宋体" panose="02010600030101010101" pitchFamily="2" charset="-122"/>
              </a:rPr>
              <a:t>用户</a:t>
            </a:r>
            <a:r>
              <a:rPr lang="zh-CN" altLang="zh-CN" sz="1200" kern="100" dirty="0">
                <a:solidFill>
                  <a:srgbClr val="FF0000"/>
                </a:solidFill>
                <a:latin typeface="Times New Roman" panose="02020603050405020304" pitchFamily="18" charset="0"/>
                <a:ea typeface="宋体" panose="02010600030101010101" pitchFamily="2" charset="-122"/>
              </a:rPr>
              <a:t>全量表</a:t>
            </a:r>
            <a:r>
              <a:rPr lang="zh-CN" altLang="zh-CN" sz="1200" kern="100" dirty="0">
                <a:latin typeface="Times New Roman" panose="02020603050405020304" pitchFamily="18" charset="0"/>
                <a:ea typeface="宋体" panose="02010600030101010101" pitchFamily="2" charset="-122"/>
              </a:rPr>
              <a:t>是最初始的</a:t>
            </a:r>
            <a:r>
              <a:rPr lang="zh-CN" altLang="en-US" sz="1200" kern="100" dirty="0">
                <a:latin typeface="Times New Roman" panose="02020603050405020304" pitchFamily="18" charset="0"/>
                <a:ea typeface="宋体" panose="02010600030101010101" pitchFamily="2" charset="-122"/>
              </a:rPr>
              <a:t>用户</a:t>
            </a:r>
            <a:r>
              <a:rPr lang="zh-CN" altLang="zh-CN" sz="1200" kern="100" dirty="0">
                <a:latin typeface="Times New Roman" panose="02020603050405020304" pitchFamily="18" charset="0"/>
                <a:ea typeface="宋体" panose="02010600030101010101" pitchFamily="2" charset="-122"/>
              </a:rPr>
              <a:t>表，如下</a:t>
            </a:r>
            <a:endParaRPr lang="zh-CN" altLang="zh-CN" sz="1200" kern="100" dirty="0">
              <a:effectLst/>
              <a:latin typeface="Times New Roman" panose="02020603050405020304" pitchFamily="18" charset="0"/>
              <a:ea typeface="宋体" panose="02010600030101010101" pitchFamily="2" charset="-122"/>
            </a:endParaRPr>
          </a:p>
        </p:txBody>
      </p:sp>
      <p:sp>
        <p:nvSpPr>
          <p:cNvPr id="3" name="矩形 2"/>
          <p:cNvSpPr/>
          <p:nvPr/>
        </p:nvSpPr>
        <p:spPr>
          <a:xfrm>
            <a:off x="4355976" y="421453"/>
            <a:ext cx="4572000" cy="645160"/>
          </a:xfrm>
          <a:prstGeom prst="rect">
            <a:avLst/>
          </a:prstGeom>
        </p:spPr>
        <p:txBody>
          <a:bodyPr>
            <a:spAutoFit/>
          </a:bodyPr>
          <a:lstStyle/>
          <a:p>
            <a:pPr indent="266700" algn="just">
              <a:lnSpc>
                <a:spcPct val="150000"/>
              </a:lnSpc>
              <a:spcAft>
                <a:spcPts val="0"/>
              </a:spcAft>
            </a:pPr>
            <a:r>
              <a:rPr lang="en-US" altLang="zh-CN" sz="1200" kern="100" dirty="0">
                <a:latin typeface="Times New Roman" panose="02020603050405020304" pitchFamily="18" charset="0"/>
                <a:ea typeface="宋体" panose="02010600030101010101" pitchFamily="2" charset="-122"/>
              </a:rPr>
              <a:t>2</a:t>
            </a:r>
            <a:r>
              <a:rPr lang="zh-CN" altLang="zh-CN" sz="1200" kern="100" dirty="0">
                <a:latin typeface="Times New Roman" panose="02020603050405020304" pitchFamily="18" charset="0"/>
                <a:ea typeface="宋体" panose="02010600030101010101" pitchFamily="2" charset="-122"/>
              </a:rPr>
              <a:t>）</a:t>
            </a:r>
            <a:r>
              <a:rPr lang="zh-CN" altLang="zh-CN" sz="1200" kern="100" dirty="0">
                <a:solidFill>
                  <a:srgbClr val="FF0000"/>
                </a:solidFill>
                <a:latin typeface="Times New Roman" panose="02020603050405020304" pitchFamily="18" charset="0"/>
                <a:ea typeface="宋体" panose="02010600030101010101" pitchFamily="2" charset="-122"/>
              </a:rPr>
              <a:t>初始的拉链表</a:t>
            </a:r>
            <a:r>
              <a:rPr lang="zh-CN" altLang="zh-CN" sz="1200" kern="100" dirty="0">
                <a:latin typeface="Times New Roman" panose="02020603050405020304" pitchFamily="18" charset="0"/>
                <a:ea typeface="宋体" panose="02010600030101010101" pitchFamily="2" charset="-122"/>
              </a:rPr>
              <a:t>就等于最开始的</a:t>
            </a:r>
            <a:r>
              <a:rPr lang="en-US" altLang="zh-CN" sz="1200" kern="100" dirty="0">
                <a:latin typeface="Times New Roman" panose="02020603050405020304" pitchFamily="18" charset="0"/>
                <a:ea typeface="宋体" panose="02010600030101010101" pitchFamily="2" charset="-122"/>
              </a:rPr>
              <a:t>2020</a:t>
            </a:r>
            <a:r>
              <a:rPr lang="zh-CN" altLang="zh-CN" sz="1200" kern="100" dirty="0">
                <a:latin typeface="Times New Roman" panose="02020603050405020304" pitchFamily="18" charset="0"/>
                <a:ea typeface="宋体" panose="02010600030101010101" pitchFamily="2" charset="-122"/>
              </a:rPr>
              <a:t>年 </a:t>
            </a:r>
            <a:r>
              <a:rPr lang="en-US" altLang="zh-CN" sz="1200" kern="100" dirty="0">
                <a:latin typeface="Times New Roman" panose="02020603050405020304" pitchFamily="18" charset="0"/>
                <a:ea typeface="宋体" panose="02010600030101010101" pitchFamily="2" charset="-122"/>
              </a:rPr>
              <a:t>6</a:t>
            </a:r>
            <a:r>
              <a:rPr lang="zh-CN" altLang="zh-CN" sz="1200" kern="100" dirty="0">
                <a:latin typeface="Times New Roman" panose="02020603050405020304" pitchFamily="18" charset="0"/>
                <a:ea typeface="宋体" panose="02010600030101010101" pitchFamily="2" charset="-122"/>
              </a:rPr>
              <a:t>月</a:t>
            </a:r>
            <a:r>
              <a:rPr lang="en-US" altLang="zh-CN" sz="1200" kern="100" dirty="0">
                <a:latin typeface="Times New Roman" panose="02020603050405020304" pitchFamily="18" charset="0"/>
                <a:ea typeface="宋体" panose="02010600030101010101" pitchFamily="2" charset="-122"/>
              </a:rPr>
              <a:t>14</a:t>
            </a:r>
            <a:r>
              <a:rPr lang="zh-CN" altLang="zh-CN" sz="1200" kern="100" dirty="0">
                <a:latin typeface="Times New Roman" panose="02020603050405020304" pitchFamily="18" charset="0"/>
                <a:ea typeface="宋体" panose="02010600030101010101" pitchFamily="2" charset="-122"/>
              </a:rPr>
              <a:t>日的</a:t>
            </a:r>
            <a:r>
              <a:rPr lang="zh-CN" altLang="en-US" sz="1200" kern="100" dirty="0">
                <a:latin typeface="Times New Roman" panose="02020603050405020304" pitchFamily="18" charset="0"/>
                <a:ea typeface="宋体" panose="02010600030101010101" pitchFamily="2" charset="-122"/>
              </a:rPr>
              <a:t>用户</a:t>
            </a:r>
            <a:r>
              <a:rPr lang="zh-CN" altLang="zh-CN" sz="1200" kern="100" dirty="0">
                <a:latin typeface="Times New Roman" panose="02020603050405020304" pitchFamily="18" charset="0"/>
                <a:ea typeface="宋体" panose="02010600030101010101" pitchFamily="2" charset="-122"/>
              </a:rPr>
              <a:t>全量表</a:t>
            </a:r>
            <a:endParaRPr lang="zh-CN" altLang="zh-CN" sz="1200" kern="100" dirty="0">
              <a:effectLst/>
              <a:latin typeface="Times New Roman" panose="02020603050405020304" pitchFamily="18" charset="0"/>
              <a:ea typeface="宋体" panose="02010600030101010101" pitchFamily="2" charset="-122"/>
            </a:endParaRPr>
          </a:p>
        </p:txBody>
      </p:sp>
      <p:sp>
        <p:nvSpPr>
          <p:cNvPr id="4" name="矩形 3"/>
          <p:cNvSpPr/>
          <p:nvPr/>
        </p:nvSpPr>
        <p:spPr>
          <a:xfrm>
            <a:off x="-252994" y="1824794"/>
            <a:ext cx="5208807" cy="368300"/>
          </a:xfrm>
          <a:prstGeom prst="rect">
            <a:avLst/>
          </a:prstGeom>
        </p:spPr>
        <p:txBody>
          <a:bodyPr wrap="square">
            <a:spAutoFit/>
          </a:bodyPr>
          <a:lstStyle/>
          <a:p>
            <a:pPr indent="266700" algn="just">
              <a:lnSpc>
                <a:spcPct val="150000"/>
              </a:lnSpc>
              <a:spcAft>
                <a:spcPts val="0"/>
              </a:spcAft>
            </a:pPr>
            <a:r>
              <a:rPr lang="en-US" altLang="zh-CN" sz="1200" kern="100" dirty="0">
                <a:latin typeface="Times New Roman" panose="02020603050405020304" pitchFamily="18" charset="0"/>
                <a:ea typeface="宋体" panose="02010600030101010101" pitchFamily="2" charset="-122"/>
              </a:rPr>
              <a:t>3</a:t>
            </a:r>
            <a:r>
              <a:rPr lang="zh-CN" altLang="zh-CN" sz="1200" kern="100" dirty="0">
                <a:latin typeface="Times New Roman" panose="02020603050405020304" pitchFamily="18" charset="0"/>
                <a:ea typeface="宋体" panose="02010600030101010101" pitchFamily="2" charset="-122"/>
              </a:rPr>
              <a:t>）</a:t>
            </a:r>
            <a:r>
              <a:rPr lang="en-US" altLang="zh-CN" sz="1200" kern="100" dirty="0">
                <a:solidFill>
                  <a:srgbClr val="FF0000"/>
                </a:solidFill>
                <a:latin typeface="Times New Roman" panose="02020603050405020304" pitchFamily="18" charset="0"/>
                <a:ea typeface="宋体" panose="02010600030101010101" pitchFamily="2" charset="-122"/>
              </a:rPr>
              <a:t>MySql </a:t>
            </a:r>
            <a:r>
              <a:rPr lang="en-US" altLang="zh-CN" sz="1200" kern="100" dirty="0">
                <a:latin typeface="Times New Roman" panose="02020603050405020304" pitchFamily="18" charset="0"/>
                <a:ea typeface="宋体" panose="02010600030101010101" pitchFamily="2" charset="-122"/>
              </a:rPr>
              <a:t>6</a:t>
            </a:r>
            <a:r>
              <a:rPr lang="zh-CN" altLang="zh-CN" sz="1200" kern="100" dirty="0">
                <a:latin typeface="Times New Roman" panose="02020603050405020304" pitchFamily="18" charset="0"/>
                <a:ea typeface="宋体" panose="02010600030101010101" pitchFamily="2" charset="-122"/>
              </a:rPr>
              <a:t>月</a:t>
            </a:r>
            <a:r>
              <a:rPr lang="en-US" altLang="zh-CN" sz="1200" kern="100" dirty="0">
                <a:latin typeface="Times New Roman" panose="02020603050405020304" pitchFamily="18" charset="0"/>
                <a:ea typeface="宋体" panose="02010600030101010101" pitchFamily="2" charset="-122"/>
              </a:rPr>
              <a:t>15</a:t>
            </a:r>
            <a:r>
              <a:rPr lang="zh-CN" altLang="zh-CN" sz="1200" kern="100" dirty="0">
                <a:latin typeface="Times New Roman" panose="02020603050405020304" pitchFamily="18" charset="0"/>
                <a:ea typeface="宋体" panose="02010600030101010101" pitchFamily="2" charset="-122"/>
              </a:rPr>
              <a:t>日</a:t>
            </a:r>
            <a:r>
              <a:rPr lang="en-US" altLang="zh-CN" sz="1200" kern="100" dirty="0">
                <a:latin typeface="Times New Roman" panose="02020603050405020304" pitchFamily="18" charset="0"/>
                <a:ea typeface="宋体" panose="02010600030101010101" pitchFamily="2" charset="-122"/>
              </a:rPr>
              <a:t> </a:t>
            </a:r>
            <a:r>
              <a:rPr lang="zh-CN" altLang="en-US" sz="1200" kern="100" dirty="0">
                <a:solidFill>
                  <a:srgbClr val="FF0000"/>
                </a:solidFill>
                <a:latin typeface="Times New Roman" panose="02020603050405020304" pitchFamily="18" charset="0"/>
                <a:ea typeface="宋体" panose="02010600030101010101" pitchFamily="2" charset="-122"/>
              </a:rPr>
              <a:t>用户</a:t>
            </a:r>
            <a:r>
              <a:rPr lang="zh-CN" altLang="zh-CN" sz="1200" kern="100" dirty="0">
                <a:solidFill>
                  <a:srgbClr val="FF0000"/>
                </a:solidFill>
                <a:latin typeface="Times New Roman" panose="02020603050405020304" pitchFamily="18" charset="0"/>
                <a:ea typeface="宋体" panose="02010600030101010101" pitchFamily="2" charset="-122"/>
              </a:rPr>
              <a:t>全量表</a:t>
            </a:r>
            <a:r>
              <a:rPr lang="zh-CN" altLang="zh-CN" sz="1200" kern="100" dirty="0">
                <a:latin typeface="Times New Roman" panose="02020603050405020304" pitchFamily="18" charset="0"/>
                <a:ea typeface="宋体" panose="02010600030101010101" pitchFamily="2" charset="-122"/>
              </a:rPr>
              <a:t>（</a:t>
            </a:r>
            <a:r>
              <a:rPr lang="zh-CN" altLang="en-US" sz="1200" kern="100" dirty="0">
                <a:latin typeface="Times New Roman" panose="02020603050405020304" pitchFamily="18" charset="0"/>
                <a:ea typeface="宋体" panose="02010600030101010101" pitchFamily="2" charset="-122"/>
              </a:rPr>
              <a:t>用户</a:t>
            </a:r>
            <a:r>
              <a:rPr lang="en-US" altLang="zh-CN" sz="1200" kern="100" dirty="0">
                <a:latin typeface="Times New Roman" panose="02020603050405020304" pitchFamily="18" charset="0"/>
                <a:ea typeface="宋体" panose="02010600030101010101" pitchFamily="2" charset="-122"/>
              </a:rPr>
              <a:t>2</a:t>
            </a:r>
            <a:r>
              <a:rPr lang="zh-CN" altLang="zh-CN" sz="1200" kern="100" dirty="0">
                <a:latin typeface="Times New Roman" panose="02020603050405020304" pitchFamily="18" charset="0"/>
                <a:ea typeface="宋体" panose="02010600030101010101" pitchFamily="2" charset="-122"/>
              </a:rPr>
              <a:t>发生状态修改；</a:t>
            </a:r>
            <a:r>
              <a:rPr lang="zh-CN" altLang="en-US" sz="1200" kern="100" dirty="0">
                <a:latin typeface="Times New Roman" panose="02020603050405020304" pitchFamily="18" charset="0"/>
                <a:ea typeface="宋体" panose="02010600030101010101" pitchFamily="2" charset="-122"/>
              </a:rPr>
              <a:t>用户</a:t>
            </a:r>
            <a:r>
              <a:rPr lang="en-US" altLang="zh-CN" sz="1200" kern="100" dirty="0">
                <a:latin typeface="Times New Roman" panose="02020603050405020304" pitchFamily="18" charset="0"/>
                <a:ea typeface="宋体" panose="02010600030101010101" pitchFamily="2" charset="-122"/>
              </a:rPr>
              <a:t>4</a:t>
            </a:r>
            <a:r>
              <a:rPr lang="zh-CN" altLang="zh-CN" sz="1200" kern="100" dirty="0">
                <a:latin typeface="Times New Roman" panose="02020603050405020304" pitchFamily="18" charset="0"/>
                <a:ea typeface="宋体" panose="02010600030101010101" pitchFamily="2" charset="-122"/>
              </a:rPr>
              <a:t>、</a:t>
            </a:r>
            <a:r>
              <a:rPr lang="en-US" altLang="zh-CN" sz="1200" kern="100" dirty="0">
                <a:latin typeface="Times New Roman" panose="02020603050405020304" pitchFamily="18" charset="0"/>
                <a:ea typeface="宋体" panose="02010600030101010101" pitchFamily="2" charset="-122"/>
              </a:rPr>
              <a:t>5</a:t>
            </a:r>
            <a:r>
              <a:rPr lang="zh-CN" altLang="zh-CN" sz="1200" kern="100" dirty="0">
                <a:latin typeface="Times New Roman" panose="02020603050405020304" pitchFamily="18" charset="0"/>
                <a:ea typeface="宋体" panose="02010600030101010101" pitchFamily="2" charset="-122"/>
              </a:rPr>
              <a:t>增加）</a:t>
            </a:r>
            <a:endParaRPr lang="zh-CN" altLang="zh-CN" sz="1200" kern="100" dirty="0">
              <a:effectLst/>
              <a:latin typeface="Times New Roman" panose="02020603050405020304" pitchFamily="18" charset="0"/>
              <a:ea typeface="宋体" panose="02010600030101010101" pitchFamily="2" charset="-122"/>
            </a:endParaRPr>
          </a:p>
        </p:txBody>
      </p:sp>
      <p:sp>
        <p:nvSpPr>
          <p:cNvPr id="10" name="矩形 9"/>
          <p:cNvSpPr/>
          <p:nvPr/>
        </p:nvSpPr>
        <p:spPr>
          <a:xfrm>
            <a:off x="-252994" y="3734117"/>
            <a:ext cx="4800647" cy="334259"/>
          </a:xfrm>
          <a:prstGeom prst="rect">
            <a:avLst/>
          </a:prstGeom>
        </p:spPr>
        <p:txBody>
          <a:bodyPr wrap="square">
            <a:spAutoFit/>
          </a:bodyPr>
          <a:lstStyle/>
          <a:p>
            <a:pPr indent="266700" algn="just">
              <a:lnSpc>
                <a:spcPct val="150000"/>
              </a:lnSpc>
              <a:spcAft>
                <a:spcPts val="0"/>
              </a:spcAft>
            </a:pPr>
            <a:r>
              <a:rPr lang="en-US" altLang="zh-CN" sz="1200" kern="100" dirty="0">
                <a:latin typeface="Times New Roman" panose="02020603050405020304" pitchFamily="18" charset="0"/>
                <a:ea typeface="宋体" panose="02010600030101010101" pitchFamily="2" charset="-122"/>
              </a:rPr>
              <a:t>4</a:t>
            </a:r>
            <a:r>
              <a:rPr lang="zh-CN" altLang="zh-CN" sz="1200" kern="100" dirty="0">
                <a:latin typeface="Times New Roman" panose="02020603050405020304" pitchFamily="18" charset="0"/>
                <a:ea typeface="宋体" panose="02010600030101010101" pitchFamily="2" charset="-122"/>
              </a:rPr>
              <a:t>）</a:t>
            </a:r>
            <a:r>
              <a:rPr lang="zh-CN" altLang="en-US" sz="1200" kern="100" dirty="0">
                <a:latin typeface="Times New Roman" panose="02020603050405020304" pitchFamily="18" charset="0"/>
                <a:ea typeface="宋体" panose="02010600030101010101" pitchFamily="2" charset="-122"/>
              </a:rPr>
              <a:t>根据用户表的</a:t>
            </a:r>
            <a:r>
              <a:rPr lang="zh-CN" altLang="en-US" sz="1200" kern="100" dirty="0">
                <a:solidFill>
                  <a:srgbClr val="FF0000"/>
                </a:solidFill>
                <a:latin typeface="Times New Roman" panose="02020603050405020304" pitchFamily="18" charset="0"/>
                <a:ea typeface="宋体" panose="02010600030101010101" pitchFamily="2" charset="-122"/>
              </a:rPr>
              <a:t>创建时间和操作时间</a:t>
            </a:r>
            <a:r>
              <a:rPr lang="zh-CN" altLang="zh-CN" sz="1200" kern="100" dirty="0">
                <a:latin typeface="Times New Roman" panose="02020603050405020304" pitchFamily="18" charset="0"/>
                <a:ea typeface="宋体" panose="02010600030101010101" pitchFamily="2" charset="-122"/>
              </a:rPr>
              <a:t>，</a:t>
            </a:r>
            <a:r>
              <a:rPr lang="zh-CN" altLang="en-US" sz="1200" kern="100" dirty="0">
                <a:latin typeface="Times New Roman" panose="02020603050405020304" pitchFamily="18" charset="0"/>
                <a:ea typeface="宋体" panose="02010600030101010101" pitchFamily="2" charset="-122"/>
              </a:rPr>
              <a:t>得到</a:t>
            </a:r>
            <a:r>
              <a:rPr lang="zh-CN" altLang="en-US" sz="1200" kern="100" dirty="0">
                <a:solidFill>
                  <a:srgbClr val="FF0000"/>
                </a:solidFill>
                <a:latin typeface="Times New Roman" panose="02020603050405020304" pitchFamily="18" charset="0"/>
                <a:ea typeface="宋体" panose="02010600030101010101" pitchFamily="2" charset="-122"/>
              </a:rPr>
              <a:t>用户</a:t>
            </a:r>
            <a:r>
              <a:rPr lang="zh-CN" altLang="zh-CN" sz="1200" kern="100" dirty="0">
                <a:solidFill>
                  <a:srgbClr val="FF0000"/>
                </a:solidFill>
                <a:latin typeface="Times New Roman" panose="02020603050405020304" pitchFamily="18" charset="0"/>
                <a:ea typeface="宋体" panose="02010600030101010101" pitchFamily="2" charset="-122"/>
              </a:rPr>
              <a:t>变化表</a:t>
            </a:r>
            <a:r>
              <a:rPr lang="zh-CN" altLang="zh-CN" sz="1200" kern="100" dirty="0">
                <a:latin typeface="Times New Roman" panose="02020603050405020304" pitchFamily="18" charset="0"/>
                <a:ea typeface="宋体" panose="02010600030101010101" pitchFamily="2" charset="-122"/>
              </a:rPr>
              <a:t>。</a:t>
            </a:r>
            <a:endParaRPr lang="zh-CN" altLang="zh-CN" sz="1200" kern="100" dirty="0">
              <a:effectLst/>
              <a:latin typeface="Times New Roman" panose="02020603050405020304" pitchFamily="18" charset="0"/>
              <a:ea typeface="宋体" panose="02010600030101010101" pitchFamily="2" charset="-122"/>
            </a:endParaRPr>
          </a:p>
        </p:txBody>
      </p:sp>
      <p:sp>
        <p:nvSpPr>
          <p:cNvPr id="12" name="矩形 11"/>
          <p:cNvSpPr/>
          <p:nvPr/>
        </p:nvSpPr>
        <p:spPr>
          <a:xfrm>
            <a:off x="4499992" y="3011176"/>
            <a:ext cx="3147015" cy="334259"/>
          </a:xfrm>
          <a:prstGeom prst="rect">
            <a:avLst/>
          </a:prstGeom>
        </p:spPr>
        <p:txBody>
          <a:bodyPr wrap="none">
            <a:spAutoFit/>
          </a:bodyPr>
          <a:lstStyle/>
          <a:p>
            <a:pPr indent="266700" algn="just">
              <a:lnSpc>
                <a:spcPct val="150000"/>
              </a:lnSpc>
              <a:spcAft>
                <a:spcPts val="0"/>
              </a:spcAft>
            </a:pPr>
            <a:r>
              <a:rPr lang="en-US" altLang="zh-CN" sz="1200" kern="100">
                <a:latin typeface="Times New Roman" panose="02020603050405020304" pitchFamily="18" charset="0"/>
                <a:ea typeface="宋体" panose="02010600030101010101" pitchFamily="2" charset="-122"/>
              </a:rPr>
              <a:t>5</a:t>
            </a:r>
            <a:r>
              <a:rPr lang="zh-CN" altLang="zh-CN" sz="1200" kern="100">
                <a:latin typeface="Times New Roman" panose="02020603050405020304" pitchFamily="18" charset="0"/>
                <a:ea typeface="宋体" panose="02010600030101010101" pitchFamily="2" charset="-122"/>
              </a:rPr>
              <a:t>）</a:t>
            </a:r>
            <a:r>
              <a:rPr lang="zh-CN" altLang="en-US" sz="1200" kern="100">
                <a:latin typeface="Times New Roman" panose="02020603050405020304" pitchFamily="18" charset="0"/>
                <a:ea typeface="宋体" panose="02010600030101010101" pitchFamily="2" charset="-122"/>
              </a:rPr>
              <a:t>用户</a:t>
            </a:r>
            <a:r>
              <a:rPr lang="zh-CN" altLang="zh-CN" sz="1200" kern="100">
                <a:latin typeface="Times New Roman" panose="02020603050405020304" pitchFamily="18" charset="0"/>
                <a:ea typeface="宋体" panose="02010600030101010101" pitchFamily="2" charset="-122"/>
              </a:rPr>
              <a:t>变化</a:t>
            </a:r>
            <a:r>
              <a:rPr lang="zh-CN" altLang="zh-CN" sz="1200" kern="100" dirty="0">
                <a:latin typeface="Times New Roman" panose="02020603050405020304" pitchFamily="18" charset="0"/>
                <a:ea typeface="宋体" panose="02010600030101010101" pitchFamily="2" charset="-122"/>
              </a:rPr>
              <a:t>表与之前的拉链表合并得到</a:t>
            </a:r>
            <a:endParaRPr lang="zh-CN" altLang="zh-CN" sz="1200" kern="100" dirty="0">
              <a:effectLst/>
              <a:latin typeface="Times New Roman" panose="02020603050405020304" pitchFamily="18" charset="0"/>
              <a:ea typeface="宋体" panose="02010600030101010101" pitchFamily="2" charset="-122"/>
            </a:endParaRPr>
          </a:p>
        </p:txBody>
      </p:sp>
      <p:sp>
        <p:nvSpPr>
          <p:cNvPr id="16" name="下箭头 15"/>
          <p:cNvSpPr/>
          <p:nvPr/>
        </p:nvSpPr>
        <p:spPr>
          <a:xfrm>
            <a:off x="1372575" y="1666318"/>
            <a:ext cx="720080" cy="221314"/>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8" name="下箭头 17"/>
          <p:cNvSpPr/>
          <p:nvPr/>
        </p:nvSpPr>
        <p:spPr>
          <a:xfrm>
            <a:off x="1372575" y="3492191"/>
            <a:ext cx="720080" cy="221314"/>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7" name="右箭头 16"/>
          <p:cNvSpPr/>
          <p:nvPr/>
        </p:nvSpPr>
        <p:spPr>
          <a:xfrm>
            <a:off x="3864731" y="824825"/>
            <a:ext cx="360040" cy="57250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 name="右箭头 19"/>
          <p:cNvSpPr/>
          <p:nvPr/>
        </p:nvSpPr>
        <p:spPr>
          <a:xfrm>
            <a:off x="3923928" y="4150623"/>
            <a:ext cx="360040" cy="57250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1" name="下箭头 20"/>
          <p:cNvSpPr/>
          <p:nvPr/>
        </p:nvSpPr>
        <p:spPr>
          <a:xfrm>
            <a:off x="6419279" y="1813317"/>
            <a:ext cx="720080" cy="118122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aphicFrame>
        <p:nvGraphicFramePr>
          <p:cNvPr id="6" name="表格 5"/>
          <p:cNvGraphicFramePr>
            <a:graphicFrameLocks noGrp="1"/>
          </p:cNvGraphicFramePr>
          <p:nvPr>
            <p:custDataLst>
              <p:tags r:id="rId1"/>
            </p:custDataLst>
          </p:nvPr>
        </p:nvGraphicFramePr>
        <p:xfrm>
          <a:off x="5147307" y="3438602"/>
          <a:ext cx="3264024" cy="1493520"/>
        </p:xfrm>
        <a:graphic>
          <a:graphicData uri="http://schemas.openxmlformats.org/drawingml/2006/table">
            <a:tbl>
              <a:tblPr firstRow="1" bandRow="1">
                <a:tableStyleId>{5C22544A-7EE6-4342-B048-85BDC9FD1C3A}</a:tableStyleId>
              </a:tblPr>
              <a:tblGrid>
                <a:gridCol w="816006"/>
                <a:gridCol w="816006"/>
                <a:gridCol w="816006"/>
                <a:gridCol w="816006"/>
              </a:tblGrid>
              <a:tr h="132951">
                <a:tc>
                  <a:txBody>
                    <a:bodyPr/>
                    <a:lstStyle/>
                    <a:p>
                      <a:r>
                        <a:rPr lang="zh-CN" altLang="en-US" sz="800" b="1">
                          <a:solidFill>
                            <a:srgbClr val="FFFFFF"/>
                          </a:solidFill>
                        </a:rPr>
                        <a:t>用户</a:t>
                      </a:r>
                      <a:r>
                        <a:rPr lang="en-US" altLang="zh-CN" sz="800" b="1">
                          <a:solidFill>
                            <a:srgbClr val="FFFFFF"/>
                          </a:solidFill>
                        </a:rPr>
                        <a:t>ID</a:t>
                      </a:r>
                      <a:endParaRPr lang="en-US" altLang="zh-CN" sz="800" b="1">
                        <a:solidFill>
                          <a:srgbClr val="FFFFFF"/>
                        </a:solidFill>
                      </a:endParaRPr>
                    </a:p>
                  </a:txBody>
                  <a:tcPr>
                    <a:lnL>
                      <a:noFill/>
                    </a:lnL>
                    <a:lnR>
                      <a:noFill/>
                    </a:lnR>
                    <a:lnT>
                      <a:noFill/>
                    </a:lnT>
                    <a:lnB>
                      <a:noFill/>
                    </a:lnB>
                    <a:solidFill>
                      <a:srgbClr val="595959"/>
                    </a:solidFill>
                  </a:tcPr>
                </a:tc>
                <a:tc>
                  <a:txBody>
                    <a:bodyPr/>
                    <a:lstStyle/>
                    <a:p>
                      <a:r>
                        <a:rPr lang="zh-CN" altLang="en-US" sz="800" b="1">
                          <a:solidFill>
                            <a:srgbClr val="FFFFFF"/>
                          </a:solidFill>
                        </a:rPr>
                        <a:t>姓名</a:t>
                      </a:r>
                      <a:endParaRPr lang="zh-CN" altLang="en-US" sz="800" b="1">
                        <a:solidFill>
                          <a:srgbClr val="FFFFFF"/>
                        </a:solidFill>
                      </a:endParaRPr>
                    </a:p>
                  </a:txBody>
                  <a:tcPr>
                    <a:lnL>
                      <a:noFill/>
                    </a:lnL>
                    <a:lnR>
                      <a:noFill/>
                    </a:lnR>
                    <a:lnT>
                      <a:noFill/>
                    </a:lnT>
                    <a:lnB>
                      <a:noFill/>
                    </a:lnB>
                    <a:solidFill>
                      <a:srgbClr val="E29A9A"/>
                    </a:solidFill>
                  </a:tcPr>
                </a:tc>
                <a:tc>
                  <a:txBody>
                    <a:bodyPr/>
                    <a:lstStyle/>
                    <a:p>
                      <a:r>
                        <a:rPr lang="zh-CN" altLang="en-US" sz="800" b="1">
                          <a:solidFill>
                            <a:srgbClr val="FFFFFF"/>
                          </a:solidFill>
                        </a:rPr>
                        <a:t>开始时间</a:t>
                      </a:r>
                      <a:endParaRPr lang="zh-CN" altLang="en-US" sz="800" b="1">
                        <a:solidFill>
                          <a:srgbClr val="FFFFFF"/>
                        </a:solidFill>
                      </a:endParaRPr>
                    </a:p>
                  </a:txBody>
                  <a:tcPr>
                    <a:lnL>
                      <a:noFill/>
                    </a:lnL>
                    <a:lnR>
                      <a:noFill/>
                    </a:lnR>
                    <a:lnT>
                      <a:noFill/>
                    </a:lnT>
                    <a:lnB>
                      <a:noFill/>
                    </a:lnB>
                    <a:solidFill>
                      <a:srgbClr val="DFBBB3"/>
                    </a:solidFill>
                  </a:tcPr>
                </a:tc>
                <a:tc>
                  <a:txBody>
                    <a:bodyPr/>
                    <a:lstStyle/>
                    <a:p>
                      <a:r>
                        <a:rPr lang="zh-CN" altLang="en-US" sz="800" b="1">
                          <a:solidFill>
                            <a:srgbClr val="FFFFFF"/>
                          </a:solidFill>
                        </a:rPr>
                        <a:t>结束时间</a:t>
                      </a:r>
                      <a:endParaRPr lang="zh-CN" altLang="en-US" sz="800" b="1">
                        <a:solidFill>
                          <a:srgbClr val="FFFFFF"/>
                        </a:solidFill>
                      </a:endParaRPr>
                    </a:p>
                  </a:txBody>
                  <a:tcPr>
                    <a:lnL>
                      <a:noFill/>
                    </a:lnL>
                    <a:lnR>
                      <a:noFill/>
                    </a:lnR>
                    <a:lnT>
                      <a:noFill/>
                    </a:lnT>
                    <a:lnB>
                      <a:noFill/>
                    </a:lnB>
                    <a:solidFill>
                      <a:srgbClr val="A3CDCB"/>
                    </a:solidFill>
                  </a:tcPr>
                </a:tc>
              </a:tr>
              <a:tr h="213360">
                <a:tc>
                  <a:txBody>
                    <a:bodyPr/>
                    <a:lstStyle/>
                    <a:p>
                      <a:r>
                        <a:rPr lang="en-US" altLang="zh-CN" sz="800" b="1">
                          <a:solidFill>
                            <a:srgbClr val="404040"/>
                          </a:solidFill>
                        </a:rPr>
                        <a:t>1</a:t>
                      </a:r>
                      <a:endParaRPr lang="en-US" altLang="zh-CN" sz="800" b="1">
                        <a:solidFill>
                          <a:srgbClr val="404040"/>
                        </a:solidFill>
                      </a:endParaRPr>
                    </a:p>
                  </a:txBody>
                  <a:tcPr>
                    <a:lnL>
                      <a:noFill/>
                    </a:lnL>
                    <a:lnR w="12700">
                      <a:solidFill>
                        <a:srgbClr val="D9D9D9"/>
                      </a:solidFill>
                      <a:prstDash val="solid"/>
                    </a:lnR>
                    <a:lnT>
                      <a:noFill/>
                    </a:lnT>
                    <a:lnB>
                      <a:noFill/>
                    </a:lnB>
                    <a:solidFill>
                      <a:srgbClr val="FFFFFF"/>
                    </a:solidFill>
                  </a:tcPr>
                </a:tc>
                <a:tc>
                  <a:txBody>
                    <a:bodyPr/>
                    <a:lstStyle/>
                    <a:p>
                      <a:r>
                        <a:rPr lang="zh-CN" altLang="en-US" sz="800" b="1">
                          <a:solidFill>
                            <a:srgbClr val="404040"/>
                          </a:solidFill>
                        </a:rPr>
                        <a:t>张三</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FFFFF"/>
                    </a:solidFill>
                  </a:tcPr>
                </a:tc>
                <a:tc>
                  <a:txBody>
                    <a:bodyPr/>
                    <a:lstStyle/>
                    <a:p>
                      <a:r>
                        <a:rPr lang="en-US" altLang="zh-CN" sz="800" b="1">
                          <a:solidFill>
                            <a:srgbClr val="404040"/>
                          </a:solidFill>
                        </a:rPr>
                        <a:t>2020-06-14</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FFFFF"/>
                    </a:solidFill>
                  </a:tcPr>
                </a:tc>
                <a:tc>
                  <a:txBody>
                    <a:bodyPr/>
                    <a:lstStyle/>
                    <a:p>
                      <a:r>
                        <a:rPr lang="en-US" altLang="zh-CN" sz="800" b="1" dirty="0">
                          <a:solidFill>
                            <a:srgbClr val="404040"/>
                          </a:solidFill>
                        </a:rPr>
                        <a:t>9999-12-31</a:t>
                      </a:r>
                      <a:endParaRPr lang="en-US" altLang="zh-CN" sz="800" b="1" dirty="0">
                        <a:solidFill>
                          <a:srgbClr val="404040"/>
                        </a:solidFill>
                      </a:endParaRPr>
                    </a:p>
                  </a:txBody>
                  <a:tcPr>
                    <a:lnL w="6350">
                      <a:solidFill>
                        <a:srgbClr val="D9D9D9"/>
                      </a:solidFill>
                      <a:prstDash val="solid"/>
                    </a:lnL>
                    <a:lnR>
                      <a:noFill/>
                    </a:lnR>
                    <a:lnT>
                      <a:noFill/>
                    </a:lnT>
                    <a:lnB>
                      <a:noFill/>
                    </a:lnB>
                    <a:solidFill>
                      <a:srgbClr val="FFFFFF"/>
                    </a:solidFill>
                  </a:tcPr>
                </a:tc>
              </a:tr>
              <a:tr h="213360">
                <a:tc>
                  <a:txBody>
                    <a:bodyPr/>
                    <a:lstStyle/>
                    <a:p>
                      <a:r>
                        <a:rPr lang="en-US" altLang="zh-CN" sz="800" b="1">
                          <a:solidFill>
                            <a:srgbClr val="404040"/>
                          </a:solidFill>
                        </a:rPr>
                        <a:t>2</a:t>
                      </a:r>
                      <a:endParaRPr lang="en-US" altLang="zh-CN" sz="800" b="1">
                        <a:solidFill>
                          <a:srgbClr val="404040"/>
                        </a:solidFill>
                      </a:endParaRPr>
                    </a:p>
                  </a:txBody>
                  <a:tcPr>
                    <a:lnL>
                      <a:noFill/>
                    </a:lnL>
                    <a:lnR w="12700">
                      <a:solidFill>
                        <a:srgbClr val="D9D9D9"/>
                      </a:solidFill>
                      <a:prstDash val="solid"/>
                    </a:lnR>
                    <a:lnT>
                      <a:noFill/>
                    </a:lnT>
                    <a:lnB>
                      <a:noFill/>
                    </a:lnB>
                    <a:solidFill>
                      <a:schemeClr val="bg1"/>
                    </a:solidFill>
                  </a:tcPr>
                </a:tc>
                <a:tc>
                  <a:txBody>
                    <a:bodyPr/>
                    <a:lstStyle/>
                    <a:p>
                      <a:r>
                        <a:rPr lang="zh-CN" altLang="en-US" sz="800" b="1">
                          <a:solidFill>
                            <a:srgbClr val="404040"/>
                          </a:solidFill>
                        </a:rPr>
                        <a:t>李四</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a:noFill/>
                    </a:lnB>
                    <a:solidFill>
                      <a:schemeClr val="bg1"/>
                    </a:solidFill>
                  </a:tcPr>
                </a:tc>
                <a:tc>
                  <a:txBody>
                    <a:bodyPr/>
                    <a:lstStyle/>
                    <a:p>
                      <a:r>
                        <a:rPr lang="en-US" altLang="zh-CN" sz="800" b="1">
                          <a:solidFill>
                            <a:srgbClr val="404040"/>
                          </a:solidFill>
                        </a:rPr>
                        <a:t>2020-06-14</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a:noFill/>
                    </a:lnB>
                    <a:solidFill>
                      <a:schemeClr val="bg1"/>
                    </a:solidFill>
                  </a:tcPr>
                </a:tc>
                <a:tc>
                  <a:txBody>
                    <a:bodyPr/>
                    <a:lstStyle/>
                    <a:p>
                      <a:r>
                        <a:rPr lang="en-US" altLang="zh-CN" sz="800" b="1">
                          <a:solidFill>
                            <a:srgbClr val="FF0000"/>
                          </a:solidFill>
                        </a:rPr>
                        <a:t>2020-06-14</a:t>
                      </a:r>
                      <a:endParaRPr lang="en-US" altLang="zh-CN" sz="800" b="1">
                        <a:solidFill>
                          <a:srgbClr val="FF0000"/>
                        </a:solidFill>
                      </a:endParaRPr>
                    </a:p>
                  </a:txBody>
                  <a:tcPr>
                    <a:lnL w="6350">
                      <a:solidFill>
                        <a:srgbClr val="D9D9D9"/>
                      </a:solidFill>
                      <a:prstDash val="solid"/>
                    </a:lnL>
                    <a:lnR>
                      <a:noFill/>
                    </a:lnR>
                    <a:lnT>
                      <a:noFill/>
                    </a:lnT>
                    <a:lnB>
                      <a:noFill/>
                    </a:lnB>
                    <a:solidFill>
                      <a:schemeClr val="bg1"/>
                    </a:solidFill>
                  </a:tcPr>
                </a:tc>
              </a:tr>
              <a:tr h="213360">
                <a:tc>
                  <a:txBody>
                    <a:bodyPr/>
                    <a:lstStyle/>
                    <a:p>
                      <a:r>
                        <a:rPr lang="en-US" altLang="zh-CN" sz="800" b="1">
                          <a:solidFill>
                            <a:srgbClr val="404040"/>
                          </a:solidFill>
                        </a:rPr>
                        <a:t>2</a:t>
                      </a:r>
                      <a:endParaRPr lang="en-US" altLang="zh-CN" sz="800" b="1">
                        <a:solidFill>
                          <a:srgbClr val="404040"/>
                        </a:solidFill>
                      </a:endParaRPr>
                    </a:p>
                  </a:txBody>
                  <a:tcPr>
                    <a:lnL>
                      <a:noFill/>
                    </a:lnL>
                    <a:lnR w="12700">
                      <a:solidFill>
                        <a:srgbClr val="D9D9D9"/>
                      </a:solidFill>
                      <a:prstDash val="solid"/>
                    </a:lnR>
                    <a:lnT>
                      <a:noFill/>
                    </a:lnT>
                    <a:lnB>
                      <a:noFill/>
                    </a:lnB>
                    <a:solidFill>
                      <a:srgbClr val="FFFFFF"/>
                    </a:solidFill>
                  </a:tcPr>
                </a:tc>
                <a:tc>
                  <a:txBody>
                    <a:bodyPr/>
                    <a:lstStyle/>
                    <a:p>
                      <a:r>
                        <a:rPr lang="zh-CN" altLang="en-US" sz="800" b="1">
                          <a:solidFill>
                            <a:srgbClr val="404040"/>
                          </a:solidFill>
                        </a:rPr>
                        <a:t>李小四</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FFFFF"/>
                    </a:solidFill>
                  </a:tcPr>
                </a:tc>
                <a:tc>
                  <a:txBody>
                    <a:bodyPr/>
                    <a:lstStyle/>
                    <a:p>
                      <a:r>
                        <a:rPr lang="en-US" altLang="zh-CN" sz="800" b="1">
                          <a:solidFill>
                            <a:srgbClr val="404040"/>
                          </a:solidFill>
                        </a:rPr>
                        <a:t>2020-06-15</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FFFFF"/>
                    </a:solidFill>
                  </a:tcPr>
                </a:tc>
                <a:tc>
                  <a:txBody>
                    <a:bodyPr/>
                    <a:lstStyle/>
                    <a:p>
                      <a:r>
                        <a:rPr lang="en-US" altLang="zh-CN" sz="800" b="1" dirty="0">
                          <a:solidFill>
                            <a:srgbClr val="404040"/>
                          </a:solidFill>
                        </a:rPr>
                        <a:t>9999-12-31</a:t>
                      </a:r>
                      <a:endParaRPr lang="en-US" altLang="zh-CN" sz="800" b="1" dirty="0">
                        <a:solidFill>
                          <a:srgbClr val="404040"/>
                        </a:solidFill>
                      </a:endParaRPr>
                    </a:p>
                  </a:txBody>
                  <a:tcPr>
                    <a:lnL w="6350">
                      <a:solidFill>
                        <a:srgbClr val="D9D9D9"/>
                      </a:solidFill>
                      <a:prstDash val="solid"/>
                    </a:lnL>
                    <a:lnR>
                      <a:noFill/>
                    </a:lnR>
                    <a:lnT>
                      <a:noFill/>
                    </a:lnT>
                    <a:lnB>
                      <a:noFill/>
                    </a:lnB>
                    <a:solidFill>
                      <a:srgbClr val="FFFFFF"/>
                    </a:solidFill>
                  </a:tcPr>
                </a:tc>
              </a:tr>
              <a:tr h="132951">
                <a:tc>
                  <a:txBody>
                    <a:bodyPr/>
                    <a:lstStyle/>
                    <a:p>
                      <a:r>
                        <a:rPr lang="en-US" altLang="zh-CN" sz="800" b="1">
                          <a:solidFill>
                            <a:srgbClr val="404040"/>
                          </a:solidFill>
                        </a:rPr>
                        <a:t>3</a:t>
                      </a:r>
                      <a:endParaRPr lang="en-US" altLang="zh-CN" sz="800" b="1">
                        <a:solidFill>
                          <a:srgbClr val="404040"/>
                        </a:solidFill>
                      </a:endParaRPr>
                    </a:p>
                  </a:txBody>
                  <a:tcPr>
                    <a:lnL>
                      <a:noFill/>
                    </a:lnL>
                    <a:lnR w="12700">
                      <a:solidFill>
                        <a:srgbClr val="D9D9D9"/>
                      </a:solidFill>
                      <a:prstDash val="solid"/>
                    </a:lnR>
                    <a:lnT>
                      <a:noFill/>
                    </a:lnT>
                    <a:lnB>
                      <a:noFill/>
                    </a:lnB>
                    <a:solidFill>
                      <a:srgbClr val="F2F2F2"/>
                    </a:solidFill>
                  </a:tcPr>
                </a:tc>
                <a:tc>
                  <a:txBody>
                    <a:bodyPr/>
                    <a:lstStyle/>
                    <a:p>
                      <a:r>
                        <a:rPr lang="zh-CN" altLang="en-US" sz="800" b="1">
                          <a:solidFill>
                            <a:srgbClr val="404040"/>
                          </a:solidFill>
                        </a:rPr>
                        <a:t>王五</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2F2F2"/>
                    </a:solidFill>
                  </a:tcPr>
                </a:tc>
                <a:tc>
                  <a:txBody>
                    <a:bodyPr/>
                    <a:lstStyle/>
                    <a:p>
                      <a:r>
                        <a:rPr lang="en-US" altLang="zh-CN" sz="800" b="1">
                          <a:solidFill>
                            <a:srgbClr val="404040"/>
                          </a:solidFill>
                        </a:rPr>
                        <a:t>2020-06-14</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2F2F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800" b="1" dirty="0">
                          <a:solidFill>
                            <a:srgbClr val="404040"/>
                          </a:solidFill>
                        </a:rPr>
                        <a:t>9999-12-31</a:t>
                      </a:r>
                      <a:endParaRPr lang="en-US" altLang="zh-CN" sz="800" b="1" dirty="0">
                        <a:solidFill>
                          <a:srgbClr val="404040"/>
                        </a:solidFill>
                      </a:endParaRPr>
                    </a:p>
                  </a:txBody>
                  <a:tcPr>
                    <a:lnL w="6350">
                      <a:solidFill>
                        <a:srgbClr val="D9D9D9"/>
                      </a:solidFill>
                      <a:prstDash val="solid"/>
                    </a:lnL>
                    <a:lnR>
                      <a:noFill/>
                    </a:lnR>
                    <a:lnT>
                      <a:noFill/>
                    </a:lnT>
                    <a:lnB>
                      <a:noFill/>
                    </a:lnB>
                    <a:solidFill>
                      <a:srgbClr val="F2F2F2"/>
                    </a:solidFill>
                  </a:tcPr>
                </a:tc>
              </a:tr>
              <a:tr h="132951">
                <a:tc>
                  <a:txBody>
                    <a:bodyPr/>
                    <a:lstStyle/>
                    <a:p>
                      <a:r>
                        <a:rPr lang="en-US" altLang="zh-CN" sz="800" b="1">
                          <a:solidFill>
                            <a:srgbClr val="404040"/>
                          </a:solidFill>
                        </a:rPr>
                        <a:t>4</a:t>
                      </a:r>
                      <a:endParaRPr lang="en-US" altLang="zh-CN" sz="800" b="1">
                        <a:solidFill>
                          <a:srgbClr val="404040"/>
                        </a:solidFill>
                      </a:endParaRPr>
                    </a:p>
                  </a:txBody>
                  <a:tcPr>
                    <a:lnL>
                      <a:noFill/>
                    </a:lnL>
                    <a:lnR w="12700">
                      <a:solidFill>
                        <a:srgbClr val="D9D9D9"/>
                      </a:solidFill>
                      <a:prstDash val="solid"/>
                    </a:lnR>
                    <a:lnT>
                      <a:noFill/>
                    </a:lnT>
                    <a:lnB>
                      <a:noFill/>
                    </a:lnB>
                    <a:solidFill>
                      <a:srgbClr val="FFFFFF"/>
                    </a:solidFill>
                  </a:tcPr>
                </a:tc>
                <a:tc>
                  <a:txBody>
                    <a:bodyPr/>
                    <a:lstStyle/>
                    <a:p>
                      <a:r>
                        <a:rPr lang="zh-CN" altLang="en-US" sz="800" b="1">
                          <a:solidFill>
                            <a:srgbClr val="404040"/>
                          </a:solidFill>
                        </a:rPr>
                        <a:t>赵六</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FFFFF"/>
                    </a:solidFill>
                  </a:tcPr>
                </a:tc>
                <a:tc>
                  <a:txBody>
                    <a:bodyPr/>
                    <a:lstStyle/>
                    <a:p>
                      <a:r>
                        <a:rPr lang="en-US" altLang="zh-CN" sz="800" b="1">
                          <a:solidFill>
                            <a:srgbClr val="404040"/>
                          </a:solidFill>
                          <a:sym typeface="+mn-ea"/>
                        </a:rPr>
                        <a:t>2020-06-15</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FFFFF"/>
                    </a:solidFill>
                  </a:tcPr>
                </a:tc>
                <a:tc>
                  <a:txBody>
                    <a:bodyPr/>
                    <a:lstStyle/>
                    <a:p>
                      <a:r>
                        <a:rPr lang="en-US" altLang="zh-CN" sz="800" b="1" dirty="0">
                          <a:solidFill>
                            <a:srgbClr val="404040"/>
                          </a:solidFill>
                        </a:rPr>
                        <a:t>9999-12-31</a:t>
                      </a:r>
                      <a:endParaRPr lang="en-US" altLang="zh-CN" sz="800" b="1" dirty="0">
                        <a:solidFill>
                          <a:srgbClr val="404040"/>
                        </a:solidFill>
                      </a:endParaRPr>
                    </a:p>
                  </a:txBody>
                  <a:tcPr>
                    <a:lnL w="6350">
                      <a:solidFill>
                        <a:srgbClr val="D9D9D9"/>
                      </a:solidFill>
                      <a:prstDash val="solid"/>
                    </a:lnL>
                    <a:lnR>
                      <a:noFill/>
                    </a:lnR>
                    <a:lnT>
                      <a:noFill/>
                    </a:lnT>
                    <a:lnB>
                      <a:noFill/>
                    </a:lnB>
                    <a:solidFill>
                      <a:srgbClr val="FFFFFF"/>
                    </a:solidFill>
                  </a:tcPr>
                </a:tc>
              </a:tr>
              <a:tr h="148843">
                <a:tc>
                  <a:txBody>
                    <a:bodyPr/>
                    <a:lstStyle/>
                    <a:p>
                      <a:r>
                        <a:rPr lang="en-US" altLang="zh-CN" sz="800" b="1">
                          <a:solidFill>
                            <a:srgbClr val="404040"/>
                          </a:solidFill>
                        </a:rPr>
                        <a:t>5</a:t>
                      </a:r>
                      <a:endParaRPr lang="en-US" altLang="zh-CN" sz="800" b="1">
                        <a:solidFill>
                          <a:srgbClr val="404040"/>
                        </a:solidFill>
                      </a:endParaRPr>
                    </a:p>
                  </a:txBody>
                  <a:tcPr>
                    <a:lnL>
                      <a:noFill/>
                    </a:lnL>
                    <a:lnR w="12700">
                      <a:solidFill>
                        <a:srgbClr val="D9D9D9"/>
                      </a:solidFill>
                      <a:prstDash val="solid"/>
                    </a:lnR>
                    <a:lnT>
                      <a:noFill/>
                    </a:lnT>
                    <a:lnB w="19050">
                      <a:solidFill>
                        <a:srgbClr val="595959"/>
                      </a:solidFill>
                      <a:prstDash val="solid"/>
                    </a:lnB>
                    <a:solidFill>
                      <a:srgbClr val="F2F2F2"/>
                    </a:solidFill>
                  </a:tcPr>
                </a:tc>
                <a:tc>
                  <a:txBody>
                    <a:bodyPr/>
                    <a:lstStyle/>
                    <a:p>
                      <a:r>
                        <a:rPr lang="zh-CN" altLang="en-US" sz="800" b="1">
                          <a:solidFill>
                            <a:srgbClr val="404040"/>
                          </a:solidFill>
                        </a:rPr>
                        <a:t>田七</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w="19050">
                      <a:solidFill>
                        <a:srgbClr val="595959"/>
                      </a:solidFill>
                      <a:prstDash val="solid"/>
                    </a:lnB>
                    <a:solidFill>
                      <a:srgbClr val="F2F2F2"/>
                    </a:solidFill>
                  </a:tcPr>
                </a:tc>
                <a:tc>
                  <a:txBody>
                    <a:bodyPr/>
                    <a:lstStyle/>
                    <a:p>
                      <a:r>
                        <a:rPr lang="en-US" altLang="zh-CN" sz="800" b="1">
                          <a:solidFill>
                            <a:srgbClr val="404040"/>
                          </a:solidFill>
                          <a:sym typeface="+mn-ea"/>
                        </a:rPr>
                        <a:t>2020-06-15</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w="19050">
                      <a:solidFill>
                        <a:srgbClr val="595959"/>
                      </a:solidFill>
                      <a:prstDash val="solid"/>
                    </a:lnB>
                    <a:solidFill>
                      <a:srgbClr val="F2F2F2"/>
                    </a:solidFill>
                  </a:tcPr>
                </a:tc>
                <a:tc>
                  <a:txBody>
                    <a:bodyPr/>
                    <a:lstStyle/>
                    <a:p>
                      <a:r>
                        <a:rPr lang="en-US" altLang="zh-CN" sz="800" b="1" dirty="0">
                          <a:solidFill>
                            <a:srgbClr val="404040"/>
                          </a:solidFill>
                        </a:rPr>
                        <a:t>9999-12-31</a:t>
                      </a:r>
                      <a:endParaRPr lang="en-US" altLang="zh-CN" sz="800" b="1" dirty="0">
                        <a:solidFill>
                          <a:srgbClr val="404040"/>
                        </a:solidFill>
                      </a:endParaRPr>
                    </a:p>
                  </a:txBody>
                  <a:tcPr>
                    <a:lnL w="6350">
                      <a:solidFill>
                        <a:srgbClr val="D9D9D9"/>
                      </a:solidFill>
                      <a:prstDash val="solid"/>
                    </a:lnL>
                    <a:lnR>
                      <a:noFill/>
                    </a:lnR>
                    <a:lnT>
                      <a:noFill/>
                    </a:lnT>
                    <a:lnB w="19050">
                      <a:solidFill>
                        <a:srgbClr val="595959"/>
                      </a:solidFill>
                      <a:prstDash val="solid"/>
                    </a:lnB>
                    <a:solidFill>
                      <a:srgbClr val="F2F2F2"/>
                    </a:solidFill>
                  </a:tcPr>
                </a:tc>
              </a:tr>
            </a:tbl>
          </a:graphicData>
        </a:graphic>
      </p:graphicFrame>
      <p:graphicFrame>
        <p:nvGraphicFramePr>
          <p:cNvPr id="7" name="表格 6"/>
          <p:cNvGraphicFramePr>
            <a:graphicFrameLocks noGrp="1"/>
          </p:cNvGraphicFramePr>
          <p:nvPr>
            <p:custDataLst>
              <p:tags r:id="rId2"/>
            </p:custDataLst>
          </p:nvPr>
        </p:nvGraphicFramePr>
        <p:xfrm>
          <a:off x="935508" y="735793"/>
          <a:ext cx="1632012" cy="853440"/>
        </p:xfrm>
        <a:graphic>
          <a:graphicData uri="http://schemas.openxmlformats.org/drawingml/2006/table">
            <a:tbl>
              <a:tblPr firstRow="1" bandRow="1">
                <a:tableStyleId>{5C22544A-7EE6-4342-B048-85BDC9FD1C3A}</a:tableStyleId>
              </a:tblPr>
              <a:tblGrid>
                <a:gridCol w="816006"/>
                <a:gridCol w="816006"/>
              </a:tblGrid>
              <a:tr h="132951">
                <a:tc>
                  <a:txBody>
                    <a:bodyPr/>
                    <a:lstStyle/>
                    <a:p>
                      <a:r>
                        <a:rPr lang="zh-CN" altLang="en-US" sz="800" b="1"/>
                        <a:t>用户</a:t>
                      </a:r>
                      <a:r>
                        <a:rPr lang="en-US" altLang="zh-CN" sz="800" b="1"/>
                        <a:t>ID</a:t>
                      </a:r>
                      <a:endParaRPr lang="zh-CN" altLang="en-US" sz="800" b="1"/>
                    </a:p>
                  </a:txBody>
                  <a:tcPr/>
                </a:tc>
                <a:tc>
                  <a:txBody>
                    <a:bodyPr/>
                    <a:lstStyle/>
                    <a:p>
                      <a:r>
                        <a:rPr lang="zh-CN" altLang="en-US" sz="800" b="1"/>
                        <a:t>姓名</a:t>
                      </a:r>
                      <a:endParaRPr lang="zh-CN" altLang="en-US" sz="800" b="1"/>
                    </a:p>
                  </a:txBody>
                  <a:tcPr/>
                </a:tc>
              </a:tr>
              <a:tr h="132951">
                <a:tc>
                  <a:txBody>
                    <a:bodyPr/>
                    <a:lstStyle/>
                    <a:p>
                      <a:r>
                        <a:rPr lang="en-US" altLang="zh-CN" sz="800" b="1">
                          <a:solidFill>
                            <a:schemeClr val="tx1"/>
                          </a:solidFill>
                        </a:rPr>
                        <a:t>1</a:t>
                      </a:r>
                      <a:endParaRPr lang="zh-CN" altLang="en-US" sz="800" b="1">
                        <a:solidFill>
                          <a:schemeClr val="tx1"/>
                        </a:solidFill>
                      </a:endParaRPr>
                    </a:p>
                  </a:txBody>
                  <a:tcPr/>
                </a:tc>
                <a:tc>
                  <a:txBody>
                    <a:bodyPr/>
                    <a:lstStyle/>
                    <a:p>
                      <a:r>
                        <a:rPr lang="zh-CN" altLang="en-US" sz="800" b="1">
                          <a:solidFill>
                            <a:schemeClr val="tx1"/>
                          </a:solidFill>
                        </a:rPr>
                        <a:t>张三</a:t>
                      </a:r>
                      <a:endParaRPr lang="zh-CN" altLang="en-US" sz="800" b="1">
                        <a:solidFill>
                          <a:schemeClr val="tx1"/>
                        </a:solidFill>
                      </a:endParaRPr>
                    </a:p>
                  </a:txBody>
                  <a:tcPr/>
                </a:tc>
              </a:tr>
              <a:tr h="132951">
                <a:tc>
                  <a:txBody>
                    <a:bodyPr/>
                    <a:lstStyle/>
                    <a:p>
                      <a:r>
                        <a:rPr lang="en-US" altLang="zh-CN" sz="800" b="1">
                          <a:solidFill>
                            <a:schemeClr val="tx1"/>
                          </a:solidFill>
                        </a:rPr>
                        <a:t>2</a:t>
                      </a:r>
                      <a:endParaRPr lang="zh-CN" altLang="en-US" sz="800" b="1">
                        <a:solidFill>
                          <a:schemeClr val="tx1"/>
                        </a:solidFill>
                      </a:endParaRPr>
                    </a:p>
                  </a:txBody>
                  <a:tcPr/>
                </a:tc>
                <a:tc>
                  <a:txBody>
                    <a:bodyPr/>
                    <a:lstStyle/>
                    <a:p>
                      <a:r>
                        <a:rPr lang="zh-CN" altLang="en-US" sz="800" b="1">
                          <a:solidFill>
                            <a:schemeClr val="tx1"/>
                          </a:solidFill>
                        </a:rPr>
                        <a:t>李四</a:t>
                      </a:r>
                      <a:endParaRPr lang="zh-CN" altLang="en-US" sz="800" b="1">
                        <a:solidFill>
                          <a:schemeClr val="tx1"/>
                        </a:solidFill>
                      </a:endParaRPr>
                    </a:p>
                  </a:txBody>
                  <a:tcPr/>
                </a:tc>
              </a:tr>
              <a:tr h="132951">
                <a:tc>
                  <a:txBody>
                    <a:bodyPr/>
                    <a:lstStyle/>
                    <a:p>
                      <a:r>
                        <a:rPr lang="en-US" altLang="zh-CN" sz="800" b="1">
                          <a:solidFill>
                            <a:schemeClr val="tx1"/>
                          </a:solidFill>
                        </a:rPr>
                        <a:t>3</a:t>
                      </a:r>
                      <a:endParaRPr lang="zh-CN" altLang="en-US" sz="800" b="1">
                        <a:solidFill>
                          <a:schemeClr val="tx1"/>
                        </a:solidFill>
                      </a:endParaRPr>
                    </a:p>
                  </a:txBody>
                  <a:tcPr/>
                </a:tc>
                <a:tc>
                  <a:txBody>
                    <a:bodyPr/>
                    <a:lstStyle/>
                    <a:p>
                      <a:r>
                        <a:rPr lang="zh-CN" altLang="en-US" sz="800" b="1" dirty="0">
                          <a:solidFill>
                            <a:schemeClr val="tx1"/>
                          </a:solidFill>
                        </a:rPr>
                        <a:t>王五</a:t>
                      </a:r>
                      <a:endParaRPr lang="zh-CN" altLang="en-US" sz="800" b="1" dirty="0">
                        <a:solidFill>
                          <a:schemeClr val="tx1"/>
                        </a:solidFill>
                      </a:endParaRPr>
                    </a:p>
                  </a:txBody>
                  <a:tcPr/>
                </a:tc>
              </a:tr>
            </a:tbl>
          </a:graphicData>
        </a:graphic>
      </p:graphicFrame>
      <p:graphicFrame>
        <p:nvGraphicFramePr>
          <p:cNvPr id="23" name="表格 22"/>
          <p:cNvGraphicFramePr>
            <a:graphicFrameLocks noGrp="1"/>
          </p:cNvGraphicFramePr>
          <p:nvPr>
            <p:custDataLst>
              <p:tags r:id="rId3"/>
            </p:custDataLst>
          </p:nvPr>
        </p:nvGraphicFramePr>
        <p:xfrm>
          <a:off x="940364" y="2158442"/>
          <a:ext cx="1627156" cy="1280160"/>
        </p:xfrm>
        <a:graphic>
          <a:graphicData uri="http://schemas.openxmlformats.org/drawingml/2006/table">
            <a:tbl>
              <a:tblPr firstRow="1" bandRow="1">
                <a:tableStyleId>{5C22544A-7EE6-4342-B048-85BDC9FD1C3A}</a:tableStyleId>
              </a:tblPr>
              <a:tblGrid>
                <a:gridCol w="823324"/>
                <a:gridCol w="803832"/>
              </a:tblGrid>
              <a:tr h="132951">
                <a:tc>
                  <a:txBody>
                    <a:bodyPr/>
                    <a:lstStyle/>
                    <a:p>
                      <a:r>
                        <a:rPr lang="zh-CN" altLang="en-US" sz="800" b="1"/>
                        <a:t>用户</a:t>
                      </a:r>
                      <a:r>
                        <a:rPr lang="en-US" altLang="zh-CN" sz="800" b="1"/>
                        <a:t>ID</a:t>
                      </a:r>
                      <a:endParaRPr lang="zh-CN" altLang="en-US" sz="800" b="1"/>
                    </a:p>
                  </a:txBody>
                  <a:tcPr/>
                </a:tc>
                <a:tc>
                  <a:txBody>
                    <a:bodyPr/>
                    <a:lstStyle/>
                    <a:p>
                      <a:r>
                        <a:rPr lang="zh-CN" altLang="en-US" sz="800" b="1"/>
                        <a:t>姓名</a:t>
                      </a:r>
                      <a:endParaRPr lang="zh-CN" altLang="en-US" sz="800" b="1"/>
                    </a:p>
                  </a:txBody>
                  <a:tcPr/>
                </a:tc>
              </a:tr>
              <a:tr h="132951">
                <a:tc>
                  <a:txBody>
                    <a:bodyPr/>
                    <a:lstStyle/>
                    <a:p>
                      <a:r>
                        <a:rPr lang="en-US" altLang="zh-CN" sz="800" b="1">
                          <a:solidFill>
                            <a:schemeClr val="tx1"/>
                          </a:solidFill>
                        </a:rPr>
                        <a:t>1</a:t>
                      </a:r>
                      <a:endParaRPr lang="zh-CN" altLang="en-US" sz="800" b="1">
                        <a:solidFill>
                          <a:schemeClr val="tx1"/>
                        </a:solidFill>
                      </a:endParaRPr>
                    </a:p>
                  </a:txBody>
                  <a:tcPr/>
                </a:tc>
                <a:tc>
                  <a:txBody>
                    <a:bodyPr/>
                    <a:lstStyle/>
                    <a:p>
                      <a:r>
                        <a:rPr lang="zh-CN" altLang="en-US" sz="800" b="1">
                          <a:solidFill>
                            <a:schemeClr val="tx1"/>
                          </a:solidFill>
                        </a:rPr>
                        <a:t>张三</a:t>
                      </a:r>
                      <a:endParaRPr lang="zh-CN" altLang="en-US" sz="800" b="1">
                        <a:solidFill>
                          <a:schemeClr val="tx1"/>
                        </a:solidFill>
                      </a:endParaRPr>
                    </a:p>
                  </a:txBody>
                  <a:tcPr/>
                </a:tc>
              </a:tr>
              <a:tr h="132951">
                <a:tc>
                  <a:txBody>
                    <a:bodyPr/>
                    <a:lstStyle/>
                    <a:p>
                      <a:r>
                        <a:rPr lang="en-US" altLang="zh-CN" sz="800" b="1">
                          <a:solidFill>
                            <a:srgbClr val="FF0000"/>
                          </a:solidFill>
                        </a:rPr>
                        <a:t>2</a:t>
                      </a:r>
                      <a:endParaRPr lang="zh-CN" altLang="en-US" sz="800" b="1">
                        <a:solidFill>
                          <a:srgbClr val="FF0000"/>
                        </a:solidFill>
                      </a:endParaRPr>
                    </a:p>
                  </a:txBody>
                  <a:tcPr/>
                </a:tc>
                <a:tc>
                  <a:txBody>
                    <a:bodyPr/>
                    <a:lstStyle/>
                    <a:p>
                      <a:r>
                        <a:rPr lang="zh-CN" altLang="en-US" sz="800" b="1">
                          <a:solidFill>
                            <a:srgbClr val="FF0000"/>
                          </a:solidFill>
                        </a:rPr>
                        <a:t>李小四</a:t>
                      </a:r>
                      <a:endParaRPr lang="zh-CN" altLang="en-US" sz="800" b="1">
                        <a:solidFill>
                          <a:srgbClr val="FF0000"/>
                        </a:solidFill>
                      </a:endParaRPr>
                    </a:p>
                  </a:txBody>
                  <a:tcPr/>
                </a:tc>
              </a:tr>
              <a:tr h="132951">
                <a:tc>
                  <a:txBody>
                    <a:bodyPr/>
                    <a:lstStyle/>
                    <a:p>
                      <a:r>
                        <a:rPr lang="en-US" altLang="zh-CN" sz="800" b="1">
                          <a:solidFill>
                            <a:schemeClr val="tx1"/>
                          </a:solidFill>
                        </a:rPr>
                        <a:t>3</a:t>
                      </a:r>
                      <a:endParaRPr lang="zh-CN" altLang="en-US" sz="800" b="1">
                        <a:solidFill>
                          <a:schemeClr val="tx1"/>
                        </a:solidFill>
                      </a:endParaRPr>
                    </a:p>
                  </a:txBody>
                  <a:tcPr/>
                </a:tc>
                <a:tc>
                  <a:txBody>
                    <a:bodyPr/>
                    <a:lstStyle/>
                    <a:p>
                      <a:r>
                        <a:rPr lang="zh-CN" altLang="en-US" sz="800" b="1">
                          <a:solidFill>
                            <a:schemeClr val="tx1"/>
                          </a:solidFill>
                        </a:rPr>
                        <a:t>王五</a:t>
                      </a:r>
                      <a:endParaRPr lang="zh-CN" altLang="en-US" sz="800" b="1">
                        <a:solidFill>
                          <a:schemeClr val="tx1"/>
                        </a:solidFill>
                      </a:endParaRPr>
                    </a:p>
                  </a:txBody>
                  <a:tcPr/>
                </a:tc>
              </a:tr>
              <a:tr h="132951">
                <a:tc>
                  <a:txBody>
                    <a:bodyPr/>
                    <a:lstStyle/>
                    <a:p>
                      <a:r>
                        <a:rPr lang="en-US" altLang="zh-CN" sz="800" b="1">
                          <a:solidFill>
                            <a:srgbClr val="00B050"/>
                          </a:solidFill>
                        </a:rPr>
                        <a:t>4</a:t>
                      </a:r>
                      <a:endParaRPr lang="zh-CN" altLang="en-US" sz="800" b="1">
                        <a:solidFill>
                          <a:srgbClr val="00B050"/>
                        </a:solidFill>
                      </a:endParaRPr>
                    </a:p>
                  </a:txBody>
                  <a:tcPr/>
                </a:tc>
                <a:tc>
                  <a:txBody>
                    <a:bodyPr/>
                    <a:lstStyle/>
                    <a:p>
                      <a:r>
                        <a:rPr lang="zh-CN" altLang="en-US" sz="800" b="1">
                          <a:solidFill>
                            <a:srgbClr val="00B050"/>
                          </a:solidFill>
                        </a:rPr>
                        <a:t>赵六</a:t>
                      </a:r>
                      <a:endParaRPr lang="zh-CN" altLang="en-US" sz="800" b="1">
                        <a:solidFill>
                          <a:srgbClr val="00B050"/>
                        </a:solidFill>
                      </a:endParaRPr>
                    </a:p>
                  </a:txBody>
                  <a:tcPr/>
                </a:tc>
              </a:tr>
              <a:tr h="132951">
                <a:tc>
                  <a:txBody>
                    <a:bodyPr/>
                    <a:lstStyle/>
                    <a:p>
                      <a:r>
                        <a:rPr lang="en-US" altLang="zh-CN" sz="800" b="1">
                          <a:solidFill>
                            <a:srgbClr val="00B050"/>
                          </a:solidFill>
                        </a:rPr>
                        <a:t>5</a:t>
                      </a:r>
                      <a:endParaRPr lang="zh-CN" altLang="en-US" sz="800" b="1">
                        <a:solidFill>
                          <a:srgbClr val="00B050"/>
                        </a:solidFill>
                      </a:endParaRPr>
                    </a:p>
                  </a:txBody>
                  <a:tcPr/>
                </a:tc>
                <a:tc>
                  <a:txBody>
                    <a:bodyPr/>
                    <a:lstStyle/>
                    <a:p>
                      <a:r>
                        <a:rPr lang="zh-CN" altLang="en-US" sz="800" b="1">
                          <a:solidFill>
                            <a:srgbClr val="00B050"/>
                          </a:solidFill>
                        </a:rPr>
                        <a:t>田七</a:t>
                      </a:r>
                      <a:endParaRPr lang="zh-CN" altLang="en-US" sz="800" b="1">
                        <a:solidFill>
                          <a:srgbClr val="00B050"/>
                        </a:solidFill>
                      </a:endParaRPr>
                    </a:p>
                  </a:txBody>
                  <a:tcPr/>
                </a:tc>
              </a:tr>
            </a:tbl>
          </a:graphicData>
        </a:graphic>
      </p:graphicFrame>
      <p:graphicFrame>
        <p:nvGraphicFramePr>
          <p:cNvPr id="15" name="表格 14"/>
          <p:cNvGraphicFramePr>
            <a:graphicFrameLocks noGrp="1"/>
          </p:cNvGraphicFramePr>
          <p:nvPr>
            <p:custDataLst>
              <p:tags r:id="rId4"/>
            </p:custDataLst>
          </p:nvPr>
        </p:nvGraphicFramePr>
        <p:xfrm>
          <a:off x="720725" y="4067175"/>
          <a:ext cx="2563495" cy="1076325"/>
        </p:xfrm>
        <a:graphic>
          <a:graphicData uri="http://schemas.openxmlformats.org/drawingml/2006/table">
            <a:tbl>
              <a:tblPr firstRow="1" bandRow="1">
                <a:tableStyleId>{5C22544A-7EE6-4342-B048-85BDC9FD1C3A}</a:tableStyleId>
              </a:tblPr>
              <a:tblGrid>
                <a:gridCol w="868680"/>
                <a:gridCol w="847725"/>
                <a:gridCol w="847090"/>
              </a:tblGrid>
              <a:tr h="215265">
                <a:tc gridSpan="3">
                  <a:txBody>
                    <a:bodyPr/>
                    <a:p>
                      <a:pPr algn="ctr">
                        <a:buNone/>
                      </a:pPr>
                      <a:r>
                        <a:rPr lang="en-US" altLang="zh-CN" sz="800" b="1">
                          <a:solidFill>
                            <a:srgbClr val="404040"/>
                          </a:solidFill>
                        </a:rPr>
                        <a:t>ODS_USER_INFO_INC</a:t>
                      </a:r>
                      <a:endParaRPr lang="en-US" altLang="zh-CN" sz="800" b="1">
                        <a:solidFill>
                          <a:srgbClr val="404040"/>
                        </a:solidFill>
                      </a:endParaRPr>
                    </a:p>
                  </a:txBody>
                  <a:tcPr>
                    <a:lnL>
                      <a:noFill/>
                    </a:lnL>
                    <a:lnR>
                      <a:noFill/>
                    </a:lnR>
                    <a:lnT w="19050">
                      <a:solidFill>
                        <a:srgbClr val="595959"/>
                      </a:solidFill>
                      <a:prstDash val="solid"/>
                    </a:lnT>
                    <a:lnB>
                      <a:noFill/>
                    </a:lnB>
                    <a:solidFill>
                      <a:srgbClr val="FFFFFF"/>
                    </a:solidFill>
                  </a:tcPr>
                </a:tc>
                <a:tc hMerge="1">
                  <a:tcPr>
                    <a:lnL>
                      <a:noFill/>
                    </a:lnL>
                    <a:lnR>
                      <a:noFill/>
                    </a:lnR>
                    <a:lnT w="19050">
                      <a:solidFill>
                        <a:srgbClr val="595959"/>
                      </a:solidFill>
                      <a:prstDash val="solid"/>
                    </a:lnT>
                    <a:lnB>
                      <a:noFill/>
                    </a:lnB>
                    <a:solidFill>
                      <a:srgbClr val="DFBBB3"/>
                    </a:solidFill>
                  </a:tcPr>
                </a:tc>
                <a:tc hMerge="1">
                  <a:tcPr>
                    <a:lnL>
                      <a:noFill/>
                    </a:lnL>
                    <a:lnR>
                      <a:noFill/>
                    </a:lnR>
                    <a:lnT w="19050">
                      <a:solidFill>
                        <a:srgbClr val="595959"/>
                      </a:solidFill>
                      <a:prstDash val="solid"/>
                    </a:lnT>
                    <a:lnB>
                      <a:noFill/>
                    </a:lnB>
                    <a:solidFill>
                      <a:srgbClr val="DFBBB3"/>
                    </a:solidFill>
                  </a:tcPr>
                </a:tc>
              </a:tr>
              <a:tr h="215265">
                <a:tc>
                  <a:txBody>
                    <a:bodyPr/>
                    <a:lstStyle/>
                    <a:p>
                      <a:r>
                        <a:rPr lang="zh-CN" altLang="en-US" sz="800" b="1">
                          <a:solidFill>
                            <a:srgbClr val="FFFFFF"/>
                          </a:solidFill>
                        </a:rPr>
                        <a:t>用户</a:t>
                      </a:r>
                      <a:r>
                        <a:rPr lang="en-US" altLang="zh-CN" sz="800" b="1">
                          <a:solidFill>
                            <a:srgbClr val="FFFFFF"/>
                          </a:solidFill>
                        </a:rPr>
                        <a:t>ID</a:t>
                      </a:r>
                      <a:endParaRPr lang="en-US" altLang="zh-CN" sz="800" b="1">
                        <a:solidFill>
                          <a:srgbClr val="FFFFFF"/>
                        </a:solidFill>
                      </a:endParaRPr>
                    </a:p>
                  </a:txBody>
                  <a:tcPr>
                    <a:lnL>
                      <a:noFill/>
                    </a:lnL>
                    <a:lnR>
                      <a:noFill/>
                    </a:lnR>
                    <a:lnT>
                      <a:noFill/>
                    </a:lnT>
                    <a:lnB>
                      <a:noFill/>
                    </a:lnB>
                    <a:solidFill>
                      <a:srgbClr val="595959"/>
                    </a:solidFill>
                  </a:tcPr>
                </a:tc>
                <a:tc>
                  <a:txBody>
                    <a:bodyPr/>
                    <a:lstStyle/>
                    <a:p>
                      <a:r>
                        <a:rPr lang="zh-CN" altLang="en-US" sz="800" b="1">
                          <a:solidFill>
                            <a:srgbClr val="FFFFFF"/>
                          </a:solidFill>
                        </a:rPr>
                        <a:t>姓名</a:t>
                      </a:r>
                      <a:endParaRPr lang="zh-CN" altLang="en-US" sz="800" b="1">
                        <a:solidFill>
                          <a:srgbClr val="FFFFFF"/>
                        </a:solidFill>
                      </a:endParaRPr>
                    </a:p>
                  </a:txBody>
                  <a:tcPr>
                    <a:lnL>
                      <a:noFill/>
                    </a:lnL>
                    <a:lnR>
                      <a:noFill/>
                    </a:lnR>
                    <a:lnT>
                      <a:noFill/>
                    </a:lnT>
                    <a:lnB>
                      <a:noFill/>
                    </a:lnB>
                    <a:solidFill>
                      <a:srgbClr val="E29A9A"/>
                    </a:solidFill>
                  </a:tcPr>
                </a:tc>
                <a:tc>
                  <a:txBody>
                    <a:bodyPr/>
                    <a:p>
                      <a:pPr>
                        <a:buNone/>
                      </a:pPr>
                      <a:r>
                        <a:rPr lang="en-US" altLang="zh-CN" sz="800" b="1">
                          <a:solidFill>
                            <a:srgbClr val="FFFFFF"/>
                          </a:solidFill>
                        </a:rPr>
                        <a:t>dt</a:t>
                      </a:r>
                      <a:endParaRPr lang="en-US" altLang="zh-CN" sz="800" b="1">
                        <a:solidFill>
                          <a:srgbClr val="FFFFFF"/>
                        </a:solidFill>
                      </a:endParaRPr>
                    </a:p>
                  </a:txBody>
                  <a:tcPr>
                    <a:lnL>
                      <a:noFill/>
                    </a:lnL>
                    <a:lnR>
                      <a:noFill/>
                    </a:lnR>
                    <a:lnT>
                      <a:noFill/>
                    </a:lnT>
                    <a:lnB>
                      <a:noFill/>
                    </a:lnB>
                    <a:solidFill>
                      <a:srgbClr val="DFBBB3"/>
                    </a:solidFill>
                  </a:tcPr>
                </a:tc>
              </a:tr>
              <a:tr h="215265">
                <a:tc>
                  <a:txBody>
                    <a:bodyPr/>
                    <a:lstStyle/>
                    <a:p>
                      <a:r>
                        <a:rPr lang="en-US" altLang="zh-CN" sz="800" b="1">
                          <a:solidFill>
                            <a:srgbClr val="404040"/>
                          </a:solidFill>
                        </a:rPr>
                        <a:t>2</a:t>
                      </a:r>
                      <a:endParaRPr lang="en-US" altLang="zh-CN" sz="800" b="1">
                        <a:solidFill>
                          <a:srgbClr val="404040"/>
                        </a:solidFill>
                      </a:endParaRPr>
                    </a:p>
                  </a:txBody>
                  <a:tcPr>
                    <a:lnL>
                      <a:noFill/>
                    </a:lnL>
                    <a:lnR w="12700">
                      <a:solidFill>
                        <a:srgbClr val="D9D9D9"/>
                      </a:solidFill>
                      <a:prstDash val="solid"/>
                    </a:lnR>
                    <a:lnT>
                      <a:noFill/>
                    </a:lnT>
                    <a:lnB>
                      <a:noFill/>
                    </a:lnB>
                    <a:solidFill>
                      <a:srgbClr val="FFFFFF"/>
                    </a:solidFill>
                  </a:tcPr>
                </a:tc>
                <a:tc>
                  <a:txBody>
                    <a:bodyPr/>
                    <a:lstStyle/>
                    <a:p>
                      <a:r>
                        <a:rPr lang="zh-CN" altLang="en-US" sz="800" b="1">
                          <a:solidFill>
                            <a:srgbClr val="404040"/>
                          </a:solidFill>
                        </a:rPr>
                        <a:t>李小四</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FFFFF"/>
                    </a:solidFill>
                  </a:tcPr>
                </a:tc>
                <a:tc>
                  <a:txBody>
                    <a:bodyPr/>
                    <a:p>
                      <a:pPr algn="ctr">
                        <a:buNone/>
                      </a:pPr>
                      <a:r>
                        <a:rPr lang="en-US" altLang="zh-CN" sz="800" b="1">
                          <a:solidFill>
                            <a:srgbClr val="404040"/>
                          </a:solidFill>
                        </a:rPr>
                        <a:t>2020-06-15</a:t>
                      </a:r>
                      <a:endParaRPr lang="en-US" altLang="zh-CN" sz="800" b="1">
                        <a:solidFill>
                          <a:srgbClr val="404040"/>
                        </a:solidFill>
                      </a:endParaRPr>
                    </a:p>
                  </a:txBody>
                  <a:tcPr anchor="ctr" anchorCtr="0">
                    <a:lnL w="6350">
                      <a:solidFill>
                        <a:srgbClr val="D9D9D9"/>
                      </a:solidFill>
                      <a:prstDash val="solid"/>
                    </a:lnL>
                    <a:lnR>
                      <a:noFill/>
                    </a:lnR>
                    <a:lnT>
                      <a:noFill/>
                    </a:lnT>
                    <a:lnB>
                      <a:noFill/>
                    </a:lnB>
                    <a:solidFill>
                      <a:srgbClr val="FFFFFF"/>
                    </a:solidFill>
                  </a:tcPr>
                </a:tc>
              </a:tr>
              <a:tr h="215265">
                <a:tc>
                  <a:txBody>
                    <a:bodyPr/>
                    <a:lstStyle/>
                    <a:p>
                      <a:r>
                        <a:rPr lang="en-US" altLang="zh-CN" sz="800" b="1">
                          <a:solidFill>
                            <a:srgbClr val="404040"/>
                          </a:solidFill>
                        </a:rPr>
                        <a:t>4</a:t>
                      </a:r>
                      <a:endParaRPr lang="en-US" altLang="zh-CN" sz="800" b="1">
                        <a:solidFill>
                          <a:srgbClr val="404040"/>
                        </a:solidFill>
                      </a:endParaRPr>
                    </a:p>
                  </a:txBody>
                  <a:tcPr>
                    <a:lnL>
                      <a:noFill/>
                    </a:lnL>
                    <a:lnR w="12700">
                      <a:solidFill>
                        <a:srgbClr val="D9D9D9"/>
                      </a:solidFill>
                      <a:prstDash val="solid"/>
                    </a:lnR>
                    <a:lnT>
                      <a:noFill/>
                    </a:lnT>
                    <a:lnB>
                      <a:noFill/>
                    </a:lnB>
                    <a:solidFill>
                      <a:srgbClr val="F2F2F2"/>
                    </a:solidFill>
                  </a:tcPr>
                </a:tc>
                <a:tc>
                  <a:txBody>
                    <a:bodyPr/>
                    <a:lstStyle/>
                    <a:p>
                      <a:r>
                        <a:rPr lang="zh-CN" altLang="en-US" sz="800" b="1">
                          <a:solidFill>
                            <a:srgbClr val="404040"/>
                          </a:solidFill>
                        </a:rPr>
                        <a:t>赵六</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2F2F2"/>
                    </a:solidFill>
                  </a:tcPr>
                </a:tc>
                <a:tc>
                  <a:txBody>
                    <a:bodyPr/>
                    <a:p>
                      <a:pPr algn="ctr">
                        <a:buNone/>
                      </a:pPr>
                      <a:r>
                        <a:rPr lang="en-US" altLang="zh-CN" sz="800" b="1">
                          <a:solidFill>
                            <a:srgbClr val="404040"/>
                          </a:solidFill>
                          <a:sym typeface="+mn-ea"/>
                        </a:rPr>
                        <a:t>2020-06-15</a:t>
                      </a:r>
                      <a:endParaRPr lang="en-US" altLang="zh-CN" sz="800" b="1">
                        <a:solidFill>
                          <a:srgbClr val="404040"/>
                        </a:solidFill>
                        <a:sym typeface="+mn-ea"/>
                      </a:endParaRPr>
                    </a:p>
                  </a:txBody>
                  <a:tcPr anchor="ctr" anchorCtr="0">
                    <a:lnL w="6350">
                      <a:solidFill>
                        <a:srgbClr val="D9D9D9"/>
                      </a:solidFill>
                      <a:prstDash val="solid"/>
                    </a:lnL>
                    <a:lnR>
                      <a:noFill/>
                    </a:lnR>
                    <a:lnT>
                      <a:noFill/>
                    </a:lnT>
                    <a:lnB>
                      <a:noFill/>
                    </a:lnB>
                    <a:solidFill>
                      <a:srgbClr val="F2F2F2"/>
                    </a:solidFill>
                  </a:tcPr>
                </a:tc>
              </a:tr>
              <a:tr h="215265">
                <a:tc>
                  <a:txBody>
                    <a:bodyPr/>
                    <a:lstStyle/>
                    <a:p>
                      <a:r>
                        <a:rPr lang="en-US" altLang="zh-CN" sz="800" b="1">
                          <a:solidFill>
                            <a:srgbClr val="404040"/>
                          </a:solidFill>
                        </a:rPr>
                        <a:t>5</a:t>
                      </a:r>
                      <a:endParaRPr lang="en-US" altLang="zh-CN" sz="800" b="1">
                        <a:solidFill>
                          <a:srgbClr val="404040"/>
                        </a:solidFill>
                      </a:endParaRPr>
                    </a:p>
                  </a:txBody>
                  <a:tcPr>
                    <a:lnL>
                      <a:noFill/>
                    </a:lnL>
                    <a:lnR w="12700">
                      <a:solidFill>
                        <a:srgbClr val="D9D9D9"/>
                      </a:solidFill>
                      <a:prstDash val="solid"/>
                    </a:lnR>
                    <a:lnT>
                      <a:noFill/>
                    </a:lnT>
                    <a:lnB w="19050">
                      <a:solidFill>
                        <a:srgbClr val="595959"/>
                      </a:solidFill>
                      <a:prstDash val="solid"/>
                    </a:lnB>
                    <a:solidFill>
                      <a:srgbClr val="FFFFFF"/>
                    </a:solidFill>
                  </a:tcPr>
                </a:tc>
                <a:tc>
                  <a:txBody>
                    <a:bodyPr/>
                    <a:lstStyle/>
                    <a:p>
                      <a:r>
                        <a:rPr lang="zh-CN" altLang="en-US" sz="800" b="1">
                          <a:solidFill>
                            <a:srgbClr val="404040"/>
                          </a:solidFill>
                        </a:rPr>
                        <a:t>田七</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w="19050">
                      <a:solidFill>
                        <a:srgbClr val="595959"/>
                      </a:solidFill>
                      <a:prstDash val="solid"/>
                    </a:lnB>
                    <a:solidFill>
                      <a:srgbClr val="FFFFFF"/>
                    </a:solidFill>
                  </a:tcPr>
                </a:tc>
                <a:tc>
                  <a:txBody>
                    <a:bodyPr/>
                    <a:p>
                      <a:pPr algn="ctr">
                        <a:buNone/>
                      </a:pPr>
                      <a:r>
                        <a:rPr lang="en-US" altLang="zh-CN" sz="800" b="1">
                          <a:solidFill>
                            <a:srgbClr val="404040"/>
                          </a:solidFill>
                          <a:sym typeface="+mn-ea"/>
                        </a:rPr>
                        <a:t>2020-06-15</a:t>
                      </a:r>
                      <a:endParaRPr lang="en-US" altLang="zh-CN" sz="800" b="1">
                        <a:solidFill>
                          <a:srgbClr val="404040"/>
                        </a:solidFill>
                        <a:sym typeface="+mn-ea"/>
                      </a:endParaRPr>
                    </a:p>
                  </a:txBody>
                  <a:tcPr anchor="ctr" anchorCtr="0">
                    <a:lnL w="6350">
                      <a:solidFill>
                        <a:srgbClr val="D9D9D9"/>
                      </a:solidFill>
                      <a:prstDash val="solid"/>
                    </a:lnL>
                    <a:lnR>
                      <a:noFill/>
                    </a:lnR>
                    <a:lnT>
                      <a:noFill/>
                    </a:lnT>
                    <a:lnB w="19050">
                      <a:solidFill>
                        <a:srgbClr val="595959"/>
                      </a:solidFill>
                      <a:prstDash val="solid"/>
                    </a:lnB>
                    <a:solidFill>
                      <a:srgbClr val="FFFFFF"/>
                    </a:solidFill>
                  </a:tcPr>
                </a:tc>
              </a:tr>
            </a:tbl>
          </a:graphicData>
        </a:graphic>
      </p:graphicFrame>
      <p:graphicFrame>
        <p:nvGraphicFramePr>
          <p:cNvPr id="24" name="表格 23"/>
          <p:cNvGraphicFramePr>
            <a:graphicFrameLocks noGrp="1"/>
          </p:cNvGraphicFramePr>
          <p:nvPr>
            <p:custDataLst>
              <p:tags r:id="rId5"/>
            </p:custDataLst>
          </p:nvPr>
        </p:nvGraphicFramePr>
        <p:xfrm>
          <a:off x="5220072" y="795106"/>
          <a:ext cx="3264024" cy="853440"/>
        </p:xfrm>
        <a:graphic>
          <a:graphicData uri="http://schemas.openxmlformats.org/drawingml/2006/table">
            <a:tbl>
              <a:tblPr firstRow="1" bandRow="1">
                <a:tableStyleId>{5C22544A-7EE6-4342-B048-85BDC9FD1C3A}</a:tableStyleId>
              </a:tblPr>
              <a:tblGrid>
                <a:gridCol w="816006"/>
                <a:gridCol w="816006"/>
                <a:gridCol w="816006"/>
                <a:gridCol w="816006"/>
              </a:tblGrid>
              <a:tr h="132951">
                <a:tc>
                  <a:txBody>
                    <a:bodyPr/>
                    <a:lstStyle/>
                    <a:p>
                      <a:r>
                        <a:rPr lang="zh-CN" altLang="en-US" sz="800" b="1">
                          <a:solidFill>
                            <a:srgbClr val="FFFFFF"/>
                          </a:solidFill>
                        </a:rPr>
                        <a:t>用户</a:t>
                      </a:r>
                      <a:r>
                        <a:rPr lang="en-US" altLang="zh-CN" sz="800" b="1">
                          <a:solidFill>
                            <a:srgbClr val="FFFFFF"/>
                          </a:solidFill>
                        </a:rPr>
                        <a:t>ID</a:t>
                      </a:r>
                      <a:endParaRPr lang="en-US" altLang="zh-CN" sz="800" b="1">
                        <a:solidFill>
                          <a:srgbClr val="FFFFFF"/>
                        </a:solidFill>
                      </a:endParaRPr>
                    </a:p>
                  </a:txBody>
                  <a:tcPr>
                    <a:lnL>
                      <a:noFill/>
                    </a:lnL>
                    <a:lnR>
                      <a:noFill/>
                    </a:lnR>
                    <a:lnT>
                      <a:noFill/>
                    </a:lnT>
                    <a:lnB>
                      <a:noFill/>
                    </a:lnB>
                    <a:solidFill>
                      <a:srgbClr val="595959"/>
                    </a:solidFill>
                  </a:tcPr>
                </a:tc>
                <a:tc>
                  <a:txBody>
                    <a:bodyPr/>
                    <a:lstStyle/>
                    <a:p>
                      <a:r>
                        <a:rPr lang="zh-CN" altLang="en-US" sz="800" b="1">
                          <a:solidFill>
                            <a:srgbClr val="FFFFFF"/>
                          </a:solidFill>
                        </a:rPr>
                        <a:t>姓名</a:t>
                      </a:r>
                      <a:endParaRPr lang="zh-CN" altLang="en-US" sz="800" b="1">
                        <a:solidFill>
                          <a:srgbClr val="FFFFFF"/>
                        </a:solidFill>
                      </a:endParaRPr>
                    </a:p>
                  </a:txBody>
                  <a:tcPr>
                    <a:lnL>
                      <a:noFill/>
                    </a:lnL>
                    <a:lnR>
                      <a:noFill/>
                    </a:lnR>
                    <a:lnT>
                      <a:noFill/>
                    </a:lnT>
                    <a:lnB>
                      <a:noFill/>
                    </a:lnB>
                    <a:solidFill>
                      <a:srgbClr val="E29A9A"/>
                    </a:solidFill>
                  </a:tcPr>
                </a:tc>
                <a:tc>
                  <a:txBody>
                    <a:bodyPr/>
                    <a:lstStyle/>
                    <a:p>
                      <a:r>
                        <a:rPr lang="zh-CN" altLang="en-US" sz="800" b="1">
                          <a:solidFill>
                            <a:srgbClr val="FFFFFF"/>
                          </a:solidFill>
                        </a:rPr>
                        <a:t>开始时间</a:t>
                      </a:r>
                      <a:endParaRPr lang="zh-CN" altLang="en-US" sz="800" b="1">
                        <a:solidFill>
                          <a:srgbClr val="FFFFFF"/>
                        </a:solidFill>
                      </a:endParaRPr>
                    </a:p>
                  </a:txBody>
                  <a:tcPr>
                    <a:lnL>
                      <a:noFill/>
                    </a:lnL>
                    <a:lnR>
                      <a:noFill/>
                    </a:lnR>
                    <a:lnT>
                      <a:noFill/>
                    </a:lnT>
                    <a:lnB>
                      <a:noFill/>
                    </a:lnB>
                    <a:solidFill>
                      <a:srgbClr val="DFBBB3"/>
                    </a:solidFill>
                  </a:tcPr>
                </a:tc>
                <a:tc>
                  <a:txBody>
                    <a:bodyPr/>
                    <a:lstStyle/>
                    <a:p>
                      <a:r>
                        <a:rPr lang="zh-CN" altLang="en-US" sz="800" b="1">
                          <a:solidFill>
                            <a:srgbClr val="FFFFFF"/>
                          </a:solidFill>
                        </a:rPr>
                        <a:t>结束时间</a:t>
                      </a:r>
                      <a:endParaRPr lang="zh-CN" altLang="en-US" sz="800" b="1">
                        <a:solidFill>
                          <a:srgbClr val="FFFFFF"/>
                        </a:solidFill>
                      </a:endParaRPr>
                    </a:p>
                  </a:txBody>
                  <a:tcPr>
                    <a:lnL>
                      <a:noFill/>
                    </a:lnL>
                    <a:lnR>
                      <a:noFill/>
                    </a:lnR>
                    <a:lnT>
                      <a:noFill/>
                    </a:lnT>
                    <a:lnB>
                      <a:noFill/>
                    </a:lnB>
                    <a:solidFill>
                      <a:srgbClr val="A3CDCB"/>
                    </a:solidFill>
                  </a:tcPr>
                </a:tc>
              </a:tr>
              <a:tr h="132951">
                <a:tc>
                  <a:txBody>
                    <a:bodyPr/>
                    <a:lstStyle/>
                    <a:p>
                      <a:r>
                        <a:rPr lang="en-US" altLang="zh-CN" sz="800" b="1">
                          <a:solidFill>
                            <a:srgbClr val="404040"/>
                          </a:solidFill>
                        </a:rPr>
                        <a:t>1</a:t>
                      </a:r>
                      <a:endParaRPr lang="en-US" altLang="zh-CN" sz="800" b="1">
                        <a:solidFill>
                          <a:srgbClr val="404040"/>
                        </a:solidFill>
                      </a:endParaRPr>
                    </a:p>
                  </a:txBody>
                  <a:tcPr>
                    <a:lnL>
                      <a:noFill/>
                    </a:lnL>
                    <a:lnR w="12700">
                      <a:solidFill>
                        <a:srgbClr val="D9D9D9"/>
                      </a:solidFill>
                      <a:prstDash val="solid"/>
                    </a:lnR>
                    <a:lnT>
                      <a:noFill/>
                    </a:lnT>
                    <a:lnB>
                      <a:noFill/>
                    </a:lnB>
                    <a:solidFill>
                      <a:srgbClr val="FFFFFF"/>
                    </a:solidFill>
                  </a:tcPr>
                </a:tc>
                <a:tc>
                  <a:txBody>
                    <a:bodyPr/>
                    <a:lstStyle/>
                    <a:p>
                      <a:r>
                        <a:rPr lang="zh-CN" altLang="en-US" sz="800" b="1">
                          <a:solidFill>
                            <a:srgbClr val="404040"/>
                          </a:solidFill>
                        </a:rPr>
                        <a:t>张三</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FFFFF"/>
                    </a:solidFill>
                  </a:tcPr>
                </a:tc>
                <a:tc>
                  <a:txBody>
                    <a:bodyPr/>
                    <a:lstStyle/>
                    <a:p>
                      <a:r>
                        <a:rPr lang="en-US" altLang="zh-CN" sz="800" b="1">
                          <a:solidFill>
                            <a:srgbClr val="404040"/>
                          </a:solidFill>
                        </a:rPr>
                        <a:t>2020-06-14</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FFFFF"/>
                    </a:solidFill>
                  </a:tcPr>
                </a:tc>
                <a:tc>
                  <a:txBody>
                    <a:bodyPr/>
                    <a:lstStyle/>
                    <a:p>
                      <a:r>
                        <a:rPr lang="en-US" altLang="zh-CN" sz="800" b="1" dirty="0">
                          <a:solidFill>
                            <a:srgbClr val="404040"/>
                          </a:solidFill>
                        </a:rPr>
                        <a:t>9999-12-31</a:t>
                      </a:r>
                      <a:endParaRPr lang="en-US" altLang="zh-CN" sz="800" b="1" dirty="0">
                        <a:solidFill>
                          <a:srgbClr val="404040"/>
                        </a:solidFill>
                      </a:endParaRPr>
                    </a:p>
                  </a:txBody>
                  <a:tcPr>
                    <a:lnL w="6350">
                      <a:solidFill>
                        <a:srgbClr val="D9D9D9"/>
                      </a:solidFill>
                      <a:prstDash val="solid"/>
                    </a:lnL>
                    <a:lnR>
                      <a:noFill/>
                    </a:lnR>
                    <a:lnT>
                      <a:noFill/>
                    </a:lnT>
                    <a:lnB>
                      <a:noFill/>
                    </a:lnB>
                    <a:solidFill>
                      <a:srgbClr val="FFFFFF"/>
                    </a:solidFill>
                  </a:tcPr>
                </a:tc>
              </a:tr>
              <a:tr h="132951">
                <a:tc>
                  <a:txBody>
                    <a:bodyPr/>
                    <a:lstStyle/>
                    <a:p>
                      <a:r>
                        <a:rPr lang="en-US" altLang="zh-CN" sz="800" b="1">
                          <a:solidFill>
                            <a:srgbClr val="404040"/>
                          </a:solidFill>
                        </a:rPr>
                        <a:t>2</a:t>
                      </a:r>
                      <a:endParaRPr lang="en-US" altLang="zh-CN" sz="800" b="1">
                        <a:solidFill>
                          <a:srgbClr val="404040"/>
                        </a:solidFill>
                      </a:endParaRPr>
                    </a:p>
                  </a:txBody>
                  <a:tcPr>
                    <a:lnL>
                      <a:noFill/>
                    </a:lnL>
                    <a:lnR w="12700">
                      <a:solidFill>
                        <a:srgbClr val="D9D9D9"/>
                      </a:solidFill>
                      <a:prstDash val="solid"/>
                    </a:lnR>
                    <a:lnT>
                      <a:noFill/>
                    </a:lnT>
                    <a:lnB>
                      <a:noFill/>
                    </a:lnB>
                    <a:solidFill>
                      <a:srgbClr val="F2F2F2"/>
                    </a:solidFill>
                  </a:tcPr>
                </a:tc>
                <a:tc>
                  <a:txBody>
                    <a:bodyPr/>
                    <a:lstStyle/>
                    <a:p>
                      <a:r>
                        <a:rPr lang="zh-CN" altLang="en-US" sz="800" b="1">
                          <a:solidFill>
                            <a:srgbClr val="404040"/>
                          </a:solidFill>
                        </a:rPr>
                        <a:t>李四</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2F2F2"/>
                    </a:solidFill>
                  </a:tcPr>
                </a:tc>
                <a:tc>
                  <a:txBody>
                    <a:bodyPr/>
                    <a:lstStyle/>
                    <a:p>
                      <a:r>
                        <a:rPr lang="en-US" altLang="zh-CN" sz="800" b="1">
                          <a:solidFill>
                            <a:srgbClr val="404040"/>
                          </a:solidFill>
                        </a:rPr>
                        <a:t>2020-06-14</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2F2F2"/>
                    </a:solidFill>
                  </a:tcPr>
                </a:tc>
                <a:tc>
                  <a:txBody>
                    <a:bodyPr/>
                    <a:lstStyle/>
                    <a:p>
                      <a:r>
                        <a:rPr lang="en-US" altLang="zh-CN" sz="800" b="1" dirty="0">
                          <a:solidFill>
                            <a:srgbClr val="404040"/>
                          </a:solidFill>
                        </a:rPr>
                        <a:t>9999-12-31</a:t>
                      </a:r>
                      <a:endParaRPr lang="en-US" altLang="zh-CN" sz="800" b="1" dirty="0">
                        <a:solidFill>
                          <a:srgbClr val="404040"/>
                        </a:solidFill>
                      </a:endParaRPr>
                    </a:p>
                  </a:txBody>
                  <a:tcPr>
                    <a:lnL w="6350">
                      <a:solidFill>
                        <a:srgbClr val="D9D9D9"/>
                      </a:solidFill>
                      <a:prstDash val="solid"/>
                    </a:lnL>
                    <a:lnR>
                      <a:noFill/>
                    </a:lnR>
                    <a:lnT>
                      <a:noFill/>
                    </a:lnT>
                    <a:lnB>
                      <a:noFill/>
                    </a:lnB>
                    <a:solidFill>
                      <a:srgbClr val="F2F2F2"/>
                    </a:solidFill>
                  </a:tcPr>
                </a:tc>
              </a:tr>
              <a:tr h="132951">
                <a:tc>
                  <a:txBody>
                    <a:bodyPr/>
                    <a:lstStyle/>
                    <a:p>
                      <a:r>
                        <a:rPr lang="en-US" altLang="zh-CN" sz="800" b="1">
                          <a:solidFill>
                            <a:srgbClr val="404040"/>
                          </a:solidFill>
                        </a:rPr>
                        <a:t>3</a:t>
                      </a:r>
                      <a:endParaRPr lang="en-US" altLang="zh-CN" sz="800" b="1">
                        <a:solidFill>
                          <a:srgbClr val="404040"/>
                        </a:solidFill>
                      </a:endParaRPr>
                    </a:p>
                  </a:txBody>
                  <a:tcPr>
                    <a:lnL>
                      <a:noFill/>
                    </a:lnL>
                    <a:lnR w="12700">
                      <a:solidFill>
                        <a:srgbClr val="D9D9D9"/>
                      </a:solidFill>
                      <a:prstDash val="solid"/>
                    </a:lnR>
                    <a:lnT>
                      <a:noFill/>
                    </a:lnT>
                    <a:lnB w="19050">
                      <a:solidFill>
                        <a:srgbClr val="595959"/>
                      </a:solidFill>
                      <a:prstDash val="solid"/>
                    </a:lnB>
                    <a:solidFill>
                      <a:srgbClr val="FFFFFF"/>
                    </a:solidFill>
                  </a:tcPr>
                </a:tc>
                <a:tc>
                  <a:txBody>
                    <a:bodyPr/>
                    <a:lstStyle/>
                    <a:p>
                      <a:r>
                        <a:rPr lang="zh-CN" altLang="en-US" sz="800" b="1">
                          <a:solidFill>
                            <a:srgbClr val="404040"/>
                          </a:solidFill>
                        </a:rPr>
                        <a:t>王五</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w="19050">
                      <a:solidFill>
                        <a:srgbClr val="595959"/>
                      </a:solidFill>
                      <a:prstDash val="solid"/>
                    </a:lnB>
                    <a:solidFill>
                      <a:srgbClr val="FFFFFF"/>
                    </a:solidFill>
                  </a:tcPr>
                </a:tc>
                <a:tc>
                  <a:txBody>
                    <a:bodyPr/>
                    <a:lstStyle/>
                    <a:p>
                      <a:r>
                        <a:rPr lang="en-US" altLang="zh-CN" sz="800" b="1">
                          <a:solidFill>
                            <a:srgbClr val="404040"/>
                          </a:solidFill>
                        </a:rPr>
                        <a:t>2020-06-14</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w="19050">
                      <a:solidFill>
                        <a:srgbClr val="595959"/>
                      </a:solidFill>
                      <a:prstDash val="solid"/>
                    </a:lnB>
                    <a:solidFill>
                      <a:srgbClr val="FFFFF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800" b="1" dirty="0">
                          <a:solidFill>
                            <a:srgbClr val="404040"/>
                          </a:solidFill>
                        </a:rPr>
                        <a:t>9999-12-31</a:t>
                      </a:r>
                      <a:endParaRPr lang="en-US" altLang="zh-CN" sz="800" b="1" dirty="0">
                        <a:solidFill>
                          <a:srgbClr val="404040"/>
                        </a:solidFill>
                      </a:endParaRPr>
                    </a:p>
                  </a:txBody>
                  <a:tcPr>
                    <a:lnL w="6350">
                      <a:solidFill>
                        <a:srgbClr val="D9D9D9"/>
                      </a:solidFill>
                      <a:prstDash val="solid"/>
                    </a:lnL>
                    <a:lnR>
                      <a:noFill/>
                    </a:lnR>
                    <a:lnT>
                      <a:noFill/>
                    </a:lnT>
                    <a:lnB w="19050">
                      <a:solidFill>
                        <a:srgbClr val="595959"/>
                      </a:solidFill>
                      <a:prstDash val="solid"/>
                    </a:lnB>
                    <a:solidFill>
                      <a:srgbClr val="FFFFFF"/>
                    </a:solidFill>
                  </a:tcPr>
                </a:tc>
              </a:tr>
            </a:tbl>
          </a:graphicData>
        </a:graphic>
      </p:graphicFrame>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anim calcmode="lin" valueType="num">
                                      <p:cBhvr>
                                        <p:cTn id="25" dur="1000" fill="hold"/>
                                        <p:tgtEl>
                                          <p:spTgt spid="24"/>
                                        </p:tgtEl>
                                        <p:attrNameLst>
                                          <p:attrName>ppt_x</p:attrName>
                                        </p:attrNameLst>
                                      </p:cBhvr>
                                      <p:tavLst>
                                        <p:tav tm="0">
                                          <p:val>
                                            <p:strVal val="#ppt_x"/>
                                          </p:val>
                                        </p:tav>
                                        <p:tav tm="100000">
                                          <p:val>
                                            <p:strVal val="#ppt_x"/>
                                          </p:val>
                                        </p:tav>
                                      </p:tavLst>
                                    </p:anim>
                                    <p:anim calcmode="lin" valueType="num">
                                      <p:cBhvr>
                                        <p:cTn id="26" dur="1000" fill="hold"/>
                                        <p:tgtEl>
                                          <p:spTgt spid="2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anim calcmode="lin" valueType="num">
                                      <p:cBhvr>
                                        <p:cTn id="42" dur="1000" fill="hold"/>
                                        <p:tgtEl>
                                          <p:spTgt spid="4"/>
                                        </p:tgtEl>
                                        <p:attrNameLst>
                                          <p:attrName>ppt_x</p:attrName>
                                        </p:attrNameLst>
                                      </p:cBhvr>
                                      <p:tavLst>
                                        <p:tav tm="0">
                                          <p:val>
                                            <p:strVal val="#ppt_x"/>
                                          </p:val>
                                        </p:tav>
                                        <p:tav tm="100000">
                                          <p:val>
                                            <p:strVal val="#ppt_x"/>
                                          </p:val>
                                        </p:tav>
                                      </p:tavLst>
                                    </p:anim>
                                    <p:anim calcmode="lin" valueType="num">
                                      <p:cBhvr>
                                        <p:cTn id="43" dur="1000" fill="hold"/>
                                        <p:tgtEl>
                                          <p:spTgt spid="4"/>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1000"/>
                                        <p:tgtEl>
                                          <p:spTgt spid="23"/>
                                        </p:tgtEl>
                                      </p:cBhvr>
                                    </p:animEffect>
                                    <p:anim calcmode="lin" valueType="num">
                                      <p:cBhvr>
                                        <p:cTn id="47" dur="1000" fill="hold"/>
                                        <p:tgtEl>
                                          <p:spTgt spid="23"/>
                                        </p:tgtEl>
                                        <p:attrNameLst>
                                          <p:attrName>ppt_x</p:attrName>
                                        </p:attrNameLst>
                                      </p:cBhvr>
                                      <p:tavLst>
                                        <p:tav tm="0">
                                          <p:val>
                                            <p:strVal val="#ppt_x"/>
                                          </p:val>
                                        </p:tav>
                                        <p:tav tm="100000">
                                          <p:val>
                                            <p:strVal val="#ppt_x"/>
                                          </p:val>
                                        </p:tav>
                                      </p:tavLst>
                                    </p:anim>
                                    <p:anim calcmode="lin" valueType="num">
                                      <p:cBhvr>
                                        <p:cTn id="4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1000"/>
                                        <p:tgtEl>
                                          <p:spTgt spid="10"/>
                                        </p:tgtEl>
                                      </p:cBhvr>
                                    </p:animEffect>
                                    <p:anim calcmode="lin" valueType="num">
                                      <p:cBhvr>
                                        <p:cTn id="54" dur="1000" fill="hold"/>
                                        <p:tgtEl>
                                          <p:spTgt spid="10"/>
                                        </p:tgtEl>
                                        <p:attrNameLst>
                                          <p:attrName>ppt_x</p:attrName>
                                        </p:attrNameLst>
                                      </p:cBhvr>
                                      <p:tavLst>
                                        <p:tav tm="0">
                                          <p:val>
                                            <p:strVal val="#ppt_x"/>
                                          </p:val>
                                        </p:tav>
                                        <p:tav tm="100000">
                                          <p:val>
                                            <p:strVal val="#ppt_x"/>
                                          </p:val>
                                        </p:tav>
                                      </p:tavLst>
                                    </p:anim>
                                    <p:anim calcmode="lin" valueType="num">
                                      <p:cBhvr>
                                        <p:cTn id="55" dur="1000" fill="hold"/>
                                        <p:tgtEl>
                                          <p:spTgt spid="10"/>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1000"/>
                                        <p:tgtEl>
                                          <p:spTgt spid="15"/>
                                        </p:tgtEl>
                                      </p:cBhvr>
                                    </p:animEffect>
                                    <p:anim calcmode="lin" valueType="num">
                                      <p:cBhvr>
                                        <p:cTn id="59" dur="1000" fill="hold"/>
                                        <p:tgtEl>
                                          <p:spTgt spid="15"/>
                                        </p:tgtEl>
                                        <p:attrNameLst>
                                          <p:attrName>ppt_x</p:attrName>
                                        </p:attrNameLst>
                                      </p:cBhvr>
                                      <p:tavLst>
                                        <p:tav tm="0">
                                          <p:val>
                                            <p:strVal val="#ppt_x"/>
                                          </p:val>
                                        </p:tav>
                                        <p:tav tm="100000">
                                          <p:val>
                                            <p:strVal val="#ppt_x"/>
                                          </p:val>
                                        </p:tav>
                                      </p:tavLst>
                                    </p:anim>
                                    <p:anim calcmode="lin" valueType="num">
                                      <p:cBhvr>
                                        <p:cTn id="60" dur="1000" fill="hold"/>
                                        <p:tgtEl>
                                          <p:spTgt spid="1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anim calcmode="lin" valueType="num">
                                      <p:cBhvr>
                                        <p:cTn id="71" dur="1000" fill="hold"/>
                                        <p:tgtEl>
                                          <p:spTgt spid="21"/>
                                        </p:tgtEl>
                                        <p:attrNameLst>
                                          <p:attrName>ppt_x</p:attrName>
                                        </p:attrNameLst>
                                      </p:cBhvr>
                                      <p:tavLst>
                                        <p:tav tm="0">
                                          <p:val>
                                            <p:strVal val="#ppt_x"/>
                                          </p:val>
                                        </p:tav>
                                        <p:tav tm="100000">
                                          <p:val>
                                            <p:strVal val="#ppt_x"/>
                                          </p:val>
                                        </p:tav>
                                      </p:tavLst>
                                    </p:anim>
                                    <p:anim calcmode="lin" valueType="num">
                                      <p:cBhvr>
                                        <p:cTn id="72" dur="1000" fill="hold"/>
                                        <p:tgtEl>
                                          <p:spTgt spid="21"/>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1000"/>
                                        <p:tgtEl>
                                          <p:spTgt spid="20"/>
                                        </p:tgtEl>
                                      </p:cBhvr>
                                    </p:animEffect>
                                    <p:anim calcmode="lin" valueType="num">
                                      <p:cBhvr>
                                        <p:cTn id="76" dur="1000" fill="hold"/>
                                        <p:tgtEl>
                                          <p:spTgt spid="20"/>
                                        </p:tgtEl>
                                        <p:attrNameLst>
                                          <p:attrName>ppt_x</p:attrName>
                                        </p:attrNameLst>
                                      </p:cBhvr>
                                      <p:tavLst>
                                        <p:tav tm="0">
                                          <p:val>
                                            <p:strVal val="#ppt_x"/>
                                          </p:val>
                                        </p:tav>
                                        <p:tav tm="100000">
                                          <p:val>
                                            <p:strVal val="#ppt_x"/>
                                          </p:val>
                                        </p:tav>
                                      </p:tavLst>
                                    </p:anim>
                                    <p:anim calcmode="lin" valueType="num">
                                      <p:cBhvr>
                                        <p:cTn id="77" dur="1000" fill="hold"/>
                                        <p:tgtEl>
                                          <p:spTgt spid="20"/>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fade">
                                      <p:cBhvr>
                                        <p:cTn id="80" dur="1000"/>
                                        <p:tgtEl>
                                          <p:spTgt spid="6"/>
                                        </p:tgtEl>
                                      </p:cBhvr>
                                    </p:animEffect>
                                    <p:anim calcmode="lin" valueType="num">
                                      <p:cBhvr>
                                        <p:cTn id="81" dur="1000" fill="hold"/>
                                        <p:tgtEl>
                                          <p:spTgt spid="6"/>
                                        </p:tgtEl>
                                        <p:attrNameLst>
                                          <p:attrName>ppt_x</p:attrName>
                                        </p:attrNameLst>
                                      </p:cBhvr>
                                      <p:tavLst>
                                        <p:tav tm="0">
                                          <p:val>
                                            <p:strVal val="#ppt_x"/>
                                          </p:val>
                                        </p:tav>
                                        <p:tav tm="100000">
                                          <p:val>
                                            <p:strVal val="#ppt_x"/>
                                          </p:val>
                                        </p:tav>
                                      </p:tavLst>
                                    </p:anim>
                                    <p:anim calcmode="lin" valueType="num">
                                      <p:cBhvr>
                                        <p:cTn id="82" dur="1000" fill="hold"/>
                                        <p:tgtEl>
                                          <p:spTgt spid="6"/>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1000"/>
                                        <p:tgtEl>
                                          <p:spTgt spid="12"/>
                                        </p:tgtEl>
                                      </p:cBhvr>
                                    </p:animEffect>
                                    <p:anim calcmode="lin" valueType="num">
                                      <p:cBhvr>
                                        <p:cTn id="86" dur="1000" fill="hold"/>
                                        <p:tgtEl>
                                          <p:spTgt spid="12"/>
                                        </p:tgtEl>
                                        <p:attrNameLst>
                                          <p:attrName>ppt_x</p:attrName>
                                        </p:attrNameLst>
                                      </p:cBhvr>
                                      <p:tavLst>
                                        <p:tav tm="0">
                                          <p:val>
                                            <p:strVal val="#ppt_x"/>
                                          </p:val>
                                        </p:tav>
                                        <p:tav tm="100000">
                                          <p:val>
                                            <p:strVal val="#ppt_x"/>
                                          </p:val>
                                        </p:tav>
                                      </p:tavLst>
                                    </p:anim>
                                    <p:anim calcmode="lin" valueType="num">
                                      <p:cBhvr>
                                        <p:cTn id="8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0" grpId="0"/>
      <p:bldP spid="12" grpId="0"/>
      <p:bldP spid="16" grpId="0" bldLvl="0" animBg="1"/>
      <p:bldP spid="18" grpId="0" bldLvl="0" animBg="1"/>
      <p:bldP spid="17" grpId="0" bldLvl="0" animBg="1"/>
      <p:bldP spid="20" grpId="0" bldLvl="0" animBg="1"/>
      <p:bldP spid="2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100" y="0"/>
            <a:ext cx="2722880" cy="398780"/>
          </a:xfrm>
          <a:prstGeom prst="rect">
            <a:avLst/>
          </a:prstGeom>
          <a:noFill/>
        </p:spPr>
        <p:txBody>
          <a:bodyPr wrap="none" rtlCol="0" anchor="t">
            <a:spAutoFit/>
          </a:bodyPr>
          <a:p>
            <a:r>
              <a:rPr lang="zh-CN" altLang="en-US" sz="2000" b="1"/>
              <a:t>拉链表的每日装载细节</a:t>
            </a:r>
            <a:endParaRPr lang="zh-CN" altLang="en-US" sz="2000" b="1"/>
          </a:p>
        </p:txBody>
      </p:sp>
      <p:sp>
        <p:nvSpPr>
          <p:cNvPr id="6" name="文本框 5"/>
          <p:cNvSpPr txBox="1"/>
          <p:nvPr/>
        </p:nvSpPr>
        <p:spPr>
          <a:xfrm>
            <a:off x="-33655" y="810895"/>
            <a:ext cx="1682115" cy="521970"/>
          </a:xfrm>
          <a:prstGeom prst="rect">
            <a:avLst/>
          </a:prstGeom>
          <a:noFill/>
        </p:spPr>
        <p:txBody>
          <a:bodyPr wrap="square" rtlCol="0" anchor="t">
            <a:spAutoFit/>
          </a:bodyPr>
          <a:p>
            <a:pPr algn="ctr"/>
            <a:r>
              <a:rPr lang="en-US" altLang="zh-CN" sz="1400" b="1">
                <a:sym typeface="+mn-ea"/>
              </a:rPr>
              <a:t>DIM_USE_ZIP </a:t>
            </a:r>
            <a:endParaRPr lang="en-US" altLang="zh-CN" sz="1400" b="1">
              <a:sym typeface="+mn-ea"/>
            </a:endParaRPr>
          </a:p>
          <a:p>
            <a:pPr algn="ctr"/>
            <a:r>
              <a:rPr lang="en-US" altLang="zh-CN" sz="1400">
                <a:sym typeface="+mn-ea"/>
              </a:rPr>
              <a:t>dt &lt;&gt; 9999-12-31</a:t>
            </a:r>
            <a:endParaRPr lang="en-US" altLang="zh-CN" sz="1400">
              <a:sym typeface="+mn-ea"/>
            </a:endParaRPr>
          </a:p>
        </p:txBody>
      </p:sp>
      <p:sp>
        <p:nvSpPr>
          <p:cNvPr id="7" name="圆角矩形 6"/>
          <p:cNvSpPr/>
          <p:nvPr/>
        </p:nvSpPr>
        <p:spPr>
          <a:xfrm>
            <a:off x="76835" y="1463675"/>
            <a:ext cx="1461770" cy="993775"/>
          </a:xfrm>
          <a:prstGeom prst="roundRect">
            <a:avLst/>
          </a:prstGeom>
          <a:ln>
            <a:tailEnd type="none" w="med" len="med"/>
          </a:ln>
        </p:spPr>
        <p:style>
          <a:lnRef idx="1">
            <a:schemeClr val="accent3"/>
          </a:lnRef>
          <a:fillRef idx="2">
            <a:schemeClr val="accent3"/>
          </a:fillRef>
          <a:effectRef idx="1">
            <a:schemeClr val="accent3"/>
          </a:effectRef>
          <a:fontRef idx="minor">
            <a:schemeClr val="dk1"/>
          </a:fontRef>
        </p:style>
        <p:txBody>
          <a:bodyPr/>
          <a:p>
            <a:pPr algn="just"/>
            <a:r>
              <a:rPr lang="en-US" altLang="zh-CN" sz="1600"/>
              <a:t> </a:t>
            </a:r>
            <a:r>
              <a:rPr lang="zh-CN" altLang="en-US" sz="1600"/>
              <a:t>已经死亡的数据无需处理</a:t>
            </a:r>
            <a:endParaRPr lang="zh-CN" altLang="en-US" sz="1600"/>
          </a:p>
        </p:txBody>
      </p:sp>
      <p:graphicFrame>
        <p:nvGraphicFramePr>
          <p:cNvPr id="24" name="表格 23"/>
          <p:cNvGraphicFramePr>
            <a:graphicFrameLocks noGrp="1"/>
          </p:cNvGraphicFramePr>
          <p:nvPr>
            <p:custDataLst>
              <p:tags r:id="rId1"/>
            </p:custDataLst>
          </p:nvPr>
        </p:nvGraphicFramePr>
        <p:xfrm>
          <a:off x="2074917" y="484591"/>
          <a:ext cx="3264024" cy="853440"/>
        </p:xfrm>
        <a:graphic>
          <a:graphicData uri="http://schemas.openxmlformats.org/drawingml/2006/table">
            <a:tbl>
              <a:tblPr firstRow="1" bandRow="1">
                <a:tableStyleId>{5C22544A-7EE6-4342-B048-85BDC9FD1C3A}</a:tableStyleId>
              </a:tblPr>
              <a:tblGrid>
                <a:gridCol w="815975"/>
                <a:gridCol w="816037"/>
                <a:gridCol w="816006"/>
                <a:gridCol w="816006"/>
              </a:tblGrid>
              <a:tr h="213360">
                <a:tc>
                  <a:txBody>
                    <a:bodyPr/>
                    <a:p>
                      <a:r>
                        <a:rPr lang="zh-CN" altLang="en-US" sz="800" b="1">
                          <a:solidFill>
                            <a:srgbClr val="FFFFFF"/>
                          </a:solidFill>
                        </a:rPr>
                        <a:t>用户</a:t>
                      </a:r>
                      <a:r>
                        <a:rPr lang="en-US" altLang="zh-CN" sz="800" b="1">
                          <a:solidFill>
                            <a:srgbClr val="FFFFFF"/>
                          </a:solidFill>
                        </a:rPr>
                        <a:t>ID</a:t>
                      </a:r>
                      <a:endParaRPr lang="en-US" altLang="zh-CN" sz="800" b="1">
                        <a:solidFill>
                          <a:srgbClr val="FFFFFF"/>
                        </a:solidFill>
                      </a:endParaRPr>
                    </a:p>
                  </a:txBody>
                  <a:tcPr>
                    <a:lnL>
                      <a:noFill/>
                    </a:lnL>
                    <a:lnR>
                      <a:noFill/>
                    </a:lnR>
                    <a:lnT>
                      <a:noFill/>
                    </a:lnT>
                    <a:lnB>
                      <a:noFill/>
                    </a:lnB>
                    <a:solidFill>
                      <a:srgbClr val="595959"/>
                    </a:solidFill>
                  </a:tcPr>
                </a:tc>
                <a:tc>
                  <a:txBody>
                    <a:bodyPr/>
                    <a:p>
                      <a:r>
                        <a:rPr lang="zh-CN" altLang="en-US" sz="800" b="1">
                          <a:solidFill>
                            <a:srgbClr val="FFFFFF"/>
                          </a:solidFill>
                        </a:rPr>
                        <a:t>姓名</a:t>
                      </a:r>
                      <a:endParaRPr lang="zh-CN" altLang="en-US" sz="800" b="1">
                        <a:solidFill>
                          <a:srgbClr val="FFFFFF"/>
                        </a:solidFill>
                      </a:endParaRPr>
                    </a:p>
                  </a:txBody>
                  <a:tcPr>
                    <a:lnL>
                      <a:noFill/>
                    </a:lnL>
                    <a:lnR>
                      <a:noFill/>
                    </a:lnR>
                    <a:lnT>
                      <a:noFill/>
                    </a:lnT>
                    <a:lnB>
                      <a:noFill/>
                    </a:lnB>
                    <a:solidFill>
                      <a:srgbClr val="E29A9A"/>
                    </a:solidFill>
                  </a:tcPr>
                </a:tc>
                <a:tc>
                  <a:txBody>
                    <a:bodyPr/>
                    <a:p>
                      <a:r>
                        <a:rPr lang="zh-CN" altLang="en-US" sz="800" b="1">
                          <a:solidFill>
                            <a:srgbClr val="FFFFFF"/>
                          </a:solidFill>
                        </a:rPr>
                        <a:t>开始时间</a:t>
                      </a:r>
                      <a:endParaRPr lang="zh-CN" altLang="en-US" sz="800" b="1">
                        <a:solidFill>
                          <a:srgbClr val="FFFFFF"/>
                        </a:solidFill>
                      </a:endParaRPr>
                    </a:p>
                  </a:txBody>
                  <a:tcPr>
                    <a:lnL>
                      <a:noFill/>
                    </a:lnL>
                    <a:lnR>
                      <a:noFill/>
                    </a:lnR>
                    <a:lnT>
                      <a:noFill/>
                    </a:lnT>
                    <a:lnB>
                      <a:noFill/>
                    </a:lnB>
                    <a:solidFill>
                      <a:srgbClr val="DFBBB3"/>
                    </a:solidFill>
                  </a:tcPr>
                </a:tc>
                <a:tc>
                  <a:txBody>
                    <a:bodyPr/>
                    <a:p>
                      <a:r>
                        <a:rPr lang="zh-CN" altLang="en-US" sz="800" b="1">
                          <a:solidFill>
                            <a:srgbClr val="FFFFFF"/>
                          </a:solidFill>
                        </a:rPr>
                        <a:t>结束时间</a:t>
                      </a:r>
                      <a:endParaRPr lang="zh-CN" altLang="en-US" sz="800" b="1">
                        <a:solidFill>
                          <a:srgbClr val="FFFFFF"/>
                        </a:solidFill>
                      </a:endParaRPr>
                    </a:p>
                  </a:txBody>
                  <a:tcPr>
                    <a:lnL>
                      <a:noFill/>
                    </a:lnL>
                    <a:lnR>
                      <a:noFill/>
                    </a:lnR>
                    <a:lnT>
                      <a:noFill/>
                    </a:lnT>
                    <a:lnB>
                      <a:noFill/>
                    </a:lnB>
                    <a:solidFill>
                      <a:srgbClr val="A3CDCB"/>
                    </a:solidFill>
                  </a:tcPr>
                </a:tc>
              </a:tr>
              <a:tr h="132951">
                <a:tc>
                  <a:txBody>
                    <a:bodyPr/>
                    <a:p>
                      <a:r>
                        <a:rPr lang="en-US" altLang="zh-CN" sz="800" b="1">
                          <a:solidFill>
                            <a:srgbClr val="404040"/>
                          </a:solidFill>
                        </a:rPr>
                        <a:t>1</a:t>
                      </a:r>
                      <a:endParaRPr lang="en-US" altLang="zh-CN" sz="800" b="1">
                        <a:solidFill>
                          <a:srgbClr val="404040"/>
                        </a:solidFill>
                      </a:endParaRPr>
                    </a:p>
                  </a:txBody>
                  <a:tcPr>
                    <a:lnL>
                      <a:noFill/>
                    </a:lnL>
                    <a:lnR w="12700">
                      <a:solidFill>
                        <a:srgbClr val="D9D9D9"/>
                      </a:solidFill>
                      <a:prstDash val="solid"/>
                    </a:lnR>
                    <a:lnT>
                      <a:noFill/>
                    </a:lnT>
                    <a:lnB>
                      <a:noFill/>
                    </a:lnB>
                    <a:solidFill>
                      <a:srgbClr val="FFFFFF"/>
                    </a:solidFill>
                  </a:tcPr>
                </a:tc>
                <a:tc>
                  <a:txBody>
                    <a:bodyPr/>
                    <a:p>
                      <a:r>
                        <a:rPr lang="zh-CN" altLang="en-US" sz="800" b="1">
                          <a:solidFill>
                            <a:srgbClr val="404040"/>
                          </a:solidFill>
                        </a:rPr>
                        <a:t>张三</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FFFFF"/>
                    </a:solidFill>
                  </a:tcPr>
                </a:tc>
                <a:tc>
                  <a:txBody>
                    <a:bodyPr/>
                    <a:p>
                      <a:r>
                        <a:rPr lang="en-US" altLang="zh-CN" sz="800" b="1">
                          <a:solidFill>
                            <a:srgbClr val="404040"/>
                          </a:solidFill>
                        </a:rPr>
                        <a:t>2020-06-14</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FFFFF"/>
                    </a:solidFill>
                  </a:tcPr>
                </a:tc>
                <a:tc>
                  <a:txBody>
                    <a:bodyPr/>
                    <a:p>
                      <a:r>
                        <a:rPr lang="en-US" altLang="zh-CN" sz="800" b="1" dirty="0">
                          <a:solidFill>
                            <a:srgbClr val="404040"/>
                          </a:solidFill>
                        </a:rPr>
                        <a:t>9999-12-31</a:t>
                      </a:r>
                      <a:endParaRPr lang="en-US" altLang="zh-CN" sz="800" b="1" dirty="0">
                        <a:solidFill>
                          <a:srgbClr val="404040"/>
                        </a:solidFill>
                      </a:endParaRPr>
                    </a:p>
                  </a:txBody>
                  <a:tcPr>
                    <a:lnL w="6350">
                      <a:solidFill>
                        <a:srgbClr val="D9D9D9"/>
                      </a:solidFill>
                      <a:prstDash val="solid"/>
                    </a:lnL>
                    <a:lnR>
                      <a:noFill/>
                    </a:lnR>
                    <a:lnT>
                      <a:noFill/>
                    </a:lnT>
                    <a:lnB>
                      <a:noFill/>
                    </a:lnB>
                    <a:solidFill>
                      <a:srgbClr val="FFFFFF"/>
                    </a:solidFill>
                  </a:tcPr>
                </a:tc>
              </a:tr>
              <a:tr h="132951">
                <a:tc>
                  <a:txBody>
                    <a:bodyPr/>
                    <a:p>
                      <a:r>
                        <a:rPr lang="en-US" altLang="zh-CN" sz="800" b="1">
                          <a:solidFill>
                            <a:srgbClr val="404040"/>
                          </a:solidFill>
                        </a:rPr>
                        <a:t>2</a:t>
                      </a:r>
                      <a:endParaRPr lang="en-US" altLang="zh-CN" sz="800" b="1">
                        <a:solidFill>
                          <a:srgbClr val="404040"/>
                        </a:solidFill>
                      </a:endParaRPr>
                    </a:p>
                  </a:txBody>
                  <a:tcPr>
                    <a:lnL>
                      <a:noFill/>
                    </a:lnL>
                    <a:lnR w="12700">
                      <a:solidFill>
                        <a:srgbClr val="D9D9D9"/>
                      </a:solidFill>
                      <a:prstDash val="solid"/>
                    </a:lnR>
                    <a:lnT>
                      <a:noFill/>
                    </a:lnT>
                    <a:lnB>
                      <a:noFill/>
                    </a:lnB>
                    <a:solidFill>
                      <a:srgbClr val="F2F2F2"/>
                    </a:solidFill>
                  </a:tcPr>
                </a:tc>
                <a:tc>
                  <a:txBody>
                    <a:bodyPr/>
                    <a:p>
                      <a:r>
                        <a:rPr lang="zh-CN" altLang="en-US" sz="800" b="1">
                          <a:solidFill>
                            <a:srgbClr val="404040"/>
                          </a:solidFill>
                        </a:rPr>
                        <a:t>李四</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2F2F2"/>
                    </a:solidFill>
                  </a:tcPr>
                </a:tc>
                <a:tc>
                  <a:txBody>
                    <a:bodyPr/>
                    <a:p>
                      <a:r>
                        <a:rPr lang="en-US" altLang="zh-CN" sz="800" b="1">
                          <a:solidFill>
                            <a:srgbClr val="404040"/>
                          </a:solidFill>
                        </a:rPr>
                        <a:t>2020-06-14</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2F2F2"/>
                    </a:solidFill>
                  </a:tcPr>
                </a:tc>
                <a:tc>
                  <a:txBody>
                    <a:bodyPr/>
                    <a:p>
                      <a:r>
                        <a:rPr lang="en-US" altLang="zh-CN" sz="800" b="1" dirty="0">
                          <a:solidFill>
                            <a:srgbClr val="FF0000"/>
                          </a:solidFill>
                        </a:rPr>
                        <a:t>9999-12-31</a:t>
                      </a:r>
                      <a:endParaRPr lang="en-US" altLang="zh-CN" sz="800" b="1" dirty="0">
                        <a:solidFill>
                          <a:srgbClr val="FF0000"/>
                        </a:solidFill>
                      </a:endParaRPr>
                    </a:p>
                  </a:txBody>
                  <a:tcPr>
                    <a:lnL w="6350">
                      <a:solidFill>
                        <a:srgbClr val="D9D9D9"/>
                      </a:solidFill>
                      <a:prstDash val="solid"/>
                    </a:lnL>
                    <a:lnR>
                      <a:noFill/>
                    </a:lnR>
                    <a:lnT>
                      <a:noFill/>
                    </a:lnT>
                    <a:lnB>
                      <a:noFill/>
                    </a:lnB>
                    <a:solidFill>
                      <a:srgbClr val="F2F2F2"/>
                    </a:solidFill>
                  </a:tcPr>
                </a:tc>
              </a:tr>
              <a:tr h="132951">
                <a:tc>
                  <a:txBody>
                    <a:bodyPr/>
                    <a:p>
                      <a:r>
                        <a:rPr lang="en-US" altLang="zh-CN" sz="800" b="1">
                          <a:solidFill>
                            <a:srgbClr val="404040"/>
                          </a:solidFill>
                        </a:rPr>
                        <a:t>3</a:t>
                      </a:r>
                      <a:endParaRPr lang="en-US" altLang="zh-CN" sz="800" b="1">
                        <a:solidFill>
                          <a:srgbClr val="404040"/>
                        </a:solidFill>
                      </a:endParaRPr>
                    </a:p>
                  </a:txBody>
                  <a:tcPr>
                    <a:lnL>
                      <a:noFill/>
                    </a:lnL>
                    <a:lnR w="12700">
                      <a:solidFill>
                        <a:srgbClr val="D9D9D9"/>
                      </a:solidFill>
                      <a:prstDash val="solid"/>
                    </a:lnR>
                    <a:lnT>
                      <a:noFill/>
                    </a:lnT>
                    <a:lnB w="19050">
                      <a:solidFill>
                        <a:srgbClr val="595959"/>
                      </a:solidFill>
                      <a:prstDash val="solid"/>
                    </a:lnB>
                    <a:solidFill>
                      <a:srgbClr val="FFFFFF"/>
                    </a:solidFill>
                  </a:tcPr>
                </a:tc>
                <a:tc>
                  <a:txBody>
                    <a:bodyPr/>
                    <a:p>
                      <a:r>
                        <a:rPr lang="zh-CN" altLang="en-US" sz="800" b="1">
                          <a:solidFill>
                            <a:srgbClr val="404040"/>
                          </a:solidFill>
                        </a:rPr>
                        <a:t>王五</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w="19050">
                      <a:solidFill>
                        <a:srgbClr val="595959"/>
                      </a:solidFill>
                      <a:prstDash val="solid"/>
                    </a:lnB>
                    <a:solidFill>
                      <a:srgbClr val="FFFFFF"/>
                    </a:solidFill>
                  </a:tcPr>
                </a:tc>
                <a:tc>
                  <a:txBody>
                    <a:bodyPr/>
                    <a:p>
                      <a:r>
                        <a:rPr lang="en-US" altLang="zh-CN" sz="800" b="1">
                          <a:solidFill>
                            <a:srgbClr val="404040"/>
                          </a:solidFill>
                        </a:rPr>
                        <a:t>2020-06-14</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w="19050">
                      <a:solidFill>
                        <a:srgbClr val="595959"/>
                      </a:solidFill>
                      <a:prstDash val="solid"/>
                    </a:lnB>
                    <a:solidFill>
                      <a:srgbClr val="FFFFFF"/>
                    </a:solidFill>
                  </a:tcPr>
                </a:tc>
                <a:tc>
                  <a:txBody>
                    <a:bodyPr/>
                    <a:p>
                      <a:pPr marL="0" marR="0" lvl="0" indent="0" algn="l" defTabSz="685800" rtl="0" eaLnBrk="1" fontAlgn="auto" latinLnBrk="0" hangingPunct="1">
                        <a:lnSpc>
                          <a:spcPct val="100000"/>
                        </a:lnSpc>
                        <a:spcBef>
                          <a:spcPts val="0"/>
                        </a:spcBef>
                        <a:spcAft>
                          <a:spcPts val="0"/>
                        </a:spcAft>
                        <a:buClrTx/>
                        <a:buSzTx/>
                        <a:buFontTx/>
                        <a:buNone/>
                        <a:defRPr/>
                      </a:pPr>
                      <a:r>
                        <a:rPr lang="en-US" altLang="zh-CN" sz="800" b="1" dirty="0">
                          <a:solidFill>
                            <a:srgbClr val="404040"/>
                          </a:solidFill>
                        </a:rPr>
                        <a:t>9999-12-31</a:t>
                      </a:r>
                      <a:endParaRPr lang="en-US" altLang="zh-CN" sz="800" b="1" dirty="0">
                        <a:solidFill>
                          <a:srgbClr val="404040"/>
                        </a:solidFill>
                      </a:endParaRPr>
                    </a:p>
                  </a:txBody>
                  <a:tcPr>
                    <a:lnL w="6350">
                      <a:solidFill>
                        <a:srgbClr val="D9D9D9"/>
                      </a:solidFill>
                      <a:prstDash val="solid"/>
                    </a:lnL>
                    <a:lnR>
                      <a:noFill/>
                    </a:lnR>
                    <a:lnT>
                      <a:noFill/>
                    </a:lnT>
                    <a:lnB w="19050">
                      <a:solidFill>
                        <a:srgbClr val="595959"/>
                      </a:solidFill>
                      <a:prstDash val="solid"/>
                    </a:lnB>
                    <a:solidFill>
                      <a:srgbClr val="FFFFFF"/>
                    </a:solidFill>
                  </a:tcPr>
                </a:tc>
              </a:tr>
            </a:tbl>
          </a:graphicData>
        </a:graphic>
      </p:graphicFrame>
      <p:sp>
        <p:nvSpPr>
          <p:cNvPr id="9" name="文本框 8"/>
          <p:cNvSpPr txBox="1"/>
          <p:nvPr/>
        </p:nvSpPr>
        <p:spPr>
          <a:xfrm>
            <a:off x="5386705" y="875665"/>
            <a:ext cx="828040" cy="275590"/>
          </a:xfrm>
          <a:prstGeom prst="rect">
            <a:avLst/>
          </a:prstGeom>
          <a:solidFill>
            <a:schemeClr val="bg1"/>
          </a:solidFill>
        </p:spPr>
        <p:txBody>
          <a:bodyPr wrap="square" rtlCol="0">
            <a:spAutoFit/>
          </a:bodyPr>
          <a:p>
            <a:r>
              <a:rPr lang="en-US" altLang="zh-CN" sz="1200"/>
              <a:t>inner join</a:t>
            </a:r>
            <a:endParaRPr lang="en-US" altLang="zh-CN" sz="1200"/>
          </a:p>
        </p:txBody>
      </p:sp>
      <p:graphicFrame>
        <p:nvGraphicFramePr>
          <p:cNvPr id="11" name="表格 10"/>
          <p:cNvGraphicFramePr>
            <a:graphicFrameLocks noGrp="1"/>
          </p:cNvGraphicFramePr>
          <p:nvPr>
            <p:custDataLst>
              <p:tags r:id="rId2"/>
            </p:custDataLst>
          </p:nvPr>
        </p:nvGraphicFramePr>
        <p:xfrm>
          <a:off x="3816982" y="1604722"/>
          <a:ext cx="3264024" cy="640080"/>
        </p:xfrm>
        <a:graphic>
          <a:graphicData uri="http://schemas.openxmlformats.org/drawingml/2006/table">
            <a:tbl>
              <a:tblPr firstRow="1" bandRow="1">
                <a:tableStyleId>{5C22544A-7EE6-4342-B048-85BDC9FD1C3A}</a:tableStyleId>
              </a:tblPr>
              <a:tblGrid>
                <a:gridCol w="816006"/>
                <a:gridCol w="816006"/>
                <a:gridCol w="816006"/>
                <a:gridCol w="816006"/>
              </a:tblGrid>
              <a:tr h="213360">
                <a:tc>
                  <a:txBody>
                    <a:bodyPr/>
                    <a:p>
                      <a:r>
                        <a:rPr lang="zh-CN" altLang="en-US" sz="800" b="1">
                          <a:solidFill>
                            <a:srgbClr val="FFFFFF"/>
                          </a:solidFill>
                        </a:rPr>
                        <a:t>用户</a:t>
                      </a:r>
                      <a:r>
                        <a:rPr lang="en-US" altLang="zh-CN" sz="800" b="1">
                          <a:solidFill>
                            <a:srgbClr val="FFFFFF"/>
                          </a:solidFill>
                        </a:rPr>
                        <a:t>ID</a:t>
                      </a:r>
                      <a:endParaRPr lang="en-US" altLang="zh-CN" sz="800" b="1">
                        <a:solidFill>
                          <a:srgbClr val="FFFFFF"/>
                        </a:solidFill>
                      </a:endParaRPr>
                    </a:p>
                  </a:txBody>
                  <a:tcPr>
                    <a:lnL>
                      <a:noFill/>
                    </a:lnL>
                    <a:lnR>
                      <a:noFill/>
                    </a:lnR>
                    <a:lnT>
                      <a:noFill/>
                    </a:lnT>
                    <a:lnB>
                      <a:noFill/>
                    </a:lnB>
                    <a:solidFill>
                      <a:srgbClr val="595959"/>
                    </a:solidFill>
                  </a:tcPr>
                </a:tc>
                <a:tc>
                  <a:txBody>
                    <a:bodyPr/>
                    <a:p>
                      <a:r>
                        <a:rPr lang="zh-CN" altLang="en-US" sz="800" b="1">
                          <a:solidFill>
                            <a:srgbClr val="FFFFFF"/>
                          </a:solidFill>
                        </a:rPr>
                        <a:t>姓名</a:t>
                      </a:r>
                      <a:endParaRPr lang="zh-CN" altLang="en-US" sz="800" b="1">
                        <a:solidFill>
                          <a:srgbClr val="FFFFFF"/>
                        </a:solidFill>
                      </a:endParaRPr>
                    </a:p>
                  </a:txBody>
                  <a:tcPr>
                    <a:lnL>
                      <a:noFill/>
                    </a:lnL>
                    <a:lnR>
                      <a:noFill/>
                    </a:lnR>
                    <a:lnT>
                      <a:noFill/>
                    </a:lnT>
                    <a:lnB>
                      <a:noFill/>
                    </a:lnB>
                    <a:solidFill>
                      <a:srgbClr val="E29A9A"/>
                    </a:solidFill>
                  </a:tcPr>
                </a:tc>
                <a:tc>
                  <a:txBody>
                    <a:bodyPr/>
                    <a:p>
                      <a:r>
                        <a:rPr lang="zh-CN" altLang="en-US" sz="800" b="1">
                          <a:solidFill>
                            <a:srgbClr val="FFFFFF"/>
                          </a:solidFill>
                        </a:rPr>
                        <a:t>开始时间</a:t>
                      </a:r>
                      <a:endParaRPr lang="zh-CN" altLang="en-US" sz="800" b="1">
                        <a:solidFill>
                          <a:srgbClr val="FFFFFF"/>
                        </a:solidFill>
                      </a:endParaRPr>
                    </a:p>
                  </a:txBody>
                  <a:tcPr>
                    <a:lnL>
                      <a:noFill/>
                    </a:lnL>
                    <a:lnR>
                      <a:noFill/>
                    </a:lnR>
                    <a:lnT>
                      <a:noFill/>
                    </a:lnT>
                    <a:lnB>
                      <a:noFill/>
                    </a:lnB>
                    <a:solidFill>
                      <a:srgbClr val="DFBBB3"/>
                    </a:solidFill>
                  </a:tcPr>
                </a:tc>
                <a:tc>
                  <a:txBody>
                    <a:bodyPr/>
                    <a:p>
                      <a:r>
                        <a:rPr lang="zh-CN" altLang="en-US" sz="800" b="1">
                          <a:solidFill>
                            <a:srgbClr val="FFFFFF"/>
                          </a:solidFill>
                        </a:rPr>
                        <a:t>结束时间</a:t>
                      </a:r>
                      <a:endParaRPr lang="zh-CN" altLang="en-US" sz="800" b="1">
                        <a:solidFill>
                          <a:srgbClr val="FFFFFF"/>
                        </a:solidFill>
                      </a:endParaRPr>
                    </a:p>
                  </a:txBody>
                  <a:tcPr>
                    <a:lnL>
                      <a:noFill/>
                    </a:lnL>
                    <a:lnR>
                      <a:noFill/>
                    </a:lnR>
                    <a:lnT>
                      <a:noFill/>
                    </a:lnT>
                    <a:lnB>
                      <a:noFill/>
                    </a:lnB>
                    <a:solidFill>
                      <a:srgbClr val="A3CDCB"/>
                    </a:solidFill>
                  </a:tcPr>
                </a:tc>
              </a:tr>
              <a:tr h="213360">
                <a:tc>
                  <a:txBody>
                    <a:bodyPr/>
                    <a:p>
                      <a:r>
                        <a:rPr lang="en-US" altLang="zh-CN" sz="800" b="1">
                          <a:solidFill>
                            <a:srgbClr val="404040"/>
                          </a:solidFill>
                        </a:rPr>
                        <a:t>2</a:t>
                      </a:r>
                      <a:endParaRPr lang="en-US" altLang="zh-CN" sz="800" b="1">
                        <a:solidFill>
                          <a:srgbClr val="404040"/>
                        </a:solidFill>
                      </a:endParaRPr>
                    </a:p>
                  </a:txBody>
                  <a:tcPr>
                    <a:lnL>
                      <a:noFill/>
                    </a:lnL>
                    <a:lnR w="12700">
                      <a:solidFill>
                        <a:srgbClr val="D9D9D9"/>
                      </a:solidFill>
                      <a:prstDash val="solid"/>
                    </a:lnR>
                    <a:lnT>
                      <a:noFill/>
                    </a:lnT>
                    <a:lnB>
                      <a:noFill/>
                    </a:lnB>
                    <a:solidFill>
                      <a:schemeClr val="bg1"/>
                    </a:solidFill>
                  </a:tcPr>
                </a:tc>
                <a:tc>
                  <a:txBody>
                    <a:bodyPr/>
                    <a:p>
                      <a:r>
                        <a:rPr lang="zh-CN" altLang="en-US" sz="800" b="1">
                          <a:solidFill>
                            <a:srgbClr val="404040"/>
                          </a:solidFill>
                        </a:rPr>
                        <a:t>李四</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a:noFill/>
                    </a:lnB>
                    <a:solidFill>
                      <a:schemeClr val="bg1"/>
                    </a:solidFill>
                  </a:tcPr>
                </a:tc>
                <a:tc>
                  <a:txBody>
                    <a:bodyPr/>
                    <a:p>
                      <a:r>
                        <a:rPr lang="en-US" altLang="zh-CN" sz="800" b="1">
                          <a:solidFill>
                            <a:srgbClr val="404040"/>
                          </a:solidFill>
                        </a:rPr>
                        <a:t>2020-06-14</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a:noFill/>
                    </a:lnB>
                    <a:solidFill>
                      <a:schemeClr val="bg1"/>
                    </a:solidFill>
                  </a:tcPr>
                </a:tc>
                <a:tc>
                  <a:txBody>
                    <a:bodyPr/>
                    <a:p>
                      <a:r>
                        <a:rPr lang="en-US" altLang="zh-CN" sz="800" b="1">
                          <a:solidFill>
                            <a:srgbClr val="FF0000"/>
                          </a:solidFill>
                        </a:rPr>
                        <a:t>2020-06-14</a:t>
                      </a:r>
                      <a:endParaRPr lang="en-US" altLang="zh-CN" sz="800" b="1">
                        <a:solidFill>
                          <a:srgbClr val="FF0000"/>
                        </a:solidFill>
                      </a:endParaRPr>
                    </a:p>
                  </a:txBody>
                  <a:tcPr>
                    <a:lnL w="6350">
                      <a:solidFill>
                        <a:srgbClr val="D9D9D9"/>
                      </a:solidFill>
                      <a:prstDash val="solid"/>
                    </a:lnL>
                    <a:lnR>
                      <a:noFill/>
                    </a:lnR>
                    <a:lnT>
                      <a:noFill/>
                    </a:lnT>
                    <a:lnB>
                      <a:noFill/>
                    </a:lnB>
                    <a:solidFill>
                      <a:schemeClr val="bg1"/>
                    </a:solidFill>
                  </a:tcPr>
                </a:tc>
              </a:tr>
            </a:tbl>
          </a:graphicData>
        </a:graphic>
      </p:graphicFrame>
      <p:graphicFrame>
        <p:nvGraphicFramePr>
          <p:cNvPr id="12" name="表格 11"/>
          <p:cNvGraphicFramePr>
            <a:graphicFrameLocks noGrp="1"/>
          </p:cNvGraphicFramePr>
          <p:nvPr>
            <p:custDataLst>
              <p:tags r:id="rId3"/>
            </p:custDataLst>
          </p:nvPr>
        </p:nvGraphicFramePr>
        <p:xfrm>
          <a:off x="1844412" y="3434801"/>
          <a:ext cx="3264024" cy="1280160"/>
        </p:xfrm>
        <a:graphic>
          <a:graphicData uri="http://schemas.openxmlformats.org/drawingml/2006/table">
            <a:tbl>
              <a:tblPr firstRow="1" bandRow="1">
                <a:tableStyleId>{5C22544A-7EE6-4342-B048-85BDC9FD1C3A}</a:tableStyleId>
              </a:tblPr>
              <a:tblGrid>
                <a:gridCol w="815975"/>
                <a:gridCol w="816037"/>
                <a:gridCol w="816006"/>
                <a:gridCol w="816006"/>
              </a:tblGrid>
              <a:tr h="213360">
                <a:tc>
                  <a:txBody>
                    <a:bodyPr/>
                    <a:p>
                      <a:r>
                        <a:rPr lang="zh-CN" altLang="en-US" sz="800" b="1">
                          <a:solidFill>
                            <a:srgbClr val="FFFFFF"/>
                          </a:solidFill>
                        </a:rPr>
                        <a:t>用户</a:t>
                      </a:r>
                      <a:r>
                        <a:rPr lang="en-US" altLang="zh-CN" sz="800" b="1">
                          <a:solidFill>
                            <a:srgbClr val="FFFFFF"/>
                          </a:solidFill>
                        </a:rPr>
                        <a:t>ID</a:t>
                      </a:r>
                      <a:endParaRPr lang="en-US" altLang="zh-CN" sz="800" b="1">
                        <a:solidFill>
                          <a:srgbClr val="FFFFFF"/>
                        </a:solidFill>
                      </a:endParaRPr>
                    </a:p>
                  </a:txBody>
                  <a:tcPr>
                    <a:lnL>
                      <a:noFill/>
                    </a:lnL>
                    <a:lnR>
                      <a:noFill/>
                    </a:lnR>
                    <a:lnT>
                      <a:noFill/>
                    </a:lnT>
                    <a:lnB>
                      <a:noFill/>
                    </a:lnB>
                    <a:solidFill>
                      <a:srgbClr val="595959"/>
                    </a:solidFill>
                  </a:tcPr>
                </a:tc>
                <a:tc>
                  <a:txBody>
                    <a:bodyPr/>
                    <a:p>
                      <a:r>
                        <a:rPr lang="zh-CN" altLang="en-US" sz="800" b="1">
                          <a:solidFill>
                            <a:srgbClr val="FFFFFF"/>
                          </a:solidFill>
                        </a:rPr>
                        <a:t>姓名</a:t>
                      </a:r>
                      <a:endParaRPr lang="zh-CN" altLang="en-US" sz="800" b="1">
                        <a:solidFill>
                          <a:srgbClr val="FFFFFF"/>
                        </a:solidFill>
                      </a:endParaRPr>
                    </a:p>
                  </a:txBody>
                  <a:tcPr>
                    <a:lnL>
                      <a:noFill/>
                    </a:lnL>
                    <a:lnR>
                      <a:noFill/>
                    </a:lnR>
                    <a:lnT>
                      <a:noFill/>
                    </a:lnT>
                    <a:lnB>
                      <a:noFill/>
                    </a:lnB>
                    <a:solidFill>
                      <a:srgbClr val="E29A9A"/>
                    </a:solidFill>
                  </a:tcPr>
                </a:tc>
                <a:tc>
                  <a:txBody>
                    <a:bodyPr/>
                    <a:p>
                      <a:r>
                        <a:rPr lang="zh-CN" altLang="en-US" sz="800" b="1">
                          <a:solidFill>
                            <a:srgbClr val="FFFFFF"/>
                          </a:solidFill>
                        </a:rPr>
                        <a:t>开始时间</a:t>
                      </a:r>
                      <a:endParaRPr lang="zh-CN" altLang="en-US" sz="800" b="1">
                        <a:solidFill>
                          <a:srgbClr val="FFFFFF"/>
                        </a:solidFill>
                      </a:endParaRPr>
                    </a:p>
                  </a:txBody>
                  <a:tcPr>
                    <a:lnL>
                      <a:noFill/>
                    </a:lnL>
                    <a:lnR>
                      <a:noFill/>
                    </a:lnR>
                    <a:lnT>
                      <a:noFill/>
                    </a:lnT>
                    <a:lnB>
                      <a:noFill/>
                    </a:lnB>
                    <a:solidFill>
                      <a:srgbClr val="DFBBB3"/>
                    </a:solidFill>
                  </a:tcPr>
                </a:tc>
                <a:tc>
                  <a:txBody>
                    <a:bodyPr/>
                    <a:p>
                      <a:r>
                        <a:rPr lang="zh-CN" altLang="en-US" sz="800" b="1">
                          <a:solidFill>
                            <a:srgbClr val="FFFFFF"/>
                          </a:solidFill>
                        </a:rPr>
                        <a:t>结束时间</a:t>
                      </a:r>
                      <a:endParaRPr lang="zh-CN" altLang="en-US" sz="800" b="1">
                        <a:solidFill>
                          <a:srgbClr val="FFFFFF"/>
                        </a:solidFill>
                      </a:endParaRPr>
                    </a:p>
                  </a:txBody>
                  <a:tcPr>
                    <a:lnL>
                      <a:noFill/>
                    </a:lnL>
                    <a:lnR>
                      <a:noFill/>
                    </a:lnR>
                    <a:lnT>
                      <a:noFill/>
                    </a:lnT>
                    <a:lnB>
                      <a:noFill/>
                    </a:lnB>
                    <a:solidFill>
                      <a:srgbClr val="A3CDCB"/>
                    </a:solidFill>
                  </a:tcPr>
                </a:tc>
              </a:tr>
              <a:tr h="213360">
                <a:tc>
                  <a:txBody>
                    <a:bodyPr/>
                    <a:p>
                      <a:r>
                        <a:rPr lang="en-US" altLang="zh-CN" sz="800" b="1">
                          <a:solidFill>
                            <a:srgbClr val="404040"/>
                          </a:solidFill>
                        </a:rPr>
                        <a:t>3</a:t>
                      </a:r>
                      <a:endParaRPr lang="en-US" altLang="zh-CN" sz="800" b="1">
                        <a:solidFill>
                          <a:srgbClr val="404040"/>
                        </a:solidFill>
                      </a:endParaRPr>
                    </a:p>
                  </a:txBody>
                  <a:tcPr>
                    <a:lnL>
                      <a:noFill/>
                    </a:lnL>
                    <a:lnR w="12700">
                      <a:solidFill>
                        <a:srgbClr val="D9D9D9"/>
                      </a:solidFill>
                      <a:prstDash val="solid"/>
                    </a:lnR>
                    <a:lnT>
                      <a:noFill/>
                    </a:lnT>
                    <a:lnB>
                      <a:noFill/>
                    </a:lnB>
                    <a:solidFill>
                      <a:srgbClr val="FFFFFF"/>
                    </a:solidFill>
                  </a:tcPr>
                </a:tc>
                <a:tc>
                  <a:txBody>
                    <a:bodyPr/>
                    <a:p>
                      <a:r>
                        <a:rPr lang="zh-CN" altLang="en-US" sz="800" b="1">
                          <a:solidFill>
                            <a:srgbClr val="404040"/>
                          </a:solidFill>
                        </a:rPr>
                        <a:t>王五</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FFFFF"/>
                    </a:solidFill>
                  </a:tcPr>
                </a:tc>
                <a:tc>
                  <a:txBody>
                    <a:bodyPr/>
                    <a:p>
                      <a:r>
                        <a:rPr lang="en-US" altLang="zh-CN" sz="800" b="1">
                          <a:solidFill>
                            <a:srgbClr val="404040"/>
                          </a:solidFill>
                        </a:rPr>
                        <a:t>2020-06-14</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FFFFF"/>
                    </a:solidFill>
                  </a:tcPr>
                </a:tc>
                <a:tc>
                  <a:txBody>
                    <a:bodyPr/>
                    <a:p>
                      <a:pPr marL="0" marR="0" lvl="0" indent="0" algn="l" defTabSz="685800" rtl="0" eaLnBrk="1" fontAlgn="auto" latinLnBrk="0" hangingPunct="1">
                        <a:lnSpc>
                          <a:spcPct val="100000"/>
                        </a:lnSpc>
                        <a:spcBef>
                          <a:spcPts val="0"/>
                        </a:spcBef>
                        <a:spcAft>
                          <a:spcPts val="0"/>
                        </a:spcAft>
                        <a:buClrTx/>
                        <a:buSzTx/>
                        <a:buFontTx/>
                        <a:buNone/>
                        <a:defRPr/>
                      </a:pPr>
                      <a:r>
                        <a:rPr lang="en-US" altLang="zh-CN" sz="800" b="1" dirty="0">
                          <a:solidFill>
                            <a:srgbClr val="404040"/>
                          </a:solidFill>
                        </a:rPr>
                        <a:t>9999-12-31</a:t>
                      </a:r>
                      <a:endParaRPr lang="en-US" altLang="zh-CN" sz="800" b="1" dirty="0">
                        <a:solidFill>
                          <a:srgbClr val="404040"/>
                        </a:solidFill>
                      </a:endParaRPr>
                    </a:p>
                  </a:txBody>
                  <a:tcPr>
                    <a:lnL w="6350">
                      <a:solidFill>
                        <a:srgbClr val="D9D9D9"/>
                      </a:solidFill>
                      <a:prstDash val="solid"/>
                    </a:lnL>
                    <a:lnR>
                      <a:noFill/>
                    </a:lnR>
                    <a:lnT>
                      <a:noFill/>
                    </a:lnT>
                    <a:lnB>
                      <a:noFill/>
                    </a:lnB>
                    <a:solidFill>
                      <a:srgbClr val="FFFFFF"/>
                    </a:solidFill>
                  </a:tcPr>
                </a:tc>
              </a:tr>
              <a:tr h="213360">
                <a:tc>
                  <a:txBody>
                    <a:bodyPr/>
                    <a:p>
                      <a:r>
                        <a:rPr lang="en-US" altLang="zh-CN" sz="800" b="1">
                          <a:solidFill>
                            <a:srgbClr val="404040"/>
                          </a:solidFill>
                        </a:rPr>
                        <a:t>1</a:t>
                      </a:r>
                      <a:endParaRPr lang="en-US" altLang="zh-CN" sz="800" b="1">
                        <a:solidFill>
                          <a:srgbClr val="404040"/>
                        </a:solidFill>
                      </a:endParaRPr>
                    </a:p>
                  </a:txBody>
                  <a:tcPr>
                    <a:lnL>
                      <a:noFill/>
                    </a:lnL>
                    <a:lnR w="12700">
                      <a:solidFill>
                        <a:srgbClr val="D9D9D9"/>
                      </a:solidFill>
                      <a:prstDash val="solid"/>
                    </a:lnR>
                    <a:lnT>
                      <a:noFill/>
                    </a:lnT>
                    <a:lnB>
                      <a:noFill/>
                    </a:lnB>
                    <a:solidFill>
                      <a:srgbClr val="F2F2F2"/>
                    </a:solidFill>
                  </a:tcPr>
                </a:tc>
                <a:tc>
                  <a:txBody>
                    <a:bodyPr/>
                    <a:p>
                      <a:r>
                        <a:rPr lang="zh-CN" altLang="en-US" sz="800" b="1">
                          <a:solidFill>
                            <a:srgbClr val="404040"/>
                          </a:solidFill>
                        </a:rPr>
                        <a:t>张三</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2F2F2"/>
                    </a:solidFill>
                  </a:tcPr>
                </a:tc>
                <a:tc>
                  <a:txBody>
                    <a:bodyPr/>
                    <a:p>
                      <a:r>
                        <a:rPr lang="en-US" altLang="zh-CN" sz="800" b="1">
                          <a:solidFill>
                            <a:srgbClr val="404040"/>
                          </a:solidFill>
                        </a:rPr>
                        <a:t>2020-06-14</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2F2F2"/>
                    </a:solidFill>
                  </a:tcPr>
                </a:tc>
                <a:tc>
                  <a:txBody>
                    <a:bodyPr/>
                    <a:p>
                      <a:r>
                        <a:rPr lang="en-US" altLang="zh-CN" sz="800" b="1" dirty="0">
                          <a:solidFill>
                            <a:srgbClr val="404040"/>
                          </a:solidFill>
                        </a:rPr>
                        <a:t>9999-12-31</a:t>
                      </a:r>
                      <a:endParaRPr lang="en-US" altLang="zh-CN" sz="800" b="1" dirty="0">
                        <a:solidFill>
                          <a:srgbClr val="404040"/>
                        </a:solidFill>
                      </a:endParaRPr>
                    </a:p>
                  </a:txBody>
                  <a:tcPr>
                    <a:lnL w="6350">
                      <a:solidFill>
                        <a:srgbClr val="D9D9D9"/>
                      </a:solidFill>
                      <a:prstDash val="solid"/>
                    </a:lnL>
                    <a:lnR>
                      <a:noFill/>
                    </a:lnR>
                    <a:lnT>
                      <a:noFill/>
                    </a:lnT>
                    <a:lnB>
                      <a:noFill/>
                    </a:lnB>
                    <a:solidFill>
                      <a:srgbClr val="F2F2F2"/>
                    </a:solidFill>
                  </a:tcPr>
                </a:tc>
              </a:tr>
              <a:tr h="132951">
                <a:tc>
                  <a:txBody>
                    <a:bodyPr/>
                    <a:p>
                      <a:r>
                        <a:rPr lang="en-US" altLang="zh-CN" sz="800" b="1">
                          <a:solidFill>
                            <a:srgbClr val="404040"/>
                          </a:solidFill>
                        </a:rPr>
                        <a:t>2</a:t>
                      </a:r>
                      <a:endParaRPr lang="en-US" altLang="zh-CN" sz="800" b="1">
                        <a:solidFill>
                          <a:srgbClr val="404040"/>
                        </a:solidFill>
                      </a:endParaRPr>
                    </a:p>
                  </a:txBody>
                  <a:tcPr>
                    <a:lnL>
                      <a:noFill/>
                    </a:lnL>
                    <a:lnR w="12700">
                      <a:solidFill>
                        <a:srgbClr val="D9D9D9"/>
                      </a:solidFill>
                      <a:prstDash val="solid"/>
                    </a:lnR>
                    <a:lnT>
                      <a:noFill/>
                    </a:lnT>
                    <a:lnB>
                      <a:noFill/>
                    </a:lnB>
                    <a:solidFill>
                      <a:srgbClr val="FFFFFF"/>
                    </a:solidFill>
                  </a:tcPr>
                </a:tc>
                <a:tc>
                  <a:txBody>
                    <a:bodyPr/>
                    <a:p>
                      <a:r>
                        <a:rPr lang="zh-CN" altLang="en-US" sz="800" b="1">
                          <a:solidFill>
                            <a:srgbClr val="404040"/>
                          </a:solidFill>
                        </a:rPr>
                        <a:t>李四</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FFFFF"/>
                    </a:solidFill>
                  </a:tcPr>
                </a:tc>
                <a:tc>
                  <a:txBody>
                    <a:bodyPr/>
                    <a:p>
                      <a:r>
                        <a:rPr lang="en-US" altLang="zh-CN" sz="800" b="1">
                          <a:solidFill>
                            <a:srgbClr val="404040"/>
                          </a:solidFill>
                        </a:rPr>
                        <a:t>2020-06-14</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FFFFF"/>
                    </a:solidFill>
                  </a:tcPr>
                </a:tc>
                <a:tc>
                  <a:txBody>
                    <a:bodyPr/>
                    <a:p>
                      <a:r>
                        <a:rPr lang="en-US" altLang="zh-CN" sz="800" b="1" dirty="0">
                          <a:solidFill>
                            <a:srgbClr val="404040"/>
                          </a:solidFill>
                        </a:rPr>
                        <a:t>9999-12-31</a:t>
                      </a:r>
                      <a:endParaRPr lang="en-US" altLang="zh-CN" sz="800" b="1" dirty="0">
                        <a:solidFill>
                          <a:srgbClr val="404040"/>
                        </a:solidFill>
                      </a:endParaRPr>
                    </a:p>
                  </a:txBody>
                  <a:tcPr>
                    <a:lnL w="6350">
                      <a:solidFill>
                        <a:srgbClr val="D9D9D9"/>
                      </a:solidFill>
                      <a:prstDash val="solid"/>
                    </a:lnL>
                    <a:lnR>
                      <a:noFill/>
                    </a:lnR>
                    <a:lnT>
                      <a:noFill/>
                    </a:lnT>
                    <a:lnB>
                      <a:noFill/>
                    </a:lnB>
                    <a:solidFill>
                      <a:srgbClr val="FFFFFF"/>
                    </a:solidFill>
                  </a:tcPr>
                </a:tc>
              </a:tr>
              <a:tr h="132951">
                <a:tc gridSpan="4">
                  <a:txBody>
                    <a:bodyPr/>
                    <a:p>
                      <a:pPr algn="ctr">
                        <a:buNone/>
                      </a:pPr>
                      <a:r>
                        <a:rPr lang="en-US" altLang="zh-CN" sz="800" b="1">
                          <a:solidFill>
                            <a:srgbClr val="404040"/>
                          </a:solidFill>
                        </a:rPr>
                        <a:t>NULL</a:t>
                      </a:r>
                      <a:endParaRPr lang="en-US" altLang="zh-CN" sz="800" b="1">
                        <a:solidFill>
                          <a:srgbClr val="404040"/>
                        </a:solidFill>
                      </a:endParaRPr>
                    </a:p>
                  </a:txBody>
                  <a:tcPr>
                    <a:lnL>
                      <a:noFill/>
                    </a:lnL>
                    <a:lnR>
                      <a:noFill/>
                    </a:lnR>
                    <a:lnT>
                      <a:noFill/>
                    </a:lnT>
                    <a:lnB>
                      <a:noFill/>
                    </a:lnB>
                    <a:solidFill>
                      <a:srgbClr val="F2F2F2"/>
                    </a:solidFill>
                  </a:tcPr>
                </a:tc>
                <a:tc hMerge="1">
                  <a:tcPr>
                    <a:lnL w="12700">
                      <a:solidFill>
                        <a:srgbClr val="D9D9D9"/>
                      </a:solidFill>
                      <a:prstDash val="solid"/>
                    </a:lnL>
                    <a:lnR w="6350">
                      <a:solidFill>
                        <a:srgbClr val="D9D9D9"/>
                      </a:solidFill>
                      <a:prstDash val="solid"/>
                    </a:lnR>
                    <a:lnT>
                      <a:noFill/>
                    </a:lnT>
                    <a:lnB>
                      <a:noFill/>
                    </a:lnB>
                    <a:solidFill>
                      <a:srgbClr val="F2F2F2"/>
                    </a:solidFill>
                  </a:tcPr>
                </a:tc>
                <a:tc hMerge="1">
                  <a:tcPr>
                    <a:lnL w="6350">
                      <a:solidFill>
                        <a:srgbClr val="D9D9D9"/>
                      </a:solidFill>
                      <a:prstDash val="solid"/>
                    </a:lnL>
                    <a:lnR w="6350">
                      <a:solidFill>
                        <a:srgbClr val="D9D9D9"/>
                      </a:solidFill>
                      <a:prstDash val="solid"/>
                    </a:lnR>
                    <a:lnT>
                      <a:noFill/>
                    </a:lnT>
                    <a:lnB>
                      <a:noFill/>
                    </a:lnB>
                    <a:solidFill>
                      <a:srgbClr val="F2F2F2"/>
                    </a:solidFill>
                  </a:tcPr>
                </a:tc>
                <a:tc hMerge="1">
                  <a:tcPr>
                    <a:lnL w="6350">
                      <a:solidFill>
                        <a:srgbClr val="D9D9D9"/>
                      </a:solidFill>
                      <a:prstDash val="solid"/>
                    </a:lnL>
                    <a:lnR>
                      <a:noFill/>
                    </a:lnR>
                    <a:lnT>
                      <a:noFill/>
                    </a:lnT>
                    <a:lnB>
                      <a:noFill/>
                    </a:lnB>
                    <a:solidFill>
                      <a:srgbClr val="F2F2F2"/>
                    </a:solidFill>
                  </a:tcPr>
                </a:tc>
              </a:tr>
              <a:tr h="132951">
                <a:tc gridSpan="4">
                  <a:txBody>
                    <a:bodyPr/>
                    <a:p>
                      <a:pPr algn="ctr">
                        <a:buNone/>
                      </a:pPr>
                      <a:r>
                        <a:rPr lang="en-US" altLang="zh-CN" sz="800" b="1">
                          <a:solidFill>
                            <a:srgbClr val="404040"/>
                          </a:solidFill>
                        </a:rPr>
                        <a:t>NULL</a:t>
                      </a:r>
                      <a:endParaRPr lang="en-US" altLang="zh-CN" sz="800" b="1">
                        <a:solidFill>
                          <a:srgbClr val="404040"/>
                        </a:solidFill>
                      </a:endParaRPr>
                    </a:p>
                  </a:txBody>
                  <a:tcPr>
                    <a:lnL>
                      <a:noFill/>
                    </a:lnL>
                    <a:lnR>
                      <a:noFill/>
                    </a:lnR>
                    <a:lnT>
                      <a:noFill/>
                    </a:lnT>
                    <a:lnB w="19050">
                      <a:solidFill>
                        <a:srgbClr val="595959"/>
                      </a:solidFill>
                      <a:prstDash val="solid"/>
                    </a:lnB>
                    <a:solidFill>
                      <a:srgbClr val="FFFFFF"/>
                    </a:solidFill>
                  </a:tcPr>
                </a:tc>
                <a:tc hMerge="1">
                  <a:tcPr>
                    <a:lnL w="12700">
                      <a:solidFill>
                        <a:srgbClr val="D9D9D9"/>
                      </a:solidFill>
                      <a:prstDash val="solid"/>
                    </a:lnL>
                    <a:lnR w="6350">
                      <a:solidFill>
                        <a:srgbClr val="D9D9D9"/>
                      </a:solidFill>
                      <a:prstDash val="solid"/>
                    </a:lnR>
                    <a:lnT>
                      <a:noFill/>
                    </a:lnT>
                    <a:lnB w="19050">
                      <a:solidFill>
                        <a:srgbClr val="595959"/>
                      </a:solidFill>
                      <a:prstDash val="solid"/>
                    </a:lnB>
                    <a:solidFill>
                      <a:srgbClr val="FFFFFF"/>
                    </a:solidFill>
                  </a:tcPr>
                </a:tc>
                <a:tc hMerge="1">
                  <a:tcPr>
                    <a:lnL w="6350">
                      <a:solidFill>
                        <a:srgbClr val="D9D9D9"/>
                      </a:solidFill>
                      <a:prstDash val="solid"/>
                    </a:lnL>
                    <a:lnR w="6350">
                      <a:solidFill>
                        <a:srgbClr val="D9D9D9"/>
                      </a:solidFill>
                      <a:prstDash val="solid"/>
                    </a:lnR>
                    <a:lnT>
                      <a:noFill/>
                    </a:lnT>
                    <a:lnB w="19050">
                      <a:solidFill>
                        <a:srgbClr val="595959"/>
                      </a:solidFill>
                      <a:prstDash val="solid"/>
                    </a:lnB>
                    <a:solidFill>
                      <a:srgbClr val="FFFFFF"/>
                    </a:solidFill>
                  </a:tcPr>
                </a:tc>
                <a:tc hMerge="1">
                  <a:tcPr>
                    <a:lnL w="6350">
                      <a:solidFill>
                        <a:srgbClr val="D9D9D9"/>
                      </a:solidFill>
                      <a:prstDash val="solid"/>
                    </a:lnL>
                    <a:lnR>
                      <a:noFill/>
                    </a:lnR>
                    <a:lnT>
                      <a:noFill/>
                    </a:lnT>
                    <a:lnB w="19050">
                      <a:solidFill>
                        <a:srgbClr val="595959"/>
                      </a:solidFill>
                      <a:prstDash val="solid"/>
                    </a:lnB>
                    <a:solidFill>
                      <a:srgbClr val="FFFFFF"/>
                    </a:solidFill>
                  </a:tcPr>
                </a:tc>
              </a:tr>
            </a:tbl>
          </a:graphicData>
        </a:graphic>
      </p:graphicFrame>
      <p:graphicFrame>
        <p:nvGraphicFramePr>
          <p:cNvPr id="13" name="表格 12"/>
          <p:cNvGraphicFramePr>
            <a:graphicFrameLocks noGrp="1"/>
          </p:cNvGraphicFramePr>
          <p:nvPr>
            <p:custDataLst>
              <p:tags r:id="rId4"/>
            </p:custDataLst>
          </p:nvPr>
        </p:nvGraphicFramePr>
        <p:xfrm>
          <a:off x="6242685" y="3643630"/>
          <a:ext cx="2563495" cy="1506855"/>
        </p:xfrm>
        <a:graphic>
          <a:graphicData uri="http://schemas.openxmlformats.org/drawingml/2006/table">
            <a:tbl>
              <a:tblPr lastRow="1" bandRow="1">
                <a:tableStyleId>{93296810-A885-4BE3-A3E7-6D5BEEA58F35}</a:tableStyleId>
              </a:tblPr>
              <a:tblGrid>
                <a:gridCol w="868680"/>
                <a:gridCol w="847725"/>
                <a:gridCol w="847090"/>
              </a:tblGrid>
              <a:tr h="215265">
                <a:tc gridSpan="3">
                  <a:txBody>
                    <a:bodyPr/>
                    <a:p>
                      <a:pPr algn="ctr">
                        <a:buNone/>
                      </a:pPr>
                      <a:r>
                        <a:rPr lang="en-US" altLang="zh-CN" sz="800"/>
                        <a:t>NULL</a:t>
                      </a:r>
                      <a:endParaRPr lang="en-US" altLang="zh-CN" sz="800"/>
                    </a:p>
                  </a:txBody>
                  <a:tcPr/>
                </a:tc>
                <a:tc hMerge="1">
                  <a:tcPr/>
                </a:tc>
                <a:tc hMerge="1">
                  <a:tcPr/>
                </a:tc>
              </a:tr>
              <a:tr h="215265">
                <a:tc gridSpan="3">
                  <a:txBody>
                    <a:bodyPr/>
                    <a:p>
                      <a:pPr algn="ctr">
                        <a:buNone/>
                      </a:pPr>
                      <a:r>
                        <a:rPr lang="en-US" altLang="zh-CN" sz="800"/>
                        <a:t>NULL</a:t>
                      </a:r>
                      <a:endParaRPr lang="en-US" altLang="zh-CN" sz="800"/>
                    </a:p>
                  </a:txBody>
                  <a:tcPr/>
                </a:tc>
                <a:tc hMerge="1">
                  <a:tcPr/>
                </a:tc>
                <a:tc hMerge="1">
                  <a:tcPr anchor="ctr" anchorCtr="0"/>
                </a:tc>
              </a:tr>
              <a:tr h="215265">
                <a:tc>
                  <a:txBody>
                    <a:bodyPr/>
                    <a:p>
                      <a:r>
                        <a:rPr lang="en-US" altLang="zh-CN" sz="800"/>
                        <a:t>2</a:t>
                      </a:r>
                      <a:endParaRPr lang="en-US" altLang="zh-CN" sz="800"/>
                    </a:p>
                  </a:txBody>
                  <a:tcPr/>
                </a:tc>
                <a:tc>
                  <a:txBody>
                    <a:bodyPr/>
                    <a:p>
                      <a:r>
                        <a:rPr lang="zh-CN" altLang="en-US" sz="800"/>
                        <a:t>李小四</a:t>
                      </a:r>
                      <a:endParaRPr lang="zh-CN" altLang="en-US" sz="800"/>
                    </a:p>
                  </a:txBody>
                  <a:tcPr/>
                </a:tc>
                <a:tc>
                  <a:txBody>
                    <a:bodyPr/>
                    <a:p>
                      <a:pPr algn="ctr">
                        <a:buNone/>
                      </a:pPr>
                      <a:r>
                        <a:rPr lang="en-US" altLang="zh-CN" sz="800"/>
                        <a:t>2020-06-15</a:t>
                      </a:r>
                      <a:endParaRPr lang="en-US" altLang="zh-CN" sz="800"/>
                    </a:p>
                  </a:txBody>
                  <a:tcPr anchor="ctr" anchorCtr="0"/>
                </a:tc>
              </a:tr>
              <a:tr h="215265">
                <a:tc>
                  <a:txBody>
                    <a:bodyPr/>
                    <a:p>
                      <a:r>
                        <a:rPr lang="en-US" altLang="zh-CN" sz="800"/>
                        <a:t>4</a:t>
                      </a:r>
                      <a:endParaRPr lang="en-US" altLang="zh-CN" sz="800"/>
                    </a:p>
                  </a:txBody>
                  <a:tcPr/>
                </a:tc>
                <a:tc>
                  <a:txBody>
                    <a:bodyPr/>
                    <a:p>
                      <a:r>
                        <a:rPr lang="zh-CN" altLang="en-US" sz="800"/>
                        <a:t>赵六</a:t>
                      </a:r>
                      <a:endParaRPr lang="zh-CN" altLang="en-US" sz="800"/>
                    </a:p>
                  </a:txBody>
                  <a:tcPr/>
                </a:tc>
                <a:tc>
                  <a:txBody>
                    <a:bodyPr/>
                    <a:p>
                      <a:pPr algn="ctr">
                        <a:buNone/>
                      </a:pPr>
                      <a:r>
                        <a:rPr lang="en-US" altLang="zh-CN" sz="800"/>
                        <a:t>2020-06-15</a:t>
                      </a:r>
                      <a:endParaRPr lang="en-US" altLang="zh-CN" sz="800"/>
                    </a:p>
                  </a:txBody>
                  <a:tcPr anchor="ctr" anchorCtr="0"/>
                </a:tc>
              </a:tr>
              <a:tr h="215265">
                <a:tc>
                  <a:txBody>
                    <a:bodyPr/>
                    <a:p>
                      <a:r>
                        <a:rPr lang="en-US" altLang="zh-CN" sz="800"/>
                        <a:t>5</a:t>
                      </a:r>
                      <a:endParaRPr lang="en-US" altLang="zh-CN" sz="800"/>
                    </a:p>
                  </a:txBody>
                  <a:tcPr/>
                </a:tc>
                <a:tc>
                  <a:txBody>
                    <a:bodyPr/>
                    <a:p>
                      <a:r>
                        <a:rPr lang="zh-CN" altLang="en-US" sz="800"/>
                        <a:t>田七</a:t>
                      </a:r>
                      <a:endParaRPr lang="zh-CN" altLang="en-US" sz="800"/>
                    </a:p>
                  </a:txBody>
                  <a:tcPr/>
                </a:tc>
                <a:tc>
                  <a:txBody>
                    <a:bodyPr/>
                    <a:p>
                      <a:pPr algn="ctr">
                        <a:buNone/>
                      </a:pPr>
                      <a:r>
                        <a:rPr lang="en-US" altLang="zh-CN" sz="800"/>
                        <a:t>2020-06-15</a:t>
                      </a:r>
                      <a:endParaRPr lang="en-US" altLang="zh-CN" sz="800"/>
                    </a:p>
                  </a:txBody>
                  <a:tcPr anchor="ctr" anchorCtr="0"/>
                </a:tc>
              </a:tr>
              <a:tr h="215265">
                <a:tc>
                  <a:txBody>
                    <a:bodyPr/>
                    <a:p>
                      <a:pPr algn="l">
                        <a:buClrTx/>
                        <a:buSzTx/>
                        <a:buFontTx/>
                      </a:pPr>
                      <a:r>
                        <a:rPr lang="en-US" altLang="zh-CN" sz="800"/>
                        <a:t>用户ID</a:t>
                      </a:r>
                      <a:endParaRPr lang="en-US" altLang="zh-CN" sz="800"/>
                    </a:p>
                  </a:txBody>
                  <a:tcPr/>
                </a:tc>
                <a:tc>
                  <a:txBody>
                    <a:bodyPr/>
                    <a:p>
                      <a:pPr algn="l">
                        <a:buClrTx/>
                        <a:buSzTx/>
                        <a:buFontTx/>
                      </a:pPr>
                      <a:r>
                        <a:rPr lang="en-US" altLang="zh-CN" sz="800"/>
                        <a:t>姓名</a:t>
                      </a:r>
                      <a:endParaRPr lang="en-US" altLang="zh-CN" sz="800"/>
                    </a:p>
                  </a:txBody>
                  <a:tcPr/>
                </a:tc>
                <a:tc>
                  <a:txBody>
                    <a:bodyPr/>
                    <a:p>
                      <a:pPr algn="l">
                        <a:buClrTx/>
                        <a:buSzTx/>
                        <a:buFontTx/>
                        <a:buNone/>
                      </a:pPr>
                      <a:r>
                        <a:rPr lang="en-US" altLang="zh-CN" sz="800"/>
                        <a:t>dt</a:t>
                      </a:r>
                      <a:endParaRPr lang="en-US" altLang="zh-CN" sz="800"/>
                    </a:p>
                  </a:txBody>
                  <a:tcPr/>
                </a:tc>
              </a:tr>
              <a:tr h="215265">
                <a:tc gridSpan="3">
                  <a:txBody>
                    <a:bodyPr/>
                    <a:p>
                      <a:pPr algn="ctr">
                        <a:buNone/>
                      </a:pPr>
                      <a:r>
                        <a:rPr lang="en-US" altLang="zh-CN" sz="800"/>
                        <a:t>ODS_USER_INFO_NC</a:t>
                      </a:r>
                      <a:endParaRPr lang="en-US" altLang="zh-CN" sz="800"/>
                    </a:p>
                  </a:txBody>
                  <a:tcPr/>
                </a:tc>
                <a:tc hMerge="1">
                  <a:tcPr/>
                </a:tc>
                <a:tc hMerge="1">
                  <a:tcPr anchor="ctr" anchorCtr="0"/>
                </a:tc>
              </a:tr>
            </a:tbl>
          </a:graphicData>
        </a:graphic>
      </p:graphicFrame>
      <p:sp>
        <p:nvSpPr>
          <p:cNvPr id="14" name="文本框 13"/>
          <p:cNvSpPr txBox="1"/>
          <p:nvPr/>
        </p:nvSpPr>
        <p:spPr>
          <a:xfrm>
            <a:off x="5206365" y="4086225"/>
            <a:ext cx="1036320" cy="275590"/>
          </a:xfrm>
          <a:prstGeom prst="rect">
            <a:avLst/>
          </a:prstGeom>
          <a:solidFill>
            <a:schemeClr val="bg1"/>
          </a:solidFill>
        </p:spPr>
        <p:txBody>
          <a:bodyPr wrap="square" rtlCol="0">
            <a:spAutoFit/>
          </a:bodyPr>
          <a:p>
            <a:r>
              <a:rPr lang="en-US" altLang="zh-CN" sz="1200"/>
              <a:t>full  join</a:t>
            </a:r>
            <a:endParaRPr lang="en-US" altLang="zh-CN" sz="1200"/>
          </a:p>
        </p:txBody>
      </p:sp>
      <p:graphicFrame>
        <p:nvGraphicFramePr>
          <p:cNvPr id="18" name="表格 17"/>
          <p:cNvGraphicFramePr>
            <a:graphicFrameLocks noGrp="1"/>
          </p:cNvGraphicFramePr>
          <p:nvPr>
            <p:custDataLst>
              <p:tags r:id="rId5"/>
            </p:custDataLst>
          </p:nvPr>
        </p:nvGraphicFramePr>
        <p:xfrm>
          <a:off x="6214745" y="468630"/>
          <a:ext cx="2563495" cy="1076325"/>
        </p:xfrm>
        <a:graphic>
          <a:graphicData uri="http://schemas.openxmlformats.org/drawingml/2006/table">
            <a:tbl>
              <a:tblPr firstRow="1" bandRow="1">
                <a:tableStyleId>{93296810-A885-4BE3-A3E7-6D5BEEA58F35}</a:tableStyleId>
              </a:tblPr>
              <a:tblGrid>
                <a:gridCol w="868680"/>
                <a:gridCol w="847725"/>
                <a:gridCol w="847090"/>
              </a:tblGrid>
              <a:tr h="215265">
                <a:tc gridSpan="3">
                  <a:txBody>
                    <a:bodyPr/>
                    <a:p>
                      <a:pPr algn="ctr">
                        <a:buNone/>
                      </a:pPr>
                      <a:r>
                        <a:rPr lang="en-US" altLang="zh-CN" sz="800"/>
                        <a:t>ODS_USER_INFO_INC</a:t>
                      </a:r>
                      <a:endParaRPr lang="en-US" altLang="zh-CN" sz="800"/>
                    </a:p>
                  </a:txBody>
                  <a:tcPr/>
                </a:tc>
                <a:tc hMerge="1">
                  <a:tcPr/>
                </a:tc>
                <a:tc hMerge="1">
                  <a:tcPr/>
                </a:tc>
              </a:tr>
              <a:tr h="215265">
                <a:tc>
                  <a:txBody>
                    <a:bodyPr/>
                    <a:p>
                      <a:r>
                        <a:rPr lang="zh-CN" altLang="en-US" sz="800"/>
                        <a:t>用户</a:t>
                      </a:r>
                      <a:r>
                        <a:rPr lang="en-US" altLang="zh-CN" sz="800"/>
                        <a:t>ID</a:t>
                      </a:r>
                      <a:endParaRPr lang="en-US" altLang="zh-CN" sz="800"/>
                    </a:p>
                  </a:txBody>
                  <a:tcPr/>
                </a:tc>
                <a:tc>
                  <a:txBody>
                    <a:bodyPr/>
                    <a:p>
                      <a:r>
                        <a:rPr lang="zh-CN" altLang="en-US" sz="800"/>
                        <a:t>姓名</a:t>
                      </a:r>
                      <a:endParaRPr lang="zh-CN" altLang="en-US" sz="800"/>
                    </a:p>
                  </a:txBody>
                  <a:tcPr/>
                </a:tc>
                <a:tc>
                  <a:txBody>
                    <a:bodyPr/>
                    <a:p>
                      <a:pPr>
                        <a:buNone/>
                      </a:pPr>
                      <a:r>
                        <a:rPr lang="en-US" altLang="zh-CN" sz="800"/>
                        <a:t>dt</a:t>
                      </a:r>
                      <a:endParaRPr lang="en-US" altLang="zh-CN" sz="800"/>
                    </a:p>
                  </a:txBody>
                  <a:tcPr/>
                </a:tc>
              </a:tr>
              <a:tr h="215265">
                <a:tc>
                  <a:txBody>
                    <a:bodyPr/>
                    <a:p>
                      <a:r>
                        <a:rPr lang="en-US" altLang="zh-CN" sz="800"/>
                        <a:t>2</a:t>
                      </a:r>
                      <a:endParaRPr lang="en-US" altLang="zh-CN" sz="800"/>
                    </a:p>
                  </a:txBody>
                  <a:tcPr/>
                </a:tc>
                <a:tc>
                  <a:txBody>
                    <a:bodyPr/>
                    <a:p>
                      <a:r>
                        <a:rPr lang="zh-CN" altLang="en-US" sz="800"/>
                        <a:t>李小四</a:t>
                      </a:r>
                      <a:endParaRPr lang="zh-CN" altLang="en-US" sz="800"/>
                    </a:p>
                  </a:txBody>
                  <a:tcPr/>
                </a:tc>
                <a:tc>
                  <a:txBody>
                    <a:bodyPr/>
                    <a:p>
                      <a:pPr algn="ctr">
                        <a:buNone/>
                      </a:pPr>
                      <a:r>
                        <a:rPr lang="en-US" altLang="zh-CN" sz="800"/>
                        <a:t>2020-06-15</a:t>
                      </a:r>
                      <a:endParaRPr lang="en-US" altLang="zh-CN" sz="800"/>
                    </a:p>
                  </a:txBody>
                  <a:tcPr anchor="ctr" anchorCtr="0"/>
                </a:tc>
              </a:tr>
              <a:tr h="215265">
                <a:tc>
                  <a:txBody>
                    <a:bodyPr/>
                    <a:p>
                      <a:r>
                        <a:rPr lang="en-US" altLang="zh-CN" sz="800"/>
                        <a:t>4</a:t>
                      </a:r>
                      <a:endParaRPr lang="en-US" altLang="zh-CN" sz="800"/>
                    </a:p>
                  </a:txBody>
                  <a:tcPr/>
                </a:tc>
                <a:tc>
                  <a:txBody>
                    <a:bodyPr/>
                    <a:p>
                      <a:r>
                        <a:rPr lang="zh-CN" altLang="en-US" sz="800"/>
                        <a:t>赵六</a:t>
                      </a:r>
                      <a:endParaRPr lang="zh-CN" altLang="en-US" sz="800"/>
                    </a:p>
                  </a:txBody>
                  <a:tcPr/>
                </a:tc>
                <a:tc>
                  <a:txBody>
                    <a:bodyPr/>
                    <a:p>
                      <a:pPr algn="ctr">
                        <a:buNone/>
                      </a:pPr>
                      <a:r>
                        <a:rPr lang="en-US" altLang="zh-CN" sz="800"/>
                        <a:t>2020-06-15</a:t>
                      </a:r>
                      <a:endParaRPr lang="en-US" altLang="zh-CN" sz="800"/>
                    </a:p>
                  </a:txBody>
                  <a:tcPr anchor="ctr" anchorCtr="0"/>
                </a:tc>
              </a:tr>
              <a:tr h="215265">
                <a:tc>
                  <a:txBody>
                    <a:bodyPr/>
                    <a:p>
                      <a:r>
                        <a:rPr lang="en-US" altLang="zh-CN" sz="800"/>
                        <a:t>5</a:t>
                      </a:r>
                      <a:endParaRPr lang="en-US" altLang="zh-CN" sz="800"/>
                    </a:p>
                  </a:txBody>
                  <a:tcPr/>
                </a:tc>
                <a:tc>
                  <a:txBody>
                    <a:bodyPr/>
                    <a:p>
                      <a:r>
                        <a:rPr lang="zh-CN" altLang="en-US" sz="800"/>
                        <a:t>田七</a:t>
                      </a:r>
                      <a:endParaRPr lang="zh-CN" altLang="en-US" sz="800"/>
                    </a:p>
                  </a:txBody>
                  <a:tcPr/>
                </a:tc>
                <a:tc>
                  <a:txBody>
                    <a:bodyPr/>
                    <a:p>
                      <a:pPr algn="ctr">
                        <a:buNone/>
                      </a:pPr>
                      <a:r>
                        <a:rPr lang="en-US" altLang="zh-CN" sz="800"/>
                        <a:t>2020-06-15</a:t>
                      </a:r>
                      <a:endParaRPr lang="en-US" altLang="zh-CN" sz="800"/>
                    </a:p>
                  </a:txBody>
                  <a:tcPr anchor="ctr" anchorCtr="0"/>
                </a:tc>
              </a:tr>
            </a:tbl>
          </a:graphicData>
        </a:graphic>
      </p:graphicFrame>
      <p:sp>
        <p:nvSpPr>
          <p:cNvPr id="10" name="矩形 9"/>
          <p:cNvSpPr/>
          <p:nvPr/>
        </p:nvSpPr>
        <p:spPr>
          <a:xfrm>
            <a:off x="2075180" y="875665"/>
            <a:ext cx="6702425" cy="262890"/>
          </a:xfrm>
          <a:prstGeom prst="rect">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sp>
        <p:nvSpPr>
          <p:cNvPr id="23" name="矩形 22"/>
          <p:cNvSpPr/>
          <p:nvPr/>
        </p:nvSpPr>
        <p:spPr>
          <a:xfrm>
            <a:off x="1845310" y="4086225"/>
            <a:ext cx="6961505" cy="234950"/>
          </a:xfrm>
          <a:prstGeom prst="rect">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sp>
        <p:nvSpPr>
          <p:cNvPr id="28" name="右中括号 27"/>
          <p:cNvSpPr/>
          <p:nvPr/>
        </p:nvSpPr>
        <p:spPr>
          <a:xfrm>
            <a:off x="8888095" y="4086225"/>
            <a:ext cx="114935" cy="824230"/>
          </a:xfrm>
          <a:prstGeom prst="rightBracket">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sp>
        <p:nvSpPr>
          <p:cNvPr id="29" name="右中括号 28"/>
          <p:cNvSpPr/>
          <p:nvPr/>
        </p:nvSpPr>
        <p:spPr>
          <a:xfrm>
            <a:off x="8888095" y="3643630"/>
            <a:ext cx="114935" cy="442595"/>
          </a:xfrm>
          <a:prstGeom prst="rightBracket">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sp>
        <p:nvSpPr>
          <p:cNvPr id="30" name="右中括号 29"/>
          <p:cNvSpPr/>
          <p:nvPr/>
        </p:nvSpPr>
        <p:spPr>
          <a:xfrm>
            <a:off x="5206365" y="3643630"/>
            <a:ext cx="114935" cy="442595"/>
          </a:xfrm>
          <a:prstGeom prst="rightBracket">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sp>
        <p:nvSpPr>
          <p:cNvPr id="31" name="左箭头 30"/>
          <p:cNvSpPr/>
          <p:nvPr/>
        </p:nvSpPr>
        <p:spPr>
          <a:xfrm>
            <a:off x="5594350" y="3768725"/>
            <a:ext cx="412115" cy="191770"/>
          </a:xfrm>
          <a:prstGeom prst="leftArrow">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graphicFrame>
        <p:nvGraphicFramePr>
          <p:cNvPr id="32" name="表格 31"/>
          <p:cNvGraphicFramePr>
            <a:graphicFrameLocks noGrp="1"/>
          </p:cNvGraphicFramePr>
          <p:nvPr>
            <p:custDataLst>
              <p:tags r:id="rId6"/>
            </p:custDataLst>
          </p:nvPr>
        </p:nvGraphicFramePr>
        <p:xfrm>
          <a:off x="3816982" y="2289887"/>
          <a:ext cx="3264024" cy="1280160"/>
        </p:xfrm>
        <a:graphic>
          <a:graphicData uri="http://schemas.openxmlformats.org/drawingml/2006/table">
            <a:tbl>
              <a:tblPr firstRow="1" bandRow="1">
                <a:tableStyleId>{5C22544A-7EE6-4342-B048-85BDC9FD1C3A}</a:tableStyleId>
              </a:tblPr>
              <a:tblGrid>
                <a:gridCol w="816006"/>
                <a:gridCol w="816006"/>
                <a:gridCol w="816006"/>
                <a:gridCol w="816006"/>
              </a:tblGrid>
              <a:tr h="213360">
                <a:tc>
                  <a:txBody>
                    <a:bodyPr/>
                    <a:p>
                      <a:r>
                        <a:rPr lang="en-US" altLang="zh-CN" sz="800" b="1">
                          <a:solidFill>
                            <a:srgbClr val="404040"/>
                          </a:solidFill>
                        </a:rPr>
                        <a:t>1</a:t>
                      </a:r>
                      <a:endParaRPr lang="en-US" altLang="zh-CN" sz="800" b="1">
                        <a:solidFill>
                          <a:srgbClr val="404040"/>
                        </a:solidFill>
                      </a:endParaRPr>
                    </a:p>
                  </a:txBody>
                  <a:tcPr>
                    <a:lnL>
                      <a:noFill/>
                    </a:lnL>
                    <a:lnR w="12700">
                      <a:solidFill>
                        <a:srgbClr val="D9D9D9"/>
                      </a:solidFill>
                      <a:prstDash val="solid"/>
                    </a:lnR>
                    <a:lnT>
                      <a:noFill/>
                    </a:lnT>
                    <a:lnB>
                      <a:noFill/>
                    </a:lnB>
                    <a:solidFill>
                      <a:srgbClr val="FFFFFF"/>
                    </a:solidFill>
                  </a:tcPr>
                </a:tc>
                <a:tc>
                  <a:txBody>
                    <a:bodyPr/>
                    <a:p>
                      <a:r>
                        <a:rPr lang="zh-CN" altLang="en-US" sz="800" b="1">
                          <a:solidFill>
                            <a:srgbClr val="404040"/>
                          </a:solidFill>
                        </a:rPr>
                        <a:t>张三</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FFFFF"/>
                    </a:solidFill>
                  </a:tcPr>
                </a:tc>
                <a:tc>
                  <a:txBody>
                    <a:bodyPr/>
                    <a:p>
                      <a:r>
                        <a:rPr lang="en-US" altLang="zh-CN" sz="800" b="1">
                          <a:solidFill>
                            <a:srgbClr val="404040"/>
                          </a:solidFill>
                        </a:rPr>
                        <a:t>2020-06-14</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FFFFF"/>
                    </a:solidFill>
                  </a:tcPr>
                </a:tc>
                <a:tc>
                  <a:txBody>
                    <a:bodyPr/>
                    <a:p>
                      <a:r>
                        <a:rPr lang="en-US" altLang="zh-CN" sz="800" b="1" dirty="0">
                          <a:solidFill>
                            <a:srgbClr val="404040"/>
                          </a:solidFill>
                        </a:rPr>
                        <a:t>9999-12-31</a:t>
                      </a:r>
                      <a:endParaRPr lang="en-US" altLang="zh-CN" sz="800" b="1" dirty="0">
                        <a:solidFill>
                          <a:srgbClr val="404040"/>
                        </a:solidFill>
                      </a:endParaRPr>
                    </a:p>
                  </a:txBody>
                  <a:tcPr>
                    <a:lnL w="6350">
                      <a:solidFill>
                        <a:srgbClr val="D9D9D9"/>
                      </a:solidFill>
                      <a:prstDash val="solid"/>
                    </a:lnL>
                    <a:lnR>
                      <a:noFill/>
                    </a:lnR>
                    <a:lnT>
                      <a:noFill/>
                    </a:lnT>
                    <a:lnB>
                      <a:noFill/>
                    </a:lnB>
                    <a:solidFill>
                      <a:srgbClr val="FFFFFF"/>
                    </a:solidFill>
                  </a:tcPr>
                </a:tc>
              </a:tr>
              <a:tr h="213360">
                <a:tc>
                  <a:txBody>
                    <a:bodyPr/>
                    <a:p>
                      <a:r>
                        <a:rPr lang="en-US" altLang="zh-CN" sz="800" b="1">
                          <a:solidFill>
                            <a:srgbClr val="404040"/>
                          </a:solidFill>
                        </a:rPr>
                        <a:t>2</a:t>
                      </a:r>
                      <a:endParaRPr lang="en-US" altLang="zh-CN" sz="800" b="1">
                        <a:solidFill>
                          <a:srgbClr val="404040"/>
                        </a:solidFill>
                      </a:endParaRPr>
                    </a:p>
                  </a:txBody>
                  <a:tcPr>
                    <a:lnL>
                      <a:noFill/>
                    </a:lnL>
                    <a:lnR w="12700">
                      <a:solidFill>
                        <a:srgbClr val="D9D9D9"/>
                      </a:solidFill>
                      <a:prstDash val="solid"/>
                    </a:lnR>
                    <a:lnT>
                      <a:noFill/>
                    </a:lnT>
                    <a:lnB>
                      <a:noFill/>
                    </a:lnB>
                    <a:solidFill>
                      <a:srgbClr val="FFFFFF"/>
                    </a:solidFill>
                  </a:tcPr>
                </a:tc>
                <a:tc>
                  <a:txBody>
                    <a:bodyPr/>
                    <a:p>
                      <a:r>
                        <a:rPr lang="zh-CN" altLang="en-US" sz="800" b="1">
                          <a:solidFill>
                            <a:srgbClr val="404040"/>
                          </a:solidFill>
                        </a:rPr>
                        <a:t>李小四</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FFFFF"/>
                    </a:solidFill>
                  </a:tcPr>
                </a:tc>
                <a:tc>
                  <a:txBody>
                    <a:bodyPr/>
                    <a:p>
                      <a:r>
                        <a:rPr lang="en-US" altLang="zh-CN" sz="800" b="1">
                          <a:solidFill>
                            <a:srgbClr val="404040"/>
                          </a:solidFill>
                        </a:rPr>
                        <a:t>2020-06-15</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FFFFF"/>
                    </a:solidFill>
                  </a:tcPr>
                </a:tc>
                <a:tc>
                  <a:txBody>
                    <a:bodyPr/>
                    <a:p>
                      <a:r>
                        <a:rPr lang="en-US" altLang="zh-CN" sz="800" b="1" dirty="0">
                          <a:solidFill>
                            <a:srgbClr val="404040"/>
                          </a:solidFill>
                        </a:rPr>
                        <a:t>9999-12-31</a:t>
                      </a:r>
                      <a:endParaRPr lang="en-US" altLang="zh-CN" sz="800" b="1" dirty="0">
                        <a:solidFill>
                          <a:srgbClr val="404040"/>
                        </a:solidFill>
                      </a:endParaRPr>
                    </a:p>
                  </a:txBody>
                  <a:tcPr>
                    <a:lnL w="6350">
                      <a:solidFill>
                        <a:srgbClr val="D9D9D9"/>
                      </a:solidFill>
                      <a:prstDash val="solid"/>
                    </a:lnL>
                    <a:lnR>
                      <a:noFill/>
                    </a:lnR>
                    <a:lnT>
                      <a:noFill/>
                    </a:lnT>
                    <a:lnB>
                      <a:noFill/>
                    </a:lnB>
                    <a:solidFill>
                      <a:srgbClr val="FFFFFF"/>
                    </a:solidFill>
                  </a:tcPr>
                </a:tc>
              </a:tr>
              <a:tr h="132951">
                <a:tc>
                  <a:txBody>
                    <a:bodyPr/>
                    <a:p>
                      <a:r>
                        <a:rPr lang="en-US" altLang="zh-CN" sz="800" b="1">
                          <a:solidFill>
                            <a:srgbClr val="404040"/>
                          </a:solidFill>
                        </a:rPr>
                        <a:t>3</a:t>
                      </a:r>
                      <a:endParaRPr lang="en-US" altLang="zh-CN" sz="800" b="1">
                        <a:solidFill>
                          <a:srgbClr val="404040"/>
                        </a:solidFill>
                      </a:endParaRPr>
                    </a:p>
                  </a:txBody>
                  <a:tcPr>
                    <a:lnL>
                      <a:noFill/>
                    </a:lnL>
                    <a:lnR w="12700">
                      <a:solidFill>
                        <a:srgbClr val="D9D9D9"/>
                      </a:solidFill>
                      <a:prstDash val="solid"/>
                    </a:lnR>
                    <a:lnT>
                      <a:noFill/>
                    </a:lnT>
                    <a:lnB>
                      <a:noFill/>
                    </a:lnB>
                    <a:solidFill>
                      <a:srgbClr val="F2F2F2"/>
                    </a:solidFill>
                  </a:tcPr>
                </a:tc>
                <a:tc>
                  <a:txBody>
                    <a:bodyPr/>
                    <a:p>
                      <a:r>
                        <a:rPr lang="zh-CN" altLang="en-US" sz="800" b="1">
                          <a:solidFill>
                            <a:srgbClr val="404040"/>
                          </a:solidFill>
                        </a:rPr>
                        <a:t>王五</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2F2F2"/>
                    </a:solidFill>
                  </a:tcPr>
                </a:tc>
                <a:tc>
                  <a:txBody>
                    <a:bodyPr/>
                    <a:p>
                      <a:r>
                        <a:rPr lang="en-US" altLang="zh-CN" sz="800" b="1">
                          <a:solidFill>
                            <a:srgbClr val="404040"/>
                          </a:solidFill>
                        </a:rPr>
                        <a:t>2020-06-14</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2F2F2"/>
                    </a:solidFill>
                  </a:tcPr>
                </a:tc>
                <a:tc>
                  <a:txBody>
                    <a:bodyPr/>
                    <a:p>
                      <a:pPr marL="0" marR="0" lvl="0" indent="0" algn="l" defTabSz="685800" rtl="0" eaLnBrk="1" fontAlgn="auto" latinLnBrk="0" hangingPunct="1">
                        <a:lnSpc>
                          <a:spcPct val="100000"/>
                        </a:lnSpc>
                        <a:spcBef>
                          <a:spcPts val="0"/>
                        </a:spcBef>
                        <a:spcAft>
                          <a:spcPts val="0"/>
                        </a:spcAft>
                        <a:buClrTx/>
                        <a:buSzTx/>
                        <a:buFontTx/>
                        <a:buNone/>
                        <a:defRPr/>
                      </a:pPr>
                      <a:r>
                        <a:rPr lang="en-US" altLang="zh-CN" sz="800" b="1" dirty="0">
                          <a:solidFill>
                            <a:srgbClr val="404040"/>
                          </a:solidFill>
                        </a:rPr>
                        <a:t>9999-12-31</a:t>
                      </a:r>
                      <a:endParaRPr lang="en-US" altLang="zh-CN" sz="800" b="1" dirty="0">
                        <a:solidFill>
                          <a:srgbClr val="404040"/>
                        </a:solidFill>
                      </a:endParaRPr>
                    </a:p>
                  </a:txBody>
                  <a:tcPr>
                    <a:lnL w="6350">
                      <a:solidFill>
                        <a:srgbClr val="D9D9D9"/>
                      </a:solidFill>
                      <a:prstDash val="solid"/>
                    </a:lnL>
                    <a:lnR>
                      <a:noFill/>
                    </a:lnR>
                    <a:lnT>
                      <a:noFill/>
                    </a:lnT>
                    <a:lnB>
                      <a:noFill/>
                    </a:lnB>
                    <a:solidFill>
                      <a:srgbClr val="F2F2F2"/>
                    </a:solidFill>
                  </a:tcPr>
                </a:tc>
              </a:tr>
              <a:tr h="132951">
                <a:tc>
                  <a:txBody>
                    <a:bodyPr/>
                    <a:p>
                      <a:r>
                        <a:rPr lang="en-US" altLang="zh-CN" sz="800" b="1">
                          <a:solidFill>
                            <a:srgbClr val="404040"/>
                          </a:solidFill>
                        </a:rPr>
                        <a:t>4</a:t>
                      </a:r>
                      <a:endParaRPr lang="en-US" altLang="zh-CN" sz="800" b="1">
                        <a:solidFill>
                          <a:srgbClr val="404040"/>
                        </a:solidFill>
                      </a:endParaRPr>
                    </a:p>
                  </a:txBody>
                  <a:tcPr>
                    <a:lnL>
                      <a:noFill/>
                    </a:lnL>
                    <a:lnR w="12700">
                      <a:solidFill>
                        <a:srgbClr val="D9D9D9"/>
                      </a:solidFill>
                      <a:prstDash val="solid"/>
                    </a:lnR>
                    <a:lnT>
                      <a:noFill/>
                    </a:lnT>
                    <a:lnB>
                      <a:noFill/>
                    </a:lnB>
                    <a:solidFill>
                      <a:srgbClr val="FFFFFF"/>
                    </a:solidFill>
                  </a:tcPr>
                </a:tc>
                <a:tc>
                  <a:txBody>
                    <a:bodyPr/>
                    <a:p>
                      <a:r>
                        <a:rPr lang="zh-CN" altLang="en-US" sz="800" b="1">
                          <a:solidFill>
                            <a:srgbClr val="404040"/>
                          </a:solidFill>
                        </a:rPr>
                        <a:t>赵六</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FFFFF"/>
                    </a:solidFill>
                  </a:tcPr>
                </a:tc>
                <a:tc>
                  <a:txBody>
                    <a:bodyPr/>
                    <a:p>
                      <a:r>
                        <a:rPr lang="en-US" altLang="zh-CN" sz="800" b="1">
                          <a:solidFill>
                            <a:srgbClr val="404040"/>
                          </a:solidFill>
                          <a:sym typeface="+mn-ea"/>
                        </a:rPr>
                        <a:t>2020-06-15</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FFFFF"/>
                    </a:solidFill>
                  </a:tcPr>
                </a:tc>
                <a:tc>
                  <a:txBody>
                    <a:bodyPr/>
                    <a:p>
                      <a:r>
                        <a:rPr lang="en-US" altLang="zh-CN" sz="800" b="1" dirty="0">
                          <a:solidFill>
                            <a:srgbClr val="404040"/>
                          </a:solidFill>
                        </a:rPr>
                        <a:t>9999-12-31</a:t>
                      </a:r>
                      <a:endParaRPr lang="en-US" altLang="zh-CN" sz="800" b="1" dirty="0">
                        <a:solidFill>
                          <a:srgbClr val="404040"/>
                        </a:solidFill>
                      </a:endParaRPr>
                    </a:p>
                  </a:txBody>
                  <a:tcPr>
                    <a:lnL w="6350">
                      <a:solidFill>
                        <a:srgbClr val="D9D9D9"/>
                      </a:solidFill>
                      <a:prstDash val="solid"/>
                    </a:lnL>
                    <a:lnR>
                      <a:noFill/>
                    </a:lnR>
                    <a:lnT>
                      <a:noFill/>
                    </a:lnT>
                    <a:lnB>
                      <a:noFill/>
                    </a:lnB>
                    <a:solidFill>
                      <a:srgbClr val="FFFFFF"/>
                    </a:solidFill>
                  </a:tcPr>
                </a:tc>
              </a:tr>
              <a:tr h="148843">
                <a:tc>
                  <a:txBody>
                    <a:bodyPr/>
                    <a:p>
                      <a:r>
                        <a:rPr lang="en-US" altLang="zh-CN" sz="800" b="1">
                          <a:solidFill>
                            <a:srgbClr val="404040"/>
                          </a:solidFill>
                        </a:rPr>
                        <a:t>5</a:t>
                      </a:r>
                      <a:endParaRPr lang="en-US" altLang="zh-CN" sz="800" b="1">
                        <a:solidFill>
                          <a:srgbClr val="404040"/>
                        </a:solidFill>
                      </a:endParaRPr>
                    </a:p>
                  </a:txBody>
                  <a:tcPr>
                    <a:lnL>
                      <a:noFill/>
                    </a:lnL>
                    <a:lnR w="12700">
                      <a:solidFill>
                        <a:srgbClr val="D9D9D9"/>
                      </a:solidFill>
                      <a:prstDash val="solid"/>
                    </a:lnR>
                    <a:lnT>
                      <a:noFill/>
                    </a:lnT>
                    <a:lnB w="19050">
                      <a:solidFill>
                        <a:srgbClr val="595959"/>
                      </a:solidFill>
                      <a:prstDash val="solid"/>
                    </a:lnB>
                    <a:solidFill>
                      <a:srgbClr val="F2F2F2"/>
                    </a:solidFill>
                  </a:tcPr>
                </a:tc>
                <a:tc>
                  <a:txBody>
                    <a:bodyPr/>
                    <a:p>
                      <a:r>
                        <a:rPr lang="zh-CN" altLang="en-US" sz="800" b="1">
                          <a:solidFill>
                            <a:srgbClr val="404040"/>
                          </a:solidFill>
                        </a:rPr>
                        <a:t>田七</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w="19050">
                      <a:solidFill>
                        <a:srgbClr val="595959"/>
                      </a:solidFill>
                      <a:prstDash val="solid"/>
                    </a:lnB>
                    <a:solidFill>
                      <a:srgbClr val="F2F2F2"/>
                    </a:solidFill>
                  </a:tcPr>
                </a:tc>
                <a:tc>
                  <a:txBody>
                    <a:bodyPr/>
                    <a:p>
                      <a:r>
                        <a:rPr lang="en-US" altLang="zh-CN" sz="800" b="1">
                          <a:solidFill>
                            <a:srgbClr val="404040"/>
                          </a:solidFill>
                          <a:sym typeface="+mn-ea"/>
                        </a:rPr>
                        <a:t>2020-06-15</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w="19050">
                      <a:solidFill>
                        <a:srgbClr val="595959"/>
                      </a:solidFill>
                      <a:prstDash val="solid"/>
                    </a:lnB>
                    <a:solidFill>
                      <a:srgbClr val="F2F2F2"/>
                    </a:solidFill>
                  </a:tcPr>
                </a:tc>
                <a:tc>
                  <a:txBody>
                    <a:bodyPr/>
                    <a:p>
                      <a:r>
                        <a:rPr lang="en-US" altLang="zh-CN" sz="800" b="1" dirty="0">
                          <a:solidFill>
                            <a:srgbClr val="404040"/>
                          </a:solidFill>
                        </a:rPr>
                        <a:t>9999-12-31</a:t>
                      </a:r>
                      <a:endParaRPr lang="en-US" altLang="zh-CN" sz="800" b="1" dirty="0">
                        <a:solidFill>
                          <a:srgbClr val="404040"/>
                        </a:solidFill>
                      </a:endParaRPr>
                    </a:p>
                  </a:txBody>
                  <a:tcPr>
                    <a:lnL w="6350">
                      <a:solidFill>
                        <a:srgbClr val="D9D9D9"/>
                      </a:solidFill>
                      <a:prstDash val="solid"/>
                    </a:lnL>
                    <a:lnR>
                      <a:noFill/>
                    </a:lnR>
                    <a:lnT>
                      <a:noFill/>
                    </a:lnT>
                    <a:lnB w="19050">
                      <a:solidFill>
                        <a:srgbClr val="595959"/>
                      </a:solidFill>
                      <a:prstDash val="solid"/>
                    </a:lnB>
                    <a:solidFill>
                      <a:srgbClr val="F2F2F2"/>
                    </a:solidFill>
                  </a:tcPr>
                </a:tc>
              </a:tr>
            </a:tbl>
          </a:graphicData>
        </a:graphic>
      </p:graphicFrame>
      <p:sp>
        <p:nvSpPr>
          <p:cNvPr id="33" name="文本框 32"/>
          <p:cNvSpPr txBox="1"/>
          <p:nvPr/>
        </p:nvSpPr>
        <p:spPr>
          <a:xfrm>
            <a:off x="5178425" y="2031365"/>
            <a:ext cx="828675" cy="275590"/>
          </a:xfrm>
          <a:prstGeom prst="rect">
            <a:avLst/>
          </a:prstGeom>
          <a:solidFill>
            <a:schemeClr val="bg1"/>
          </a:solidFill>
        </p:spPr>
        <p:txBody>
          <a:bodyPr wrap="square" rtlCol="0">
            <a:spAutoFit/>
          </a:bodyPr>
          <a:p>
            <a:r>
              <a:rPr lang="en-US" altLang="zh-CN" sz="1200"/>
              <a:t>union  all   </a:t>
            </a:r>
            <a:endParaRPr lang="en-US" altLang="zh-CN" sz="1200"/>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2"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2"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1+#ppt_w/2"/>
                                          </p:val>
                                        </p:tav>
                                        <p:tav tm="100000">
                                          <p:val>
                                            <p:strVal val="#ppt_x"/>
                                          </p:val>
                                        </p:tav>
                                      </p:tavLst>
                                    </p:anim>
                                    <p:anim calcmode="lin" valueType="num">
                                      <p:cBhvr additive="base">
                                        <p:cTn id="56" dur="500" fill="hold"/>
                                        <p:tgtEl>
                                          <p:spTgt spid="30"/>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1+#ppt_w/2"/>
                                          </p:val>
                                        </p:tav>
                                        <p:tav tm="100000">
                                          <p:val>
                                            <p:strVal val="#ppt_x"/>
                                          </p:val>
                                        </p:tav>
                                      </p:tavLst>
                                    </p:anim>
                                    <p:anim calcmode="lin" valueType="num">
                                      <p:cBhvr additive="base">
                                        <p:cTn id="60"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6" grpId="1"/>
      <p:bldP spid="7" grpId="1" animBg="1"/>
      <p:bldP spid="6" grpId="2"/>
      <p:bldP spid="7" grpId="2" animBg="1"/>
      <p:bldP spid="9" grpId="0" animBg="1"/>
      <p:bldP spid="10" grpId="0" animBg="1"/>
      <p:bldP spid="14" grpId="0" animBg="1"/>
      <p:bldP spid="28" grpId="0" animBg="1"/>
      <p:bldP spid="29" grpId="0" animBg="1"/>
      <p:bldP spid="29" grpId="1" animBg="1"/>
      <p:bldP spid="30" grpId="0" animBg="1"/>
      <p:bldP spid="31" grpId="0" animBg="1"/>
      <p:bldP spid="23"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100" y="0"/>
            <a:ext cx="2722880" cy="398780"/>
          </a:xfrm>
          <a:prstGeom prst="rect">
            <a:avLst/>
          </a:prstGeom>
          <a:noFill/>
        </p:spPr>
        <p:txBody>
          <a:bodyPr wrap="none" rtlCol="0" anchor="t">
            <a:spAutoFit/>
          </a:bodyPr>
          <a:p>
            <a:r>
              <a:rPr lang="zh-CN" altLang="en-US" sz="2000" b="1"/>
              <a:t>拉链表的每日装载细节</a:t>
            </a:r>
            <a:endParaRPr lang="zh-CN" altLang="en-US" sz="2000" b="1"/>
          </a:p>
        </p:txBody>
      </p:sp>
      <p:graphicFrame>
        <p:nvGraphicFramePr>
          <p:cNvPr id="24" name="表格 23"/>
          <p:cNvGraphicFramePr>
            <a:graphicFrameLocks noGrp="1"/>
          </p:cNvGraphicFramePr>
          <p:nvPr>
            <p:custDataLst>
              <p:tags r:id="rId1"/>
            </p:custDataLst>
          </p:nvPr>
        </p:nvGraphicFramePr>
        <p:xfrm>
          <a:off x="486782" y="826856"/>
          <a:ext cx="3264024" cy="853440"/>
        </p:xfrm>
        <a:graphic>
          <a:graphicData uri="http://schemas.openxmlformats.org/drawingml/2006/table">
            <a:tbl>
              <a:tblPr firstRow="1" bandRow="1">
                <a:tableStyleId>{5C22544A-7EE6-4342-B048-85BDC9FD1C3A}</a:tableStyleId>
              </a:tblPr>
              <a:tblGrid>
                <a:gridCol w="815975"/>
                <a:gridCol w="816037"/>
                <a:gridCol w="816006"/>
                <a:gridCol w="816006"/>
              </a:tblGrid>
              <a:tr h="213360">
                <a:tc>
                  <a:txBody>
                    <a:bodyPr/>
                    <a:p>
                      <a:r>
                        <a:rPr lang="zh-CN" altLang="en-US" sz="800" b="1">
                          <a:solidFill>
                            <a:srgbClr val="FFFFFF"/>
                          </a:solidFill>
                        </a:rPr>
                        <a:t>用户</a:t>
                      </a:r>
                      <a:r>
                        <a:rPr lang="en-US" altLang="zh-CN" sz="800" b="1">
                          <a:solidFill>
                            <a:srgbClr val="FFFFFF"/>
                          </a:solidFill>
                        </a:rPr>
                        <a:t>ID</a:t>
                      </a:r>
                      <a:endParaRPr lang="en-US" altLang="zh-CN" sz="800" b="1">
                        <a:solidFill>
                          <a:srgbClr val="FFFFFF"/>
                        </a:solidFill>
                      </a:endParaRPr>
                    </a:p>
                  </a:txBody>
                  <a:tcPr>
                    <a:lnL>
                      <a:noFill/>
                    </a:lnL>
                    <a:lnR>
                      <a:noFill/>
                    </a:lnR>
                    <a:lnT>
                      <a:noFill/>
                    </a:lnT>
                    <a:lnB>
                      <a:noFill/>
                    </a:lnB>
                    <a:solidFill>
                      <a:srgbClr val="595959"/>
                    </a:solidFill>
                  </a:tcPr>
                </a:tc>
                <a:tc>
                  <a:txBody>
                    <a:bodyPr/>
                    <a:p>
                      <a:r>
                        <a:rPr lang="zh-CN" altLang="en-US" sz="800" b="1">
                          <a:solidFill>
                            <a:srgbClr val="FFFFFF"/>
                          </a:solidFill>
                        </a:rPr>
                        <a:t>姓名</a:t>
                      </a:r>
                      <a:endParaRPr lang="zh-CN" altLang="en-US" sz="800" b="1">
                        <a:solidFill>
                          <a:srgbClr val="FFFFFF"/>
                        </a:solidFill>
                      </a:endParaRPr>
                    </a:p>
                  </a:txBody>
                  <a:tcPr>
                    <a:lnL>
                      <a:noFill/>
                    </a:lnL>
                    <a:lnR>
                      <a:noFill/>
                    </a:lnR>
                    <a:lnT>
                      <a:noFill/>
                    </a:lnT>
                    <a:lnB>
                      <a:noFill/>
                    </a:lnB>
                    <a:solidFill>
                      <a:srgbClr val="E29A9A"/>
                    </a:solidFill>
                  </a:tcPr>
                </a:tc>
                <a:tc>
                  <a:txBody>
                    <a:bodyPr/>
                    <a:p>
                      <a:r>
                        <a:rPr lang="zh-CN" altLang="en-US" sz="800" b="1">
                          <a:solidFill>
                            <a:srgbClr val="FFFFFF"/>
                          </a:solidFill>
                        </a:rPr>
                        <a:t>开始时间</a:t>
                      </a:r>
                      <a:endParaRPr lang="zh-CN" altLang="en-US" sz="800" b="1">
                        <a:solidFill>
                          <a:srgbClr val="FFFFFF"/>
                        </a:solidFill>
                      </a:endParaRPr>
                    </a:p>
                  </a:txBody>
                  <a:tcPr>
                    <a:lnL>
                      <a:noFill/>
                    </a:lnL>
                    <a:lnR>
                      <a:noFill/>
                    </a:lnR>
                    <a:lnT>
                      <a:noFill/>
                    </a:lnT>
                    <a:lnB>
                      <a:noFill/>
                    </a:lnB>
                    <a:solidFill>
                      <a:srgbClr val="DFBBB3"/>
                    </a:solidFill>
                  </a:tcPr>
                </a:tc>
                <a:tc>
                  <a:txBody>
                    <a:bodyPr/>
                    <a:p>
                      <a:r>
                        <a:rPr lang="zh-CN" altLang="en-US" sz="800" b="1">
                          <a:solidFill>
                            <a:srgbClr val="FFFFFF"/>
                          </a:solidFill>
                        </a:rPr>
                        <a:t>结束时间</a:t>
                      </a:r>
                      <a:endParaRPr lang="zh-CN" altLang="en-US" sz="800" b="1">
                        <a:solidFill>
                          <a:srgbClr val="FFFFFF"/>
                        </a:solidFill>
                      </a:endParaRPr>
                    </a:p>
                  </a:txBody>
                  <a:tcPr>
                    <a:lnL>
                      <a:noFill/>
                    </a:lnL>
                    <a:lnR>
                      <a:noFill/>
                    </a:lnR>
                    <a:lnT>
                      <a:noFill/>
                    </a:lnT>
                    <a:lnB>
                      <a:noFill/>
                    </a:lnB>
                    <a:solidFill>
                      <a:srgbClr val="A3CDCB"/>
                    </a:solidFill>
                  </a:tcPr>
                </a:tc>
              </a:tr>
              <a:tr h="132951">
                <a:tc>
                  <a:txBody>
                    <a:bodyPr/>
                    <a:p>
                      <a:r>
                        <a:rPr lang="en-US" altLang="zh-CN" sz="800" b="1">
                          <a:solidFill>
                            <a:srgbClr val="404040"/>
                          </a:solidFill>
                        </a:rPr>
                        <a:t>1</a:t>
                      </a:r>
                      <a:endParaRPr lang="en-US" altLang="zh-CN" sz="800" b="1">
                        <a:solidFill>
                          <a:srgbClr val="404040"/>
                        </a:solidFill>
                      </a:endParaRPr>
                    </a:p>
                  </a:txBody>
                  <a:tcPr>
                    <a:lnL>
                      <a:noFill/>
                    </a:lnL>
                    <a:lnR w="12700">
                      <a:solidFill>
                        <a:srgbClr val="D9D9D9"/>
                      </a:solidFill>
                      <a:prstDash val="solid"/>
                    </a:lnR>
                    <a:lnT>
                      <a:noFill/>
                    </a:lnT>
                    <a:lnB>
                      <a:noFill/>
                    </a:lnB>
                    <a:solidFill>
                      <a:srgbClr val="FFFFFF"/>
                    </a:solidFill>
                  </a:tcPr>
                </a:tc>
                <a:tc>
                  <a:txBody>
                    <a:bodyPr/>
                    <a:p>
                      <a:r>
                        <a:rPr lang="zh-CN" altLang="en-US" sz="800" b="1">
                          <a:solidFill>
                            <a:srgbClr val="404040"/>
                          </a:solidFill>
                        </a:rPr>
                        <a:t>张三</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FFFFF"/>
                    </a:solidFill>
                  </a:tcPr>
                </a:tc>
                <a:tc>
                  <a:txBody>
                    <a:bodyPr/>
                    <a:p>
                      <a:r>
                        <a:rPr lang="en-US" altLang="zh-CN" sz="800" b="1">
                          <a:solidFill>
                            <a:srgbClr val="404040"/>
                          </a:solidFill>
                        </a:rPr>
                        <a:t>2020-06-14</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FFFFF"/>
                    </a:solidFill>
                  </a:tcPr>
                </a:tc>
                <a:tc>
                  <a:txBody>
                    <a:bodyPr/>
                    <a:p>
                      <a:r>
                        <a:rPr lang="en-US" altLang="zh-CN" sz="800" b="1" dirty="0">
                          <a:solidFill>
                            <a:srgbClr val="404040"/>
                          </a:solidFill>
                        </a:rPr>
                        <a:t>9999-12-31</a:t>
                      </a:r>
                      <a:endParaRPr lang="en-US" altLang="zh-CN" sz="800" b="1" dirty="0">
                        <a:solidFill>
                          <a:srgbClr val="404040"/>
                        </a:solidFill>
                      </a:endParaRPr>
                    </a:p>
                  </a:txBody>
                  <a:tcPr>
                    <a:lnL w="6350">
                      <a:solidFill>
                        <a:srgbClr val="D9D9D9"/>
                      </a:solidFill>
                      <a:prstDash val="solid"/>
                    </a:lnL>
                    <a:lnR>
                      <a:noFill/>
                    </a:lnR>
                    <a:lnT>
                      <a:noFill/>
                    </a:lnT>
                    <a:lnB>
                      <a:noFill/>
                    </a:lnB>
                    <a:solidFill>
                      <a:srgbClr val="FFFFFF"/>
                    </a:solidFill>
                  </a:tcPr>
                </a:tc>
              </a:tr>
              <a:tr h="132951">
                <a:tc>
                  <a:txBody>
                    <a:bodyPr/>
                    <a:p>
                      <a:r>
                        <a:rPr lang="en-US" altLang="zh-CN" sz="800" b="1">
                          <a:solidFill>
                            <a:srgbClr val="404040"/>
                          </a:solidFill>
                        </a:rPr>
                        <a:t>2</a:t>
                      </a:r>
                      <a:endParaRPr lang="en-US" altLang="zh-CN" sz="800" b="1">
                        <a:solidFill>
                          <a:srgbClr val="404040"/>
                        </a:solidFill>
                      </a:endParaRPr>
                    </a:p>
                  </a:txBody>
                  <a:tcPr>
                    <a:lnL>
                      <a:noFill/>
                    </a:lnL>
                    <a:lnR w="12700">
                      <a:solidFill>
                        <a:srgbClr val="D9D9D9"/>
                      </a:solidFill>
                      <a:prstDash val="solid"/>
                    </a:lnR>
                    <a:lnT>
                      <a:noFill/>
                    </a:lnT>
                    <a:lnB>
                      <a:noFill/>
                    </a:lnB>
                    <a:solidFill>
                      <a:srgbClr val="F2F2F2"/>
                    </a:solidFill>
                  </a:tcPr>
                </a:tc>
                <a:tc>
                  <a:txBody>
                    <a:bodyPr/>
                    <a:p>
                      <a:r>
                        <a:rPr lang="zh-CN" altLang="en-US" sz="800" b="1">
                          <a:solidFill>
                            <a:srgbClr val="404040"/>
                          </a:solidFill>
                        </a:rPr>
                        <a:t>李四</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2F2F2"/>
                    </a:solidFill>
                  </a:tcPr>
                </a:tc>
                <a:tc>
                  <a:txBody>
                    <a:bodyPr/>
                    <a:p>
                      <a:r>
                        <a:rPr lang="en-US" altLang="zh-CN" sz="800" b="1">
                          <a:solidFill>
                            <a:srgbClr val="404040"/>
                          </a:solidFill>
                        </a:rPr>
                        <a:t>2020-06-14</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a:noFill/>
                    </a:lnB>
                    <a:solidFill>
                      <a:srgbClr val="F2F2F2"/>
                    </a:solidFill>
                  </a:tcPr>
                </a:tc>
                <a:tc>
                  <a:txBody>
                    <a:bodyPr/>
                    <a:p>
                      <a:r>
                        <a:rPr lang="en-US" altLang="zh-CN" sz="800" b="1" dirty="0">
                          <a:solidFill>
                            <a:srgbClr val="FF0000"/>
                          </a:solidFill>
                        </a:rPr>
                        <a:t>9999-12-31</a:t>
                      </a:r>
                      <a:endParaRPr lang="en-US" altLang="zh-CN" sz="800" b="1" dirty="0">
                        <a:solidFill>
                          <a:srgbClr val="FF0000"/>
                        </a:solidFill>
                      </a:endParaRPr>
                    </a:p>
                  </a:txBody>
                  <a:tcPr>
                    <a:lnL w="6350">
                      <a:solidFill>
                        <a:srgbClr val="D9D9D9"/>
                      </a:solidFill>
                      <a:prstDash val="solid"/>
                    </a:lnL>
                    <a:lnR>
                      <a:noFill/>
                    </a:lnR>
                    <a:lnT>
                      <a:noFill/>
                    </a:lnT>
                    <a:lnB>
                      <a:noFill/>
                    </a:lnB>
                    <a:solidFill>
                      <a:srgbClr val="F2F2F2"/>
                    </a:solidFill>
                  </a:tcPr>
                </a:tc>
              </a:tr>
              <a:tr h="132951">
                <a:tc>
                  <a:txBody>
                    <a:bodyPr/>
                    <a:p>
                      <a:r>
                        <a:rPr lang="en-US" altLang="zh-CN" sz="800" b="1">
                          <a:solidFill>
                            <a:srgbClr val="404040"/>
                          </a:solidFill>
                        </a:rPr>
                        <a:t>3</a:t>
                      </a:r>
                      <a:endParaRPr lang="en-US" altLang="zh-CN" sz="800" b="1">
                        <a:solidFill>
                          <a:srgbClr val="404040"/>
                        </a:solidFill>
                      </a:endParaRPr>
                    </a:p>
                  </a:txBody>
                  <a:tcPr>
                    <a:lnL>
                      <a:noFill/>
                    </a:lnL>
                    <a:lnR w="12700">
                      <a:solidFill>
                        <a:srgbClr val="D9D9D9"/>
                      </a:solidFill>
                      <a:prstDash val="solid"/>
                    </a:lnR>
                    <a:lnT>
                      <a:noFill/>
                    </a:lnT>
                    <a:lnB w="19050">
                      <a:solidFill>
                        <a:srgbClr val="595959"/>
                      </a:solidFill>
                      <a:prstDash val="solid"/>
                    </a:lnB>
                    <a:solidFill>
                      <a:srgbClr val="FFFFFF"/>
                    </a:solidFill>
                  </a:tcPr>
                </a:tc>
                <a:tc>
                  <a:txBody>
                    <a:bodyPr/>
                    <a:p>
                      <a:r>
                        <a:rPr lang="zh-CN" altLang="en-US" sz="800" b="1">
                          <a:solidFill>
                            <a:srgbClr val="404040"/>
                          </a:solidFill>
                        </a:rPr>
                        <a:t>王五</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w="19050">
                      <a:solidFill>
                        <a:srgbClr val="595959"/>
                      </a:solidFill>
                      <a:prstDash val="solid"/>
                    </a:lnB>
                    <a:solidFill>
                      <a:srgbClr val="FFFFFF"/>
                    </a:solidFill>
                  </a:tcPr>
                </a:tc>
                <a:tc>
                  <a:txBody>
                    <a:bodyPr/>
                    <a:p>
                      <a:r>
                        <a:rPr lang="en-US" altLang="zh-CN" sz="800" b="1">
                          <a:solidFill>
                            <a:srgbClr val="404040"/>
                          </a:solidFill>
                        </a:rPr>
                        <a:t>2020-06-14</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w="19050">
                      <a:solidFill>
                        <a:srgbClr val="595959"/>
                      </a:solidFill>
                      <a:prstDash val="solid"/>
                    </a:lnB>
                    <a:solidFill>
                      <a:srgbClr val="FFFFFF"/>
                    </a:solidFill>
                  </a:tcPr>
                </a:tc>
                <a:tc>
                  <a:txBody>
                    <a:bodyPr/>
                    <a:p>
                      <a:pPr marL="0" marR="0" lvl="0" indent="0" algn="l" defTabSz="685800" rtl="0" eaLnBrk="1" fontAlgn="auto" latinLnBrk="0" hangingPunct="1">
                        <a:lnSpc>
                          <a:spcPct val="100000"/>
                        </a:lnSpc>
                        <a:spcBef>
                          <a:spcPts val="0"/>
                        </a:spcBef>
                        <a:spcAft>
                          <a:spcPts val="0"/>
                        </a:spcAft>
                        <a:buClrTx/>
                        <a:buSzTx/>
                        <a:buFontTx/>
                        <a:buNone/>
                        <a:defRPr/>
                      </a:pPr>
                      <a:r>
                        <a:rPr lang="en-US" altLang="zh-CN" sz="800" b="1" dirty="0">
                          <a:solidFill>
                            <a:srgbClr val="404040"/>
                          </a:solidFill>
                        </a:rPr>
                        <a:t>9999-12-31</a:t>
                      </a:r>
                      <a:endParaRPr lang="en-US" altLang="zh-CN" sz="800" b="1" dirty="0">
                        <a:solidFill>
                          <a:srgbClr val="404040"/>
                        </a:solidFill>
                      </a:endParaRPr>
                    </a:p>
                  </a:txBody>
                  <a:tcPr>
                    <a:lnL w="6350">
                      <a:solidFill>
                        <a:srgbClr val="D9D9D9"/>
                      </a:solidFill>
                      <a:prstDash val="solid"/>
                    </a:lnL>
                    <a:lnR>
                      <a:noFill/>
                    </a:lnR>
                    <a:lnT>
                      <a:noFill/>
                    </a:lnT>
                    <a:lnB w="19050">
                      <a:solidFill>
                        <a:srgbClr val="595959"/>
                      </a:solidFill>
                      <a:prstDash val="solid"/>
                    </a:lnB>
                    <a:solidFill>
                      <a:srgbClr val="FFFFFF"/>
                    </a:solidFill>
                  </a:tcPr>
                </a:tc>
              </a:tr>
            </a:tbl>
          </a:graphicData>
        </a:graphic>
      </p:graphicFrame>
      <p:sp>
        <p:nvSpPr>
          <p:cNvPr id="9" name="文本框 8"/>
          <p:cNvSpPr txBox="1"/>
          <p:nvPr/>
        </p:nvSpPr>
        <p:spPr>
          <a:xfrm>
            <a:off x="4799965" y="1189990"/>
            <a:ext cx="828040" cy="275590"/>
          </a:xfrm>
          <a:prstGeom prst="rect">
            <a:avLst/>
          </a:prstGeom>
          <a:solidFill>
            <a:schemeClr val="bg1"/>
          </a:solidFill>
        </p:spPr>
        <p:txBody>
          <a:bodyPr wrap="square" rtlCol="0">
            <a:spAutoFit/>
          </a:bodyPr>
          <a:p>
            <a:r>
              <a:rPr lang="en-US" altLang="zh-CN" sz="1200"/>
              <a:t>inner join</a:t>
            </a:r>
            <a:endParaRPr lang="en-US" altLang="zh-CN" sz="1200"/>
          </a:p>
        </p:txBody>
      </p:sp>
      <p:graphicFrame>
        <p:nvGraphicFramePr>
          <p:cNvPr id="18" name="表格 17"/>
          <p:cNvGraphicFramePr>
            <a:graphicFrameLocks noGrp="1"/>
          </p:cNvGraphicFramePr>
          <p:nvPr>
            <p:custDataLst>
              <p:tags r:id="rId2"/>
            </p:custDataLst>
          </p:nvPr>
        </p:nvGraphicFramePr>
        <p:xfrm>
          <a:off x="5628005" y="770255"/>
          <a:ext cx="2974340" cy="1515745"/>
        </p:xfrm>
        <a:graphic>
          <a:graphicData uri="http://schemas.openxmlformats.org/drawingml/2006/table">
            <a:tbl>
              <a:tblPr firstRow="1" bandRow="1">
                <a:tableStyleId>{93296810-A885-4BE3-A3E7-6D5BEEA58F35}</a:tableStyleId>
              </a:tblPr>
              <a:tblGrid>
                <a:gridCol w="577850"/>
                <a:gridCol w="621030"/>
                <a:gridCol w="835025"/>
                <a:gridCol w="505460"/>
                <a:gridCol w="434975"/>
              </a:tblGrid>
              <a:tr h="216535">
                <a:tc gridSpan="5">
                  <a:txBody>
                    <a:bodyPr/>
                    <a:p>
                      <a:pPr algn="ctr">
                        <a:buNone/>
                      </a:pPr>
                      <a:r>
                        <a:rPr lang="en-US" altLang="zh-CN" sz="800">
                          <a:solidFill>
                            <a:srgbClr val="FFFFFF"/>
                          </a:solidFill>
                        </a:rPr>
                        <a:t>ODS_USER_INFO_INC</a:t>
                      </a:r>
                      <a:endParaRPr lang="en-US" altLang="zh-CN" sz="800">
                        <a:solidFill>
                          <a:srgbClr val="FFFFFF"/>
                        </a:solidFill>
                      </a:endParaRPr>
                    </a:p>
                  </a:txBody>
                  <a:tcPr>
                    <a:lnL>
                      <a:noFill/>
                    </a:lnL>
                    <a:lnR>
                      <a:noFill/>
                    </a:lnR>
                    <a:lnT>
                      <a:noFill/>
                    </a:lnT>
                    <a:lnB>
                      <a:noFill/>
                    </a:lnB>
                    <a:solidFill>
                      <a:srgbClr val="89D1D3"/>
                    </a:solidFill>
                  </a:tcPr>
                </a:tc>
                <a:tc hMerge="1">
                  <a:tcPr>
                    <a:lnT>
                      <a:noFill/>
                    </a:lnT>
                    <a:lnB>
                      <a:noFill/>
                    </a:lnB>
                  </a:tcPr>
                </a:tc>
                <a:tc hMerge="1">
                  <a:tcPr>
                    <a:lnR>
                      <a:noFill/>
                    </a:lnR>
                    <a:lnT>
                      <a:noFill/>
                    </a:lnT>
                    <a:lnB>
                      <a:noFill/>
                    </a:lnB>
                  </a:tcPr>
                </a:tc>
                <a:tc hMerge="1">
                  <a:tcPr>
                    <a:lnL>
                      <a:noFill/>
                    </a:lnL>
                    <a:lnR>
                      <a:noFill/>
                    </a:lnR>
                    <a:lnT>
                      <a:noFill/>
                    </a:lnT>
                    <a:lnB>
                      <a:noFill/>
                    </a:lnB>
                    <a:solidFill>
                      <a:srgbClr val="ACDCBC"/>
                    </a:solidFill>
                  </a:tcPr>
                </a:tc>
                <a:tc hMerge="1">
                  <a:tcPr>
                    <a:lnL>
                      <a:noFill/>
                    </a:lnL>
                    <a:lnR>
                      <a:noFill/>
                    </a:lnR>
                    <a:lnT>
                      <a:noFill/>
                    </a:lnT>
                    <a:lnB>
                      <a:noFill/>
                    </a:lnB>
                    <a:solidFill>
                      <a:srgbClr val="89D1D3"/>
                    </a:solidFill>
                  </a:tcPr>
                </a:tc>
              </a:tr>
              <a:tr h="216535">
                <a:tc>
                  <a:txBody>
                    <a:bodyPr/>
                    <a:p>
                      <a:r>
                        <a:rPr lang="zh-CN" altLang="en-US" sz="800">
                          <a:solidFill>
                            <a:srgbClr val="89D1D3"/>
                          </a:solidFill>
                        </a:rPr>
                        <a:t>用户</a:t>
                      </a:r>
                      <a:r>
                        <a:rPr lang="en-US" altLang="zh-CN" sz="800">
                          <a:solidFill>
                            <a:srgbClr val="89D1D3"/>
                          </a:solidFill>
                        </a:rPr>
                        <a:t>ID</a:t>
                      </a:r>
                      <a:endParaRPr lang="en-US" altLang="zh-CN" sz="800">
                        <a:solidFill>
                          <a:srgbClr val="89D1D3"/>
                        </a:solidFill>
                      </a:endParaRPr>
                    </a:p>
                  </a:txBody>
                  <a:tcPr>
                    <a:lnL>
                      <a:noFill/>
                    </a:lnL>
                    <a:lnR w="6350">
                      <a:solidFill>
                        <a:srgbClr val="FFFFFF"/>
                      </a:solidFill>
                      <a:prstDash val="solid"/>
                    </a:lnR>
                    <a:lnT>
                      <a:noFill/>
                    </a:lnT>
                    <a:lnB>
                      <a:noFill/>
                    </a:lnB>
                    <a:solidFill>
                      <a:srgbClr val="E7F6F6"/>
                    </a:solidFill>
                  </a:tcPr>
                </a:tc>
                <a:tc>
                  <a:txBody>
                    <a:bodyPr/>
                    <a:p>
                      <a:r>
                        <a:rPr lang="zh-CN" altLang="en-US" sz="800">
                          <a:solidFill>
                            <a:srgbClr val="89D1D3"/>
                          </a:solidFill>
                        </a:rPr>
                        <a:t>姓名</a:t>
                      </a:r>
                      <a:endParaRPr lang="zh-CN" altLang="en-US" sz="800">
                        <a:solidFill>
                          <a:srgbClr val="89D1D3"/>
                        </a:solidFill>
                      </a:endParaRPr>
                    </a:p>
                  </a:txBody>
                  <a:tcPr>
                    <a:lnL w="6350">
                      <a:solidFill>
                        <a:srgbClr val="FFFFFF"/>
                      </a:solidFill>
                      <a:prstDash val="solid"/>
                    </a:lnL>
                    <a:lnR w="6350">
                      <a:solidFill>
                        <a:srgbClr val="FFFFFF"/>
                      </a:solidFill>
                      <a:prstDash val="solid"/>
                    </a:lnR>
                    <a:lnT>
                      <a:noFill/>
                    </a:lnT>
                    <a:lnB>
                      <a:noFill/>
                    </a:lnB>
                    <a:solidFill>
                      <a:srgbClr val="E7F6F6"/>
                    </a:solidFill>
                  </a:tcPr>
                </a:tc>
                <a:tc>
                  <a:txBody>
                    <a:bodyPr/>
                    <a:p>
                      <a:pPr>
                        <a:buNone/>
                      </a:pPr>
                      <a:r>
                        <a:rPr lang="en-US" altLang="zh-CN" sz="800">
                          <a:solidFill>
                            <a:srgbClr val="89D1D3"/>
                          </a:solidFill>
                        </a:rPr>
                        <a:t>dt</a:t>
                      </a:r>
                      <a:endParaRPr lang="en-US" altLang="zh-CN" sz="800">
                        <a:solidFill>
                          <a:srgbClr val="89D1D3"/>
                        </a:solidFill>
                      </a:endParaRPr>
                    </a:p>
                  </a:txBody>
                  <a:tcPr>
                    <a:lnL w="6350">
                      <a:solidFill>
                        <a:srgbClr val="FFFFFF"/>
                      </a:solidFill>
                      <a:prstDash val="solid"/>
                    </a:lnL>
                    <a:lnR>
                      <a:noFill/>
                    </a:lnR>
                    <a:lnT>
                      <a:noFill/>
                    </a:lnT>
                    <a:lnB>
                      <a:noFill/>
                    </a:lnB>
                    <a:solidFill>
                      <a:srgbClr val="E7F6F6"/>
                    </a:solidFill>
                  </a:tcPr>
                </a:tc>
                <a:tc>
                  <a:txBody>
                    <a:bodyPr/>
                    <a:p>
                      <a:pPr>
                        <a:buNone/>
                      </a:pPr>
                      <a:r>
                        <a:rPr lang="en-US" altLang="zh-CN" sz="800">
                          <a:solidFill>
                            <a:srgbClr val="ACDCBC"/>
                          </a:solidFill>
                        </a:rPr>
                        <a:t>type</a:t>
                      </a:r>
                      <a:endParaRPr lang="en-US" altLang="zh-CN" sz="800">
                        <a:solidFill>
                          <a:srgbClr val="ACDCBC"/>
                        </a:solidFill>
                      </a:endParaRPr>
                    </a:p>
                  </a:txBody>
                  <a:tcPr>
                    <a:lnL>
                      <a:noFill/>
                    </a:lnL>
                    <a:lnR>
                      <a:noFill/>
                    </a:lnR>
                    <a:lnT>
                      <a:noFill/>
                    </a:lnT>
                    <a:lnB>
                      <a:noFill/>
                    </a:lnB>
                    <a:solidFill>
                      <a:srgbClr val="EFF8F2"/>
                    </a:solidFill>
                  </a:tcPr>
                </a:tc>
                <a:tc>
                  <a:txBody>
                    <a:bodyPr/>
                    <a:p>
                      <a:pPr>
                        <a:buNone/>
                      </a:pPr>
                      <a:r>
                        <a:rPr lang="en-US" altLang="zh-CN" sz="800">
                          <a:solidFill>
                            <a:srgbClr val="89D1D3"/>
                          </a:solidFill>
                        </a:rPr>
                        <a:t>ts</a:t>
                      </a:r>
                      <a:endParaRPr lang="en-US" altLang="zh-CN" sz="800">
                        <a:solidFill>
                          <a:srgbClr val="89D1D3"/>
                        </a:solidFill>
                      </a:endParaRPr>
                    </a:p>
                  </a:txBody>
                  <a:tcPr>
                    <a:lnL>
                      <a:noFill/>
                    </a:lnL>
                    <a:lnR>
                      <a:noFill/>
                    </a:lnR>
                    <a:lnT>
                      <a:noFill/>
                    </a:lnT>
                    <a:lnB>
                      <a:noFill/>
                    </a:lnB>
                    <a:solidFill>
                      <a:srgbClr val="E7F6F6"/>
                    </a:solidFill>
                  </a:tcPr>
                </a:tc>
              </a:tr>
              <a:tr h="216535">
                <a:tc>
                  <a:txBody>
                    <a:bodyPr/>
                    <a:p>
                      <a:r>
                        <a:rPr lang="en-US" altLang="zh-CN" sz="800">
                          <a:solidFill>
                            <a:srgbClr val="404040"/>
                          </a:solidFill>
                        </a:rPr>
                        <a:t>2</a:t>
                      </a:r>
                      <a:endParaRPr lang="en-US" altLang="zh-CN" sz="800">
                        <a:solidFill>
                          <a:srgbClr val="404040"/>
                        </a:solidFill>
                      </a:endParaRPr>
                    </a:p>
                  </a:txBody>
                  <a:tcPr>
                    <a:lnL>
                      <a:noFill/>
                    </a:lnL>
                    <a:lnR w="12700">
                      <a:solidFill>
                        <a:srgbClr val="D9D9D9"/>
                      </a:solidFill>
                      <a:prstDash val="solid"/>
                    </a:lnR>
                    <a:lnT>
                      <a:noFill/>
                    </a:lnT>
                    <a:lnB>
                      <a:noFill/>
                    </a:lnB>
                    <a:solidFill>
                      <a:srgbClr val="FFFFFF"/>
                    </a:solidFill>
                  </a:tcPr>
                </a:tc>
                <a:tc>
                  <a:txBody>
                    <a:bodyPr/>
                    <a:p>
                      <a:r>
                        <a:rPr lang="zh-CN" altLang="en-US" sz="800">
                          <a:solidFill>
                            <a:srgbClr val="404040"/>
                          </a:solidFill>
                        </a:rPr>
                        <a:t>李老</a:t>
                      </a:r>
                      <a:r>
                        <a:rPr lang="zh-CN" altLang="en-US" sz="800">
                          <a:solidFill>
                            <a:srgbClr val="404040"/>
                          </a:solidFill>
                        </a:rPr>
                        <a:t>四</a:t>
                      </a:r>
                      <a:endParaRPr lang="zh-CN" altLang="en-US" sz="800">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FFFFF"/>
                    </a:solidFill>
                  </a:tcPr>
                </a:tc>
                <a:tc>
                  <a:txBody>
                    <a:bodyPr/>
                    <a:p>
                      <a:pPr algn="ctr">
                        <a:buNone/>
                      </a:pPr>
                      <a:r>
                        <a:rPr lang="en-US" altLang="zh-CN" sz="800">
                          <a:solidFill>
                            <a:srgbClr val="404040"/>
                          </a:solidFill>
                        </a:rPr>
                        <a:t>2020-06-15</a:t>
                      </a:r>
                      <a:endParaRPr lang="en-US" altLang="zh-CN" sz="800">
                        <a:solidFill>
                          <a:srgbClr val="404040"/>
                        </a:solidFill>
                      </a:endParaRPr>
                    </a:p>
                  </a:txBody>
                  <a:tcPr anchor="ctr" anchorCtr="0">
                    <a:lnL w="6350">
                      <a:solidFill>
                        <a:srgbClr val="D9D9D9"/>
                      </a:solidFill>
                      <a:prstDash val="solid"/>
                    </a:lnL>
                    <a:lnR w="6350">
                      <a:solidFill>
                        <a:srgbClr val="D9D9D9"/>
                      </a:solidFill>
                      <a:prstDash val="solid"/>
                    </a:lnR>
                    <a:lnT>
                      <a:noFill/>
                    </a:lnT>
                    <a:lnB>
                      <a:noFill/>
                    </a:lnB>
                    <a:solidFill>
                      <a:srgbClr val="FFFFFF"/>
                    </a:solidFill>
                  </a:tcPr>
                </a:tc>
                <a:tc>
                  <a:txBody>
                    <a:bodyPr/>
                    <a:p>
                      <a:pPr algn="ctr">
                        <a:buNone/>
                      </a:pPr>
                      <a:r>
                        <a:rPr lang="en-US" altLang="zh-CN" sz="800">
                          <a:solidFill>
                            <a:srgbClr val="404040"/>
                          </a:solidFill>
                        </a:rPr>
                        <a:t>update</a:t>
                      </a:r>
                      <a:endParaRPr lang="en-US" altLang="zh-CN" sz="800">
                        <a:solidFill>
                          <a:srgbClr val="404040"/>
                        </a:solidFill>
                      </a:endParaRPr>
                    </a:p>
                  </a:txBody>
                  <a:tcPr anchor="ctr" anchorCtr="0">
                    <a:lnL w="6350">
                      <a:solidFill>
                        <a:srgbClr val="D9D9D9"/>
                      </a:solidFill>
                      <a:prstDash val="solid"/>
                    </a:lnL>
                    <a:lnR w="6350">
                      <a:solidFill>
                        <a:srgbClr val="D9D9D9"/>
                      </a:solidFill>
                      <a:prstDash val="solid"/>
                    </a:lnR>
                    <a:lnT>
                      <a:noFill/>
                    </a:lnT>
                    <a:lnB>
                      <a:noFill/>
                    </a:lnB>
                    <a:solidFill>
                      <a:srgbClr val="FFFFFF"/>
                    </a:solidFill>
                  </a:tcPr>
                </a:tc>
                <a:tc>
                  <a:txBody>
                    <a:bodyPr/>
                    <a:p>
                      <a:pPr algn="ctr">
                        <a:buNone/>
                      </a:pPr>
                      <a:r>
                        <a:rPr lang="en-US" altLang="zh-CN" sz="800">
                          <a:solidFill>
                            <a:srgbClr val="404040"/>
                          </a:solidFill>
                        </a:rPr>
                        <a:t>12</a:t>
                      </a:r>
                      <a:endParaRPr lang="en-US" altLang="zh-CN" sz="800">
                        <a:solidFill>
                          <a:srgbClr val="404040"/>
                        </a:solidFill>
                      </a:endParaRPr>
                    </a:p>
                  </a:txBody>
                  <a:tcPr anchor="ctr" anchorCtr="0">
                    <a:lnL w="6350">
                      <a:solidFill>
                        <a:srgbClr val="D9D9D9"/>
                      </a:solidFill>
                      <a:prstDash val="solid"/>
                    </a:lnL>
                    <a:lnR>
                      <a:noFill/>
                    </a:lnR>
                    <a:lnT>
                      <a:noFill/>
                    </a:lnT>
                    <a:lnB>
                      <a:noFill/>
                    </a:lnB>
                    <a:solidFill>
                      <a:srgbClr val="FFFFFF"/>
                    </a:solidFill>
                  </a:tcPr>
                </a:tc>
              </a:tr>
              <a:tr h="216535">
                <a:tc>
                  <a:txBody>
                    <a:bodyPr/>
                    <a:p>
                      <a:pPr>
                        <a:buNone/>
                      </a:pPr>
                      <a:r>
                        <a:rPr lang="en-US" altLang="zh-CN" sz="800">
                          <a:solidFill>
                            <a:srgbClr val="404040"/>
                          </a:solidFill>
                        </a:rPr>
                        <a:t>2</a:t>
                      </a:r>
                      <a:endParaRPr lang="en-US" altLang="zh-CN" sz="800">
                        <a:solidFill>
                          <a:srgbClr val="404040"/>
                        </a:solidFill>
                      </a:endParaRPr>
                    </a:p>
                  </a:txBody>
                  <a:tcPr>
                    <a:lnL>
                      <a:noFill/>
                    </a:lnL>
                    <a:lnR w="12700">
                      <a:solidFill>
                        <a:srgbClr val="D9D9D9"/>
                      </a:solidFill>
                      <a:prstDash val="solid"/>
                    </a:lnR>
                    <a:lnT>
                      <a:noFill/>
                    </a:lnT>
                    <a:lnB>
                      <a:noFill/>
                    </a:lnB>
                    <a:solidFill>
                      <a:srgbClr val="F2F2F2"/>
                    </a:solidFill>
                  </a:tcPr>
                </a:tc>
                <a:tc>
                  <a:txBody>
                    <a:bodyPr/>
                    <a:p>
                      <a:pPr>
                        <a:buNone/>
                      </a:pPr>
                      <a:r>
                        <a:rPr lang="zh-CN" altLang="en-US" sz="800">
                          <a:solidFill>
                            <a:srgbClr val="404040"/>
                          </a:solidFill>
                          <a:sym typeface="+mn-ea"/>
                        </a:rPr>
                        <a:t>李小</a:t>
                      </a:r>
                      <a:r>
                        <a:rPr lang="zh-CN" altLang="en-US" sz="800">
                          <a:solidFill>
                            <a:srgbClr val="404040"/>
                          </a:solidFill>
                          <a:sym typeface="+mn-ea"/>
                        </a:rPr>
                        <a:t>四</a:t>
                      </a:r>
                      <a:endParaRPr lang="zh-CN" altLang="en-US" sz="800">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2F2F2"/>
                    </a:solidFill>
                  </a:tcPr>
                </a:tc>
                <a:tc>
                  <a:txBody>
                    <a:bodyPr/>
                    <a:p>
                      <a:pPr algn="ctr">
                        <a:buNone/>
                      </a:pPr>
                      <a:r>
                        <a:rPr lang="en-US" altLang="zh-CN" sz="800">
                          <a:solidFill>
                            <a:srgbClr val="404040"/>
                          </a:solidFill>
                        </a:rPr>
                        <a:t>2020-06-15</a:t>
                      </a:r>
                      <a:endParaRPr lang="en-US" altLang="zh-CN" sz="800">
                        <a:solidFill>
                          <a:srgbClr val="404040"/>
                        </a:solidFill>
                      </a:endParaRPr>
                    </a:p>
                  </a:txBody>
                  <a:tcPr anchor="ctr" anchorCtr="0">
                    <a:lnL w="6350">
                      <a:solidFill>
                        <a:srgbClr val="D9D9D9"/>
                      </a:solidFill>
                      <a:prstDash val="solid"/>
                    </a:lnL>
                    <a:lnR w="6350">
                      <a:solidFill>
                        <a:srgbClr val="D9D9D9"/>
                      </a:solidFill>
                      <a:prstDash val="solid"/>
                    </a:lnR>
                    <a:lnT>
                      <a:noFill/>
                    </a:lnT>
                    <a:lnB>
                      <a:noFill/>
                    </a:lnB>
                    <a:solidFill>
                      <a:srgbClr val="F2F2F2"/>
                    </a:solidFill>
                  </a:tcPr>
                </a:tc>
                <a:tc>
                  <a:txBody>
                    <a:bodyPr/>
                    <a:p>
                      <a:pPr algn="ctr">
                        <a:buNone/>
                      </a:pPr>
                      <a:r>
                        <a:rPr lang="en-US" altLang="zh-CN" sz="800">
                          <a:solidFill>
                            <a:srgbClr val="404040"/>
                          </a:solidFill>
                          <a:sym typeface="+mn-ea"/>
                        </a:rPr>
                        <a:t>update</a:t>
                      </a:r>
                      <a:endParaRPr lang="en-US" altLang="zh-CN" sz="800">
                        <a:solidFill>
                          <a:srgbClr val="404040"/>
                        </a:solidFill>
                      </a:endParaRPr>
                    </a:p>
                  </a:txBody>
                  <a:tcPr anchor="ctr" anchorCtr="0">
                    <a:lnL w="6350">
                      <a:solidFill>
                        <a:srgbClr val="D9D9D9"/>
                      </a:solidFill>
                      <a:prstDash val="solid"/>
                    </a:lnL>
                    <a:lnR w="6350">
                      <a:solidFill>
                        <a:srgbClr val="D9D9D9"/>
                      </a:solidFill>
                      <a:prstDash val="solid"/>
                    </a:lnR>
                    <a:lnT>
                      <a:noFill/>
                    </a:lnT>
                    <a:lnB>
                      <a:noFill/>
                    </a:lnB>
                    <a:solidFill>
                      <a:srgbClr val="F2F2F2"/>
                    </a:solidFill>
                  </a:tcPr>
                </a:tc>
                <a:tc>
                  <a:txBody>
                    <a:bodyPr/>
                    <a:p>
                      <a:pPr algn="ctr">
                        <a:buNone/>
                      </a:pPr>
                      <a:r>
                        <a:rPr lang="en-US" altLang="zh-CN" sz="800">
                          <a:solidFill>
                            <a:srgbClr val="404040"/>
                          </a:solidFill>
                        </a:rPr>
                        <a:t>13</a:t>
                      </a:r>
                      <a:endParaRPr lang="en-US" altLang="zh-CN" sz="800">
                        <a:solidFill>
                          <a:srgbClr val="404040"/>
                        </a:solidFill>
                      </a:endParaRPr>
                    </a:p>
                  </a:txBody>
                  <a:tcPr anchor="ctr" anchorCtr="0">
                    <a:lnL w="6350">
                      <a:solidFill>
                        <a:srgbClr val="D9D9D9"/>
                      </a:solidFill>
                      <a:prstDash val="solid"/>
                    </a:lnL>
                    <a:lnR>
                      <a:noFill/>
                    </a:lnR>
                    <a:lnT>
                      <a:noFill/>
                    </a:lnT>
                    <a:lnB>
                      <a:noFill/>
                    </a:lnB>
                    <a:solidFill>
                      <a:srgbClr val="F2F2F2"/>
                    </a:solidFill>
                  </a:tcPr>
                </a:tc>
              </a:tr>
              <a:tr h="216535">
                <a:tc>
                  <a:txBody>
                    <a:bodyPr/>
                    <a:p>
                      <a:pPr>
                        <a:buNone/>
                      </a:pPr>
                      <a:r>
                        <a:rPr lang="en-US" altLang="zh-CN" sz="800">
                          <a:solidFill>
                            <a:srgbClr val="404040"/>
                          </a:solidFill>
                        </a:rPr>
                        <a:t>2</a:t>
                      </a:r>
                      <a:endParaRPr lang="en-US" altLang="zh-CN" sz="800">
                        <a:solidFill>
                          <a:srgbClr val="404040"/>
                        </a:solidFill>
                      </a:endParaRPr>
                    </a:p>
                  </a:txBody>
                  <a:tcPr>
                    <a:lnL>
                      <a:noFill/>
                    </a:lnL>
                    <a:lnR w="12700">
                      <a:solidFill>
                        <a:srgbClr val="D9D9D9"/>
                      </a:solidFill>
                      <a:prstDash val="solid"/>
                    </a:lnR>
                    <a:lnT>
                      <a:noFill/>
                    </a:lnT>
                    <a:lnB>
                      <a:noFill/>
                    </a:lnB>
                    <a:solidFill>
                      <a:srgbClr val="FFFFFF"/>
                    </a:solidFill>
                  </a:tcPr>
                </a:tc>
                <a:tc>
                  <a:txBody>
                    <a:bodyPr/>
                    <a:p>
                      <a:pPr>
                        <a:buNone/>
                      </a:pPr>
                      <a:r>
                        <a:rPr lang="zh-CN" altLang="en-US" sz="800">
                          <a:solidFill>
                            <a:srgbClr val="404040"/>
                          </a:solidFill>
                        </a:rPr>
                        <a:t>李八二</a:t>
                      </a:r>
                      <a:endParaRPr lang="zh-CN" altLang="en-US" sz="800">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FFFFF"/>
                    </a:solidFill>
                  </a:tcPr>
                </a:tc>
                <a:tc>
                  <a:txBody>
                    <a:bodyPr/>
                    <a:p>
                      <a:pPr algn="ctr">
                        <a:buNone/>
                      </a:pPr>
                      <a:r>
                        <a:rPr lang="en-US" altLang="zh-CN" sz="800">
                          <a:solidFill>
                            <a:srgbClr val="404040"/>
                          </a:solidFill>
                        </a:rPr>
                        <a:t>2020-06-15</a:t>
                      </a:r>
                      <a:endParaRPr lang="en-US" altLang="zh-CN" sz="800">
                        <a:solidFill>
                          <a:srgbClr val="404040"/>
                        </a:solidFill>
                      </a:endParaRPr>
                    </a:p>
                  </a:txBody>
                  <a:tcPr anchor="ctr" anchorCtr="0">
                    <a:lnL w="6350">
                      <a:solidFill>
                        <a:srgbClr val="D9D9D9"/>
                      </a:solidFill>
                      <a:prstDash val="solid"/>
                    </a:lnL>
                    <a:lnR w="6350">
                      <a:solidFill>
                        <a:srgbClr val="D9D9D9"/>
                      </a:solidFill>
                      <a:prstDash val="solid"/>
                    </a:lnR>
                    <a:lnT>
                      <a:noFill/>
                    </a:lnT>
                    <a:lnB>
                      <a:noFill/>
                    </a:lnB>
                    <a:solidFill>
                      <a:srgbClr val="FFFFFF"/>
                    </a:solidFill>
                  </a:tcPr>
                </a:tc>
                <a:tc>
                  <a:txBody>
                    <a:bodyPr/>
                    <a:p>
                      <a:pPr algn="ctr">
                        <a:buNone/>
                      </a:pPr>
                      <a:r>
                        <a:rPr lang="en-US" altLang="zh-CN" sz="800">
                          <a:solidFill>
                            <a:srgbClr val="404040"/>
                          </a:solidFill>
                          <a:sym typeface="+mn-ea"/>
                        </a:rPr>
                        <a:t>update</a:t>
                      </a:r>
                      <a:endParaRPr lang="en-US" altLang="zh-CN" sz="800">
                        <a:solidFill>
                          <a:srgbClr val="404040"/>
                        </a:solidFill>
                      </a:endParaRPr>
                    </a:p>
                  </a:txBody>
                  <a:tcPr anchor="ctr" anchorCtr="0">
                    <a:lnL w="6350">
                      <a:solidFill>
                        <a:srgbClr val="D9D9D9"/>
                      </a:solidFill>
                      <a:prstDash val="solid"/>
                    </a:lnL>
                    <a:lnR w="6350">
                      <a:solidFill>
                        <a:srgbClr val="D9D9D9"/>
                      </a:solidFill>
                      <a:prstDash val="solid"/>
                    </a:lnR>
                    <a:lnT>
                      <a:noFill/>
                    </a:lnT>
                    <a:lnB>
                      <a:noFill/>
                    </a:lnB>
                    <a:solidFill>
                      <a:srgbClr val="FFFFFF"/>
                    </a:solidFill>
                  </a:tcPr>
                </a:tc>
                <a:tc>
                  <a:txBody>
                    <a:bodyPr/>
                    <a:p>
                      <a:pPr algn="ctr">
                        <a:buNone/>
                      </a:pPr>
                      <a:r>
                        <a:rPr lang="en-US" altLang="zh-CN" sz="800">
                          <a:solidFill>
                            <a:srgbClr val="404040"/>
                          </a:solidFill>
                        </a:rPr>
                        <a:t>14</a:t>
                      </a:r>
                      <a:endParaRPr lang="en-US" altLang="zh-CN" sz="800">
                        <a:solidFill>
                          <a:srgbClr val="404040"/>
                        </a:solidFill>
                      </a:endParaRPr>
                    </a:p>
                  </a:txBody>
                  <a:tcPr anchor="ctr" anchorCtr="0">
                    <a:lnL w="6350">
                      <a:solidFill>
                        <a:srgbClr val="D9D9D9"/>
                      </a:solidFill>
                      <a:prstDash val="solid"/>
                    </a:lnL>
                    <a:lnR>
                      <a:noFill/>
                    </a:lnR>
                    <a:lnT>
                      <a:noFill/>
                    </a:lnT>
                    <a:lnB>
                      <a:noFill/>
                    </a:lnB>
                    <a:solidFill>
                      <a:srgbClr val="FFFFFF"/>
                    </a:solidFill>
                  </a:tcPr>
                </a:tc>
              </a:tr>
              <a:tr h="216535">
                <a:tc>
                  <a:txBody>
                    <a:bodyPr/>
                    <a:p>
                      <a:r>
                        <a:rPr lang="en-US" altLang="zh-CN" sz="800">
                          <a:solidFill>
                            <a:srgbClr val="404040"/>
                          </a:solidFill>
                        </a:rPr>
                        <a:t>4</a:t>
                      </a:r>
                      <a:endParaRPr lang="en-US" altLang="zh-CN" sz="800">
                        <a:solidFill>
                          <a:srgbClr val="404040"/>
                        </a:solidFill>
                      </a:endParaRPr>
                    </a:p>
                  </a:txBody>
                  <a:tcPr>
                    <a:lnL>
                      <a:noFill/>
                    </a:lnL>
                    <a:lnR w="12700">
                      <a:solidFill>
                        <a:srgbClr val="D9D9D9"/>
                      </a:solidFill>
                      <a:prstDash val="solid"/>
                    </a:lnR>
                    <a:lnT>
                      <a:noFill/>
                    </a:lnT>
                    <a:lnB>
                      <a:noFill/>
                    </a:lnB>
                    <a:solidFill>
                      <a:srgbClr val="F2F2F2"/>
                    </a:solidFill>
                  </a:tcPr>
                </a:tc>
                <a:tc>
                  <a:txBody>
                    <a:bodyPr/>
                    <a:p>
                      <a:r>
                        <a:rPr lang="zh-CN" altLang="en-US" sz="800">
                          <a:solidFill>
                            <a:srgbClr val="404040"/>
                          </a:solidFill>
                        </a:rPr>
                        <a:t>赵六</a:t>
                      </a:r>
                      <a:endParaRPr lang="zh-CN" altLang="en-US" sz="800">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2F2F2"/>
                    </a:solidFill>
                  </a:tcPr>
                </a:tc>
                <a:tc>
                  <a:txBody>
                    <a:bodyPr/>
                    <a:p>
                      <a:pPr algn="ctr">
                        <a:buNone/>
                      </a:pPr>
                      <a:r>
                        <a:rPr lang="en-US" altLang="zh-CN" sz="800">
                          <a:solidFill>
                            <a:srgbClr val="404040"/>
                          </a:solidFill>
                        </a:rPr>
                        <a:t>2020-06-15</a:t>
                      </a:r>
                      <a:endParaRPr lang="en-US" altLang="zh-CN" sz="800">
                        <a:solidFill>
                          <a:srgbClr val="404040"/>
                        </a:solidFill>
                      </a:endParaRPr>
                    </a:p>
                  </a:txBody>
                  <a:tcPr anchor="ctr" anchorCtr="0">
                    <a:lnL w="6350">
                      <a:solidFill>
                        <a:srgbClr val="D9D9D9"/>
                      </a:solidFill>
                      <a:prstDash val="solid"/>
                    </a:lnL>
                    <a:lnR w="6350">
                      <a:solidFill>
                        <a:srgbClr val="D9D9D9"/>
                      </a:solidFill>
                      <a:prstDash val="solid"/>
                    </a:lnR>
                    <a:lnT>
                      <a:noFill/>
                    </a:lnT>
                    <a:lnB>
                      <a:noFill/>
                    </a:lnB>
                    <a:solidFill>
                      <a:srgbClr val="F2F2F2"/>
                    </a:solidFill>
                  </a:tcPr>
                </a:tc>
                <a:tc>
                  <a:txBody>
                    <a:bodyPr/>
                    <a:p>
                      <a:pPr algn="ctr">
                        <a:buNone/>
                      </a:pPr>
                      <a:r>
                        <a:rPr lang="en-US" altLang="zh-CN" sz="800">
                          <a:solidFill>
                            <a:srgbClr val="404040"/>
                          </a:solidFill>
                        </a:rPr>
                        <a:t>insert</a:t>
                      </a:r>
                      <a:endParaRPr lang="en-US" altLang="zh-CN" sz="800">
                        <a:solidFill>
                          <a:srgbClr val="404040"/>
                        </a:solidFill>
                      </a:endParaRPr>
                    </a:p>
                  </a:txBody>
                  <a:tcPr anchor="ctr" anchorCtr="0">
                    <a:lnL w="6350">
                      <a:solidFill>
                        <a:srgbClr val="D9D9D9"/>
                      </a:solidFill>
                      <a:prstDash val="solid"/>
                    </a:lnL>
                    <a:lnR w="6350">
                      <a:solidFill>
                        <a:srgbClr val="D9D9D9"/>
                      </a:solidFill>
                      <a:prstDash val="solid"/>
                    </a:lnR>
                    <a:lnT>
                      <a:noFill/>
                    </a:lnT>
                    <a:lnB>
                      <a:noFill/>
                    </a:lnB>
                    <a:solidFill>
                      <a:srgbClr val="F2F2F2"/>
                    </a:solidFill>
                  </a:tcPr>
                </a:tc>
                <a:tc>
                  <a:txBody>
                    <a:bodyPr/>
                    <a:p>
                      <a:pPr algn="ctr">
                        <a:buNone/>
                      </a:pPr>
                      <a:r>
                        <a:rPr lang="en-US" altLang="zh-CN" sz="800">
                          <a:solidFill>
                            <a:srgbClr val="404040"/>
                          </a:solidFill>
                        </a:rPr>
                        <a:t>12</a:t>
                      </a:r>
                      <a:endParaRPr lang="en-US" altLang="zh-CN" sz="800">
                        <a:solidFill>
                          <a:srgbClr val="404040"/>
                        </a:solidFill>
                      </a:endParaRPr>
                    </a:p>
                  </a:txBody>
                  <a:tcPr anchor="ctr" anchorCtr="0">
                    <a:lnL w="6350">
                      <a:solidFill>
                        <a:srgbClr val="D9D9D9"/>
                      </a:solidFill>
                      <a:prstDash val="solid"/>
                    </a:lnL>
                    <a:lnR>
                      <a:noFill/>
                    </a:lnR>
                    <a:lnT>
                      <a:noFill/>
                    </a:lnT>
                    <a:lnB>
                      <a:noFill/>
                    </a:lnB>
                    <a:solidFill>
                      <a:srgbClr val="F2F2F2"/>
                    </a:solidFill>
                  </a:tcPr>
                </a:tc>
              </a:tr>
              <a:tr h="216535">
                <a:tc>
                  <a:txBody>
                    <a:bodyPr/>
                    <a:p>
                      <a:r>
                        <a:rPr lang="en-US" altLang="zh-CN" sz="800">
                          <a:solidFill>
                            <a:srgbClr val="404040"/>
                          </a:solidFill>
                        </a:rPr>
                        <a:t>5</a:t>
                      </a:r>
                      <a:endParaRPr lang="en-US" altLang="zh-CN" sz="800">
                        <a:solidFill>
                          <a:srgbClr val="404040"/>
                        </a:solidFill>
                      </a:endParaRPr>
                    </a:p>
                  </a:txBody>
                  <a:tcPr>
                    <a:lnL>
                      <a:noFill/>
                    </a:lnL>
                    <a:lnR w="12700">
                      <a:solidFill>
                        <a:srgbClr val="D9D9D9"/>
                      </a:solidFill>
                      <a:prstDash val="solid"/>
                    </a:lnR>
                    <a:lnT>
                      <a:noFill/>
                    </a:lnT>
                    <a:lnB w="19050">
                      <a:solidFill>
                        <a:srgbClr val="595959"/>
                      </a:solidFill>
                      <a:prstDash val="solid"/>
                    </a:lnB>
                    <a:solidFill>
                      <a:srgbClr val="FFFFFF"/>
                    </a:solidFill>
                  </a:tcPr>
                </a:tc>
                <a:tc>
                  <a:txBody>
                    <a:bodyPr/>
                    <a:p>
                      <a:r>
                        <a:rPr lang="zh-CN" altLang="en-US" sz="800">
                          <a:solidFill>
                            <a:srgbClr val="404040"/>
                          </a:solidFill>
                        </a:rPr>
                        <a:t>田七</a:t>
                      </a:r>
                      <a:endParaRPr lang="zh-CN" altLang="en-US" sz="800">
                        <a:solidFill>
                          <a:srgbClr val="404040"/>
                        </a:solidFill>
                      </a:endParaRPr>
                    </a:p>
                  </a:txBody>
                  <a:tcPr>
                    <a:lnL w="12700">
                      <a:solidFill>
                        <a:srgbClr val="D9D9D9"/>
                      </a:solidFill>
                      <a:prstDash val="solid"/>
                    </a:lnL>
                    <a:lnR w="6350">
                      <a:solidFill>
                        <a:srgbClr val="D9D9D9"/>
                      </a:solidFill>
                      <a:prstDash val="solid"/>
                    </a:lnR>
                    <a:lnT>
                      <a:noFill/>
                    </a:lnT>
                    <a:lnB w="19050">
                      <a:solidFill>
                        <a:srgbClr val="595959"/>
                      </a:solidFill>
                      <a:prstDash val="solid"/>
                    </a:lnB>
                    <a:solidFill>
                      <a:srgbClr val="FFFFFF"/>
                    </a:solidFill>
                  </a:tcPr>
                </a:tc>
                <a:tc>
                  <a:txBody>
                    <a:bodyPr/>
                    <a:p>
                      <a:pPr algn="ctr">
                        <a:buNone/>
                      </a:pPr>
                      <a:r>
                        <a:rPr lang="en-US" altLang="zh-CN" sz="800">
                          <a:solidFill>
                            <a:srgbClr val="404040"/>
                          </a:solidFill>
                        </a:rPr>
                        <a:t>2020-06-15</a:t>
                      </a:r>
                      <a:endParaRPr lang="en-US" altLang="zh-CN" sz="800">
                        <a:solidFill>
                          <a:srgbClr val="404040"/>
                        </a:solidFill>
                      </a:endParaRPr>
                    </a:p>
                  </a:txBody>
                  <a:tcPr anchor="ctr" anchorCtr="0">
                    <a:lnL w="6350">
                      <a:solidFill>
                        <a:srgbClr val="D9D9D9"/>
                      </a:solidFill>
                      <a:prstDash val="solid"/>
                    </a:lnL>
                    <a:lnR w="6350">
                      <a:solidFill>
                        <a:srgbClr val="D9D9D9"/>
                      </a:solidFill>
                      <a:prstDash val="solid"/>
                    </a:lnR>
                    <a:lnT>
                      <a:noFill/>
                    </a:lnT>
                    <a:lnB w="19050">
                      <a:solidFill>
                        <a:srgbClr val="595959"/>
                      </a:solidFill>
                      <a:prstDash val="solid"/>
                    </a:lnB>
                    <a:solidFill>
                      <a:srgbClr val="FFFFFF"/>
                    </a:solidFill>
                  </a:tcPr>
                </a:tc>
                <a:tc>
                  <a:txBody>
                    <a:bodyPr/>
                    <a:p>
                      <a:pPr algn="ctr">
                        <a:buNone/>
                      </a:pPr>
                      <a:r>
                        <a:rPr lang="en-US" altLang="zh-CN" sz="800">
                          <a:solidFill>
                            <a:srgbClr val="404040"/>
                          </a:solidFill>
                          <a:sym typeface="+mn-ea"/>
                        </a:rPr>
                        <a:t>insert</a:t>
                      </a:r>
                      <a:endParaRPr lang="en-US" altLang="zh-CN" sz="800">
                        <a:solidFill>
                          <a:srgbClr val="404040"/>
                        </a:solidFill>
                      </a:endParaRPr>
                    </a:p>
                  </a:txBody>
                  <a:tcPr anchor="ctr" anchorCtr="0">
                    <a:lnL w="6350">
                      <a:solidFill>
                        <a:srgbClr val="D9D9D9"/>
                      </a:solidFill>
                      <a:prstDash val="solid"/>
                    </a:lnL>
                    <a:lnR w="6350">
                      <a:solidFill>
                        <a:srgbClr val="D9D9D9"/>
                      </a:solidFill>
                      <a:prstDash val="solid"/>
                    </a:lnR>
                    <a:lnT>
                      <a:noFill/>
                    </a:lnT>
                    <a:lnB w="19050">
                      <a:solidFill>
                        <a:srgbClr val="595959"/>
                      </a:solidFill>
                      <a:prstDash val="solid"/>
                    </a:lnB>
                    <a:solidFill>
                      <a:srgbClr val="FFFFFF"/>
                    </a:solidFill>
                  </a:tcPr>
                </a:tc>
                <a:tc>
                  <a:txBody>
                    <a:bodyPr/>
                    <a:p>
                      <a:pPr algn="ctr">
                        <a:buNone/>
                      </a:pPr>
                      <a:r>
                        <a:rPr lang="en-US" altLang="zh-CN" sz="800">
                          <a:solidFill>
                            <a:srgbClr val="404040"/>
                          </a:solidFill>
                        </a:rPr>
                        <a:t>13</a:t>
                      </a:r>
                      <a:endParaRPr lang="en-US" altLang="zh-CN" sz="800">
                        <a:solidFill>
                          <a:srgbClr val="404040"/>
                        </a:solidFill>
                      </a:endParaRPr>
                    </a:p>
                  </a:txBody>
                  <a:tcPr anchor="ctr" anchorCtr="0">
                    <a:lnL w="6350">
                      <a:solidFill>
                        <a:srgbClr val="D9D9D9"/>
                      </a:solidFill>
                      <a:prstDash val="solid"/>
                    </a:lnL>
                    <a:lnR>
                      <a:noFill/>
                    </a:lnR>
                    <a:lnT>
                      <a:noFill/>
                    </a:lnT>
                    <a:lnB w="19050">
                      <a:solidFill>
                        <a:srgbClr val="595959"/>
                      </a:solidFill>
                      <a:prstDash val="solid"/>
                    </a:lnB>
                    <a:solidFill>
                      <a:srgbClr val="FFFFFF"/>
                    </a:solidFill>
                  </a:tcPr>
                </a:tc>
              </a:tr>
            </a:tbl>
          </a:graphicData>
        </a:graphic>
      </p:graphicFrame>
      <p:sp>
        <p:nvSpPr>
          <p:cNvPr id="10" name="矩形 9"/>
          <p:cNvSpPr/>
          <p:nvPr/>
        </p:nvSpPr>
        <p:spPr>
          <a:xfrm>
            <a:off x="487045" y="1202690"/>
            <a:ext cx="5140325" cy="262890"/>
          </a:xfrm>
          <a:prstGeom prst="rect">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sp>
        <p:nvSpPr>
          <p:cNvPr id="2" name="矩形 1"/>
          <p:cNvSpPr/>
          <p:nvPr/>
        </p:nvSpPr>
        <p:spPr>
          <a:xfrm>
            <a:off x="5628005" y="1202690"/>
            <a:ext cx="2995930" cy="617855"/>
          </a:xfrm>
          <a:prstGeom prst="rect">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sp>
        <p:nvSpPr>
          <p:cNvPr id="3" name="矩形 2"/>
          <p:cNvSpPr/>
          <p:nvPr/>
        </p:nvSpPr>
        <p:spPr>
          <a:xfrm>
            <a:off x="5628005" y="1437005"/>
            <a:ext cx="2995930" cy="383540"/>
          </a:xfrm>
          <a:prstGeom prst="rect">
            <a:avLst/>
          </a:prstGeom>
          <a:ln>
            <a:tailEnd type="none" w="med" len="med"/>
          </a:ln>
        </p:spPr>
        <p:style>
          <a:lnRef idx="3">
            <a:schemeClr val="lt1"/>
          </a:lnRef>
          <a:fillRef idx="1">
            <a:schemeClr val="accent3"/>
          </a:fillRef>
          <a:effectRef idx="1">
            <a:schemeClr val="accent3"/>
          </a:effectRef>
          <a:fontRef idx="minor">
            <a:schemeClr val="lt1"/>
          </a:fontRef>
        </p:style>
        <p:txBody>
          <a:bodyPr/>
          <a:p>
            <a:pPr algn="ctr"/>
            <a:r>
              <a:rPr lang="en-US" altLang="zh-CN"/>
              <a:t> </a:t>
            </a:r>
            <a:r>
              <a:rPr lang="zh-CN" altLang="en-US"/>
              <a:t>去重</a:t>
            </a:r>
            <a:endParaRPr lang="zh-CN" altLang="en-US"/>
          </a:p>
        </p:txBody>
      </p:sp>
      <p:sp>
        <p:nvSpPr>
          <p:cNvPr id="5" name="文本框 4"/>
          <p:cNvSpPr txBox="1"/>
          <p:nvPr/>
        </p:nvSpPr>
        <p:spPr>
          <a:xfrm>
            <a:off x="3073400" y="2940050"/>
            <a:ext cx="2548890" cy="368300"/>
          </a:xfrm>
          <a:prstGeom prst="rect">
            <a:avLst/>
          </a:prstGeom>
          <a:noFill/>
        </p:spPr>
        <p:txBody>
          <a:bodyPr wrap="square" rtlCol="0">
            <a:spAutoFit/>
          </a:bodyPr>
          <a:p>
            <a:r>
              <a:rPr lang="en-US" altLang="zh-CN"/>
              <a:t>Join</a:t>
            </a:r>
            <a:r>
              <a:rPr lang="zh-CN" altLang="en-US"/>
              <a:t>后的行数</a:t>
            </a:r>
            <a:r>
              <a:rPr lang="en-US" altLang="zh-CN"/>
              <a:t>: 1 * 3</a:t>
            </a:r>
            <a:endParaRPr lang="en-US" altLang="zh-CN"/>
          </a:p>
        </p:txBody>
      </p:sp>
      <p:sp>
        <p:nvSpPr>
          <p:cNvPr id="6" name="文本框 5"/>
          <p:cNvSpPr txBox="1"/>
          <p:nvPr/>
        </p:nvSpPr>
        <p:spPr>
          <a:xfrm>
            <a:off x="3073400" y="3488055"/>
            <a:ext cx="2548890" cy="368300"/>
          </a:xfrm>
          <a:prstGeom prst="rect">
            <a:avLst/>
          </a:prstGeom>
          <a:noFill/>
        </p:spPr>
        <p:txBody>
          <a:bodyPr wrap="square" rtlCol="0">
            <a:spAutoFit/>
          </a:bodyPr>
          <a:p>
            <a:r>
              <a:rPr lang="en-US" altLang="zh-CN"/>
              <a:t>Join</a:t>
            </a:r>
            <a:r>
              <a:rPr lang="zh-CN" altLang="en-US"/>
              <a:t>后的行数</a:t>
            </a:r>
            <a:r>
              <a:rPr lang="en-US" altLang="zh-CN"/>
              <a:t>: 1 * 1</a:t>
            </a:r>
            <a:endParaRPr lang="en-US" alt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2" grpId="0" animBg="1"/>
      <p:bldP spid="10" grpId="1" animBg="1"/>
      <p:bldP spid="9" grpId="1" animBg="1"/>
      <p:bldP spid="2" grpId="1" animBg="1"/>
      <p:bldP spid="3" grpId="0" bldLvl="0" animBg="1"/>
      <p:bldP spid="3" grpId="1" animBg="1"/>
      <p:bldP spid="5" grpId="0"/>
      <p:bldP spid="6" grpId="0"/>
      <p:bldP spid="5"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100" y="0"/>
            <a:ext cx="3244215" cy="398780"/>
          </a:xfrm>
          <a:prstGeom prst="rect">
            <a:avLst/>
          </a:prstGeom>
          <a:noFill/>
        </p:spPr>
        <p:txBody>
          <a:bodyPr wrap="none" rtlCol="0" anchor="t">
            <a:spAutoFit/>
          </a:bodyPr>
          <a:p>
            <a:r>
              <a:rPr lang="zh-CN" altLang="en-US" sz="2000" b="1"/>
              <a:t>拉链表的每日装载</a:t>
            </a:r>
            <a:r>
              <a:rPr lang="en-US" altLang="zh-CN" sz="2000" b="1"/>
              <a:t>Join</a:t>
            </a:r>
            <a:r>
              <a:rPr lang="zh-CN" altLang="en-US" sz="2000" b="1"/>
              <a:t>细节</a:t>
            </a:r>
            <a:endParaRPr lang="zh-CN" altLang="en-US" sz="2000" b="1"/>
          </a:p>
        </p:txBody>
      </p:sp>
      <p:graphicFrame>
        <p:nvGraphicFramePr>
          <p:cNvPr id="12" name="表格 11"/>
          <p:cNvGraphicFramePr>
            <a:graphicFrameLocks noGrp="1"/>
          </p:cNvGraphicFramePr>
          <p:nvPr>
            <p:custDataLst>
              <p:tags r:id="rId1"/>
            </p:custDataLst>
          </p:nvPr>
        </p:nvGraphicFramePr>
        <p:xfrm>
          <a:off x="403597" y="1609176"/>
          <a:ext cx="3264024" cy="426720"/>
        </p:xfrm>
        <a:graphic>
          <a:graphicData uri="http://schemas.openxmlformats.org/drawingml/2006/table">
            <a:tbl>
              <a:tblPr firstRow="1" bandRow="1">
                <a:tableStyleId>{5C22544A-7EE6-4342-B048-85BDC9FD1C3A}</a:tableStyleId>
              </a:tblPr>
              <a:tblGrid>
                <a:gridCol w="815975"/>
                <a:gridCol w="816037"/>
                <a:gridCol w="816006"/>
                <a:gridCol w="816006"/>
              </a:tblGrid>
              <a:tr h="213360">
                <a:tc>
                  <a:txBody>
                    <a:bodyPr/>
                    <a:p>
                      <a:r>
                        <a:rPr lang="zh-CN" altLang="en-US" sz="800" b="1">
                          <a:solidFill>
                            <a:srgbClr val="FFFFFF"/>
                          </a:solidFill>
                        </a:rPr>
                        <a:t>用户</a:t>
                      </a:r>
                      <a:r>
                        <a:rPr lang="en-US" altLang="zh-CN" sz="800" b="1">
                          <a:solidFill>
                            <a:srgbClr val="FFFFFF"/>
                          </a:solidFill>
                        </a:rPr>
                        <a:t>ID</a:t>
                      </a:r>
                      <a:endParaRPr lang="en-US" altLang="zh-CN" sz="800" b="1">
                        <a:solidFill>
                          <a:srgbClr val="FFFFFF"/>
                        </a:solidFill>
                      </a:endParaRPr>
                    </a:p>
                  </a:txBody>
                  <a:tcPr>
                    <a:lnL>
                      <a:noFill/>
                    </a:lnL>
                    <a:lnR>
                      <a:noFill/>
                    </a:lnR>
                    <a:lnT>
                      <a:noFill/>
                    </a:lnT>
                    <a:lnB>
                      <a:noFill/>
                    </a:lnB>
                    <a:solidFill>
                      <a:srgbClr val="595959"/>
                    </a:solidFill>
                  </a:tcPr>
                </a:tc>
                <a:tc>
                  <a:txBody>
                    <a:bodyPr/>
                    <a:p>
                      <a:r>
                        <a:rPr lang="zh-CN" altLang="en-US" sz="800" b="1">
                          <a:solidFill>
                            <a:srgbClr val="FFFFFF"/>
                          </a:solidFill>
                        </a:rPr>
                        <a:t>姓名</a:t>
                      </a:r>
                      <a:endParaRPr lang="zh-CN" altLang="en-US" sz="800" b="1">
                        <a:solidFill>
                          <a:srgbClr val="FFFFFF"/>
                        </a:solidFill>
                      </a:endParaRPr>
                    </a:p>
                  </a:txBody>
                  <a:tcPr>
                    <a:lnL>
                      <a:noFill/>
                    </a:lnL>
                    <a:lnR>
                      <a:noFill/>
                    </a:lnR>
                    <a:lnT>
                      <a:noFill/>
                    </a:lnT>
                    <a:lnB>
                      <a:noFill/>
                    </a:lnB>
                    <a:solidFill>
                      <a:srgbClr val="E29A9A"/>
                    </a:solidFill>
                  </a:tcPr>
                </a:tc>
                <a:tc>
                  <a:txBody>
                    <a:bodyPr/>
                    <a:p>
                      <a:r>
                        <a:rPr lang="zh-CN" altLang="en-US" sz="800" b="1">
                          <a:solidFill>
                            <a:srgbClr val="FFFFFF"/>
                          </a:solidFill>
                        </a:rPr>
                        <a:t>开始时间</a:t>
                      </a:r>
                      <a:endParaRPr lang="zh-CN" altLang="en-US" sz="800" b="1">
                        <a:solidFill>
                          <a:srgbClr val="FFFFFF"/>
                        </a:solidFill>
                      </a:endParaRPr>
                    </a:p>
                  </a:txBody>
                  <a:tcPr>
                    <a:lnL>
                      <a:noFill/>
                    </a:lnL>
                    <a:lnR>
                      <a:noFill/>
                    </a:lnR>
                    <a:lnT>
                      <a:noFill/>
                    </a:lnT>
                    <a:lnB>
                      <a:noFill/>
                    </a:lnB>
                    <a:solidFill>
                      <a:srgbClr val="DFBBB3"/>
                    </a:solidFill>
                  </a:tcPr>
                </a:tc>
                <a:tc>
                  <a:txBody>
                    <a:bodyPr/>
                    <a:p>
                      <a:r>
                        <a:rPr lang="zh-CN" altLang="en-US" sz="800" b="1">
                          <a:solidFill>
                            <a:srgbClr val="FFFFFF"/>
                          </a:solidFill>
                        </a:rPr>
                        <a:t>结束时间</a:t>
                      </a:r>
                      <a:endParaRPr lang="zh-CN" altLang="en-US" sz="800" b="1">
                        <a:solidFill>
                          <a:srgbClr val="FFFFFF"/>
                        </a:solidFill>
                      </a:endParaRPr>
                    </a:p>
                  </a:txBody>
                  <a:tcPr>
                    <a:lnL>
                      <a:noFill/>
                    </a:lnL>
                    <a:lnR>
                      <a:noFill/>
                    </a:lnR>
                    <a:lnT>
                      <a:noFill/>
                    </a:lnT>
                    <a:lnB>
                      <a:noFill/>
                    </a:lnB>
                    <a:solidFill>
                      <a:srgbClr val="A3CDCB"/>
                    </a:solidFill>
                  </a:tcPr>
                </a:tc>
              </a:tr>
              <a:tr h="132951">
                <a:tc>
                  <a:txBody>
                    <a:bodyPr/>
                    <a:p>
                      <a:r>
                        <a:rPr lang="en-US" altLang="zh-CN" sz="800" b="1">
                          <a:solidFill>
                            <a:srgbClr val="404040"/>
                          </a:solidFill>
                        </a:rPr>
                        <a:t>2</a:t>
                      </a:r>
                      <a:endParaRPr lang="en-US" altLang="zh-CN" sz="800" b="1">
                        <a:solidFill>
                          <a:srgbClr val="404040"/>
                        </a:solidFill>
                      </a:endParaRPr>
                    </a:p>
                  </a:txBody>
                  <a:tcPr>
                    <a:lnL>
                      <a:noFill/>
                    </a:lnL>
                    <a:lnR w="12700">
                      <a:solidFill>
                        <a:srgbClr val="D9D9D9"/>
                      </a:solidFill>
                      <a:prstDash val="solid"/>
                    </a:lnR>
                    <a:lnT>
                      <a:noFill/>
                    </a:lnT>
                    <a:lnB w="19050">
                      <a:solidFill>
                        <a:srgbClr val="595959"/>
                      </a:solidFill>
                      <a:prstDash val="solid"/>
                    </a:lnB>
                    <a:solidFill>
                      <a:srgbClr val="FFFFFF"/>
                    </a:solidFill>
                  </a:tcPr>
                </a:tc>
                <a:tc>
                  <a:txBody>
                    <a:bodyPr/>
                    <a:p>
                      <a:r>
                        <a:rPr lang="zh-CN" altLang="en-US" sz="800" b="1">
                          <a:solidFill>
                            <a:srgbClr val="404040"/>
                          </a:solidFill>
                        </a:rPr>
                        <a:t>李四</a:t>
                      </a:r>
                      <a:endParaRPr lang="zh-CN" altLang="en-US" sz="800" b="1">
                        <a:solidFill>
                          <a:srgbClr val="404040"/>
                        </a:solidFill>
                      </a:endParaRPr>
                    </a:p>
                  </a:txBody>
                  <a:tcPr>
                    <a:lnL w="12700">
                      <a:solidFill>
                        <a:srgbClr val="D9D9D9"/>
                      </a:solidFill>
                      <a:prstDash val="solid"/>
                    </a:lnL>
                    <a:lnR w="6350">
                      <a:solidFill>
                        <a:srgbClr val="D9D9D9"/>
                      </a:solidFill>
                      <a:prstDash val="solid"/>
                    </a:lnR>
                    <a:lnT>
                      <a:noFill/>
                    </a:lnT>
                    <a:lnB w="19050">
                      <a:solidFill>
                        <a:srgbClr val="595959"/>
                      </a:solidFill>
                      <a:prstDash val="solid"/>
                    </a:lnB>
                    <a:solidFill>
                      <a:srgbClr val="FFFFFF"/>
                    </a:solidFill>
                  </a:tcPr>
                </a:tc>
                <a:tc>
                  <a:txBody>
                    <a:bodyPr/>
                    <a:p>
                      <a:r>
                        <a:rPr lang="en-US" altLang="zh-CN" sz="800" b="1">
                          <a:solidFill>
                            <a:srgbClr val="404040"/>
                          </a:solidFill>
                        </a:rPr>
                        <a:t>2020-06-14</a:t>
                      </a:r>
                      <a:endParaRPr lang="en-US" altLang="zh-CN" sz="800" b="1">
                        <a:solidFill>
                          <a:srgbClr val="404040"/>
                        </a:solidFill>
                      </a:endParaRPr>
                    </a:p>
                  </a:txBody>
                  <a:tcPr>
                    <a:lnL w="6350">
                      <a:solidFill>
                        <a:srgbClr val="D9D9D9"/>
                      </a:solidFill>
                      <a:prstDash val="solid"/>
                    </a:lnL>
                    <a:lnR w="6350">
                      <a:solidFill>
                        <a:srgbClr val="D9D9D9"/>
                      </a:solidFill>
                      <a:prstDash val="solid"/>
                    </a:lnR>
                    <a:lnT>
                      <a:noFill/>
                    </a:lnT>
                    <a:lnB w="19050">
                      <a:solidFill>
                        <a:srgbClr val="595959"/>
                      </a:solidFill>
                      <a:prstDash val="solid"/>
                    </a:lnB>
                    <a:solidFill>
                      <a:srgbClr val="FFFFFF"/>
                    </a:solidFill>
                  </a:tcPr>
                </a:tc>
                <a:tc>
                  <a:txBody>
                    <a:bodyPr/>
                    <a:p>
                      <a:r>
                        <a:rPr lang="en-US" altLang="zh-CN" sz="800" b="1" dirty="0">
                          <a:solidFill>
                            <a:srgbClr val="404040"/>
                          </a:solidFill>
                        </a:rPr>
                        <a:t>9999-12-31</a:t>
                      </a:r>
                      <a:endParaRPr lang="en-US" altLang="zh-CN" sz="800" b="1" dirty="0">
                        <a:solidFill>
                          <a:srgbClr val="404040"/>
                        </a:solidFill>
                      </a:endParaRPr>
                    </a:p>
                  </a:txBody>
                  <a:tcPr>
                    <a:lnL w="6350">
                      <a:solidFill>
                        <a:srgbClr val="D9D9D9"/>
                      </a:solidFill>
                      <a:prstDash val="solid"/>
                    </a:lnL>
                    <a:lnR>
                      <a:noFill/>
                    </a:lnR>
                    <a:lnT>
                      <a:noFill/>
                    </a:lnT>
                    <a:lnB w="19050">
                      <a:solidFill>
                        <a:srgbClr val="595959"/>
                      </a:solidFill>
                      <a:prstDash val="solid"/>
                    </a:lnB>
                    <a:solidFill>
                      <a:srgbClr val="FFFFFF"/>
                    </a:solidFill>
                  </a:tcPr>
                </a:tc>
              </a:tr>
            </a:tbl>
          </a:graphicData>
        </a:graphic>
      </p:graphicFrame>
      <p:sp>
        <p:nvSpPr>
          <p:cNvPr id="14" name="文本框 13"/>
          <p:cNvSpPr txBox="1"/>
          <p:nvPr/>
        </p:nvSpPr>
        <p:spPr>
          <a:xfrm>
            <a:off x="4053840" y="1684655"/>
            <a:ext cx="1036320" cy="275590"/>
          </a:xfrm>
          <a:prstGeom prst="rect">
            <a:avLst/>
          </a:prstGeom>
          <a:solidFill>
            <a:schemeClr val="bg1"/>
          </a:solidFill>
        </p:spPr>
        <p:txBody>
          <a:bodyPr wrap="square" rtlCol="0">
            <a:spAutoFit/>
          </a:bodyPr>
          <a:p>
            <a:r>
              <a:rPr lang="en-US" altLang="zh-CN" sz="1200"/>
              <a:t>full  join</a:t>
            </a:r>
            <a:endParaRPr lang="en-US" altLang="zh-CN" sz="1200"/>
          </a:p>
        </p:txBody>
      </p:sp>
      <p:graphicFrame>
        <p:nvGraphicFramePr>
          <p:cNvPr id="5" name="表格 4"/>
          <p:cNvGraphicFramePr>
            <a:graphicFrameLocks noGrp="1"/>
          </p:cNvGraphicFramePr>
          <p:nvPr>
            <p:custDataLst>
              <p:tags r:id="rId2"/>
            </p:custDataLst>
          </p:nvPr>
        </p:nvGraphicFramePr>
        <p:xfrm>
          <a:off x="5467985" y="1280795"/>
          <a:ext cx="2974340" cy="1515745"/>
        </p:xfrm>
        <a:graphic>
          <a:graphicData uri="http://schemas.openxmlformats.org/drawingml/2006/table">
            <a:tbl>
              <a:tblPr firstRow="1" bandRow="1">
                <a:tableStyleId>{93296810-A885-4BE3-A3E7-6D5BEEA58F35}</a:tableStyleId>
              </a:tblPr>
              <a:tblGrid>
                <a:gridCol w="577850"/>
                <a:gridCol w="621030"/>
                <a:gridCol w="835025"/>
                <a:gridCol w="505460"/>
                <a:gridCol w="434975"/>
              </a:tblGrid>
              <a:tr h="216535">
                <a:tc gridSpan="5">
                  <a:txBody>
                    <a:bodyPr/>
                    <a:p>
                      <a:pPr algn="ctr">
                        <a:buNone/>
                      </a:pPr>
                      <a:r>
                        <a:rPr lang="en-US" altLang="zh-CN" sz="800">
                          <a:solidFill>
                            <a:srgbClr val="404040"/>
                          </a:solidFill>
                        </a:rPr>
                        <a:t>ODS_USER_INFO_INC</a:t>
                      </a:r>
                      <a:endParaRPr lang="en-US" altLang="zh-CN" sz="800">
                        <a:solidFill>
                          <a:srgbClr val="404040"/>
                        </a:solidFill>
                      </a:endParaRPr>
                    </a:p>
                  </a:txBody>
                  <a:tcPr>
                    <a:lnL>
                      <a:noFill/>
                    </a:lnL>
                    <a:lnR>
                      <a:noFill/>
                    </a:lnR>
                    <a:lnT w="19050">
                      <a:solidFill>
                        <a:srgbClr val="595959"/>
                      </a:solidFill>
                      <a:prstDash val="solid"/>
                    </a:lnT>
                    <a:lnB>
                      <a:noFill/>
                    </a:lnB>
                    <a:solidFill>
                      <a:srgbClr val="FFFFFF"/>
                    </a:solidFill>
                  </a:tcPr>
                </a:tc>
                <a:tc hMerge="1">
                  <a:tcPr>
                    <a:lnT w="19050">
                      <a:solidFill>
                        <a:srgbClr val="595959"/>
                      </a:solidFill>
                      <a:prstDash val="solid"/>
                    </a:lnT>
                    <a:lnB>
                      <a:noFill/>
                    </a:lnB>
                  </a:tcPr>
                </a:tc>
                <a:tc hMerge="1">
                  <a:tcPr>
                    <a:lnR>
                      <a:noFill/>
                    </a:lnR>
                    <a:lnT w="19050">
                      <a:solidFill>
                        <a:srgbClr val="595959"/>
                      </a:solidFill>
                      <a:prstDash val="solid"/>
                    </a:lnT>
                    <a:lnB>
                      <a:noFill/>
                    </a:lnB>
                  </a:tcPr>
                </a:tc>
                <a:tc hMerge="1">
                  <a:tcPr>
                    <a:lnL>
                      <a:noFill/>
                    </a:lnL>
                    <a:lnR>
                      <a:noFill/>
                    </a:lnR>
                    <a:lnT w="19050">
                      <a:solidFill>
                        <a:srgbClr val="595959"/>
                      </a:solidFill>
                      <a:prstDash val="solid"/>
                    </a:lnT>
                    <a:lnB>
                      <a:noFill/>
                    </a:lnB>
                    <a:solidFill>
                      <a:srgbClr val="ACDCBC"/>
                    </a:solidFill>
                  </a:tcPr>
                </a:tc>
                <a:tc hMerge="1">
                  <a:tcPr>
                    <a:lnL>
                      <a:noFill/>
                    </a:lnL>
                    <a:lnR>
                      <a:noFill/>
                    </a:lnR>
                    <a:lnT w="19050">
                      <a:solidFill>
                        <a:srgbClr val="595959"/>
                      </a:solidFill>
                      <a:prstDash val="solid"/>
                    </a:lnT>
                    <a:lnB>
                      <a:noFill/>
                    </a:lnB>
                    <a:solidFill>
                      <a:srgbClr val="89D1D3"/>
                    </a:solidFill>
                  </a:tcPr>
                </a:tc>
              </a:tr>
              <a:tr h="216535">
                <a:tc>
                  <a:txBody>
                    <a:bodyPr/>
                    <a:p>
                      <a:r>
                        <a:rPr lang="zh-CN" altLang="en-US" sz="800">
                          <a:solidFill>
                            <a:srgbClr val="FFFFFF"/>
                          </a:solidFill>
                        </a:rPr>
                        <a:t>用户</a:t>
                      </a:r>
                      <a:r>
                        <a:rPr lang="en-US" altLang="zh-CN" sz="800">
                          <a:solidFill>
                            <a:srgbClr val="FFFFFF"/>
                          </a:solidFill>
                        </a:rPr>
                        <a:t>ID</a:t>
                      </a:r>
                      <a:endParaRPr lang="en-US" altLang="zh-CN" sz="800">
                        <a:solidFill>
                          <a:srgbClr val="FFFFFF"/>
                        </a:solidFill>
                      </a:endParaRPr>
                    </a:p>
                  </a:txBody>
                  <a:tcPr>
                    <a:lnL>
                      <a:noFill/>
                    </a:lnL>
                    <a:lnR>
                      <a:noFill/>
                    </a:lnR>
                    <a:lnT>
                      <a:noFill/>
                    </a:lnT>
                    <a:lnB>
                      <a:noFill/>
                    </a:lnB>
                    <a:solidFill>
                      <a:srgbClr val="595959"/>
                    </a:solidFill>
                  </a:tcPr>
                </a:tc>
                <a:tc>
                  <a:txBody>
                    <a:bodyPr/>
                    <a:p>
                      <a:r>
                        <a:rPr lang="zh-CN" altLang="en-US" sz="800">
                          <a:solidFill>
                            <a:srgbClr val="FFFFFF"/>
                          </a:solidFill>
                        </a:rPr>
                        <a:t>姓名</a:t>
                      </a:r>
                      <a:endParaRPr lang="zh-CN" altLang="en-US" sz="800">
                        <a:solidFill>
                          <a:srgbClr val="FFFFFF"/>
                        </a:solidFill>
                      </a:endParaRPr>
                    </a:p>
                  </a:txBody>
                  <a:tcPr>
                    <a:lnL>
                      <a:noFill/>
                    </a:lnL>
                    <a:lnR>
                      <a:noFill/>
                    </a:lnR>
                    <a:lnT>
                      <a:noFill/>
                    </a:lnT>
                    <a:lnB>
                      <a:noFill/>
                    </a:lnB>
                    <a:solidFill>
                      <a:srgbClr val="89D1D3"/>
                    </a:solidFill>
                  </a:tcPr>
                </a:tc>
                <a:tc>
                  <a:txBody>
                    <a:bodyPr/>
                    <a:p>
                      <a:pPr>
                        <a:buNone/>
                      </a:pPr>
                      <a:r>
                        <a:rPr lang="en-US" altLang="zh-CN" sz="800">
                          <a:solidFill>
                            <a:srgbClr val="FFFFFF"/>
                          </a:solidFill>
                        </a:rPr>
                        <a:t>dt</a:t>
                      </a:r>
                      <a:endParaRPr lang="en-US" altLang="zh-CN" sz="800">
                        <a:solidFill>
                          <a:srgbClr val="FFFFFF"/>
                        </a:solidFill>
                      </a:endParaRPr>
                    </a:p>
                  </a:txBody>
                  <a:tcPr>
                    <a:lnL>
                      <a:noFill/>
                    </a:lnL>
                    <a:lnR>
                      <a:noFill/>
                    </a:lnR>
                    <a:lnT>
                      <a:noFill/>
                    </a:lnT>
                    <a:lnB>
                      <a:noFill/>
                    </a:lnB>
                    <a:solidFill>
                      <a:srgbClr val="ACDCBC"/>
                    </a:solidFill>
                  </a:tcPr>
                </a:tc>
                <a:tc>
                  <a:txBody>
                    <a:bodyPr/>
                    <a:p>
                      <a:pPr>
                        <a:buNone/>
                      </a:pPr>
                      <a:r>
                        <a:rPr lang="en-US" altLang="zh-CN" sz="800">
                          <a:solidFill>
                            <a:srgbClr val="FFFFFF"/>
                          </a:solidFill>
                        </a:rPr>
                        <a:t>type</a:t>
                      </a:r>
                      <a:endParaRPr lang="en-US" altLang="zh-CN" sz="800">
                        <a:solidFill>
                          <a:srgbClr val="FFFFFF"/>
                        </a:solidFill>
                      </a:endParaRPr>
                    </a:p>
                  </a:txBody>
                  <a:tcPr>
                    <a:lnL>
                      <a:noFill/>
                    </a:lnL>
                    <a:lnR>
                      <a:noFill/>
                    </a:lnR>
                    <a:lnT>
                      <a:noFill/>
                    </a:lnT>
                    <a:lnB>
                      <a:noFill/>
                    </a:lnB>
                    <a:solidFill>
                      <a:srgbClr val="89D1D3"/>
                    </a:solidFill>
                  </a:tcPr>
                </a:tc>
                <a:tc>
                  <a:txBody>
                    <a:bodyPr/>
                    <a:p>
                      <a:pPr>
                        <a:buNone/>
                      </a:pPr>
                      <a:r>
                        <a:rPr lang="en-US" altLang="zh-CN" sz="800">
                          <a:solidFill>
                            <a:srgbClr val="FFFFFF"/>
                          </a:solidFill>
                        </a:rPr>
                        <a:t>ts</a:t>
                      </a:r>
                      <a:endParaRPr lang="en-US" altLang="zh-CN" sz="800">
                        <a:solidFill>
                          <a:srgbClr val="FFFFFF"/>
                        </a:solidFill>
                      </a:endParaRPr>
                    </a:p>
                  </a:txBody>
                  <a:tcPr>
                    <a:lnL>
                      <a:noFill/>
                    </a:lnL>
                    <a:lnR>
                      <a:noFill/>
                    </a:lnR>
                    <a:lnT>
                      <a:noFill/>
                    </a:lnT>
                    <a:lnB>
                      <a:noFill/>
                    </a:lnB>
                    <a:solidFill>
                      <a:srgbClr val="ACDCBC"/>
                    </a:solidFill>
                  </a:tcPr>
                </a:tc>
              </a:tr>
              <a:tr h="216535">
                <a:tc>
                  <a:txBody>
                    <a:bodyPr/>
                    <a:p>
                      <a:r>
                        <a:rPr lang="en-US" altLang="zh-CN" sz="800">
                          <a:solidFill>
                            <a:srgbClr val="404040"/>
                          </a:solidFill>
                        </a:rPr>
                        <a:t>2</a:t>
                      </a:r>
                      <a:endParaRPr lang="en-US" altLang="zh-CN" sz="800">
                        <a:solidFill>
                          <a:srgbClr val="404040"/>
                        </a:solidFill>
                      </a:endParaRPr>
                    </a:p>
                  </a:txBody>
                  <a:tcPr>
                    <a:lnL>
                      <a:noFill/>
                    </a:lnL>
                    <a:lnR w="12700">
                      <a:solidFill>
                        <a:srgbClr val="D9D9D9"/>
                      </a:solidFill>
                      <a:prstDash val="solid"/>
                    </a:lnR>
                    <a:lnT>
                      <a:noFill/>
                    </a:lnT>
                    <a:lnB>
                      <a:noFill/>
                    </a:lnB>
                    <a:solidFill>
                      <a:srgbClr val="FFFFFF"/>
                    </a:solidFill>
                  </a:tcPr>
                </a:tc>
                <a:tc>
                  <a:txBody>
                    <a:bodyPr/>
                    <a:p>
                      <a:r>
                        <a:rPr lang="zh-CN" altLang="en-US" sz="800">
                          <a:solidFill>
                            <a:srgbClr val="404040"/>
                          </a:solidFill>
                        </a:rPr>
                        <a:t>李老四</a:t>
                      </a:r>
                      <a:endParaRPr lang="zh-CN" altLang="en-US" sz="800">
                        <a:solidFill>
                          <a:srgbClr val="404040"/>
                        </a:solidFill>
                      </a:endParaRPr>
                    </a:p>
                  </a:txBody>
                  <a:tcPr>
                    <a:lnL w="12700">
                      <a:solidFill>
                        <a:srgbClr val="D9D9D9"/>
                      </a:solidFill>
                      <a:prstDash val="solid"/>
                    </a:lnL>
                    <a:lnR w="6350">
                      <a:solidFill>
                        <a:srgbClr val="D9D9D9"/>
                      </a:solidFill>
                      <a:prstDash val="solid"/>
                    </a:lnR>
                    <a:lnT>
                      <a:noFill/>
                    </a:lnT>
                    <a:lnB>
                      <a:noFill/>
                    </a:lnB>
                    <a:solidFill>
                      <a:srgbClr val="FFFFFF"/>
                    </a:solidFill>
                  </a:tcPr>
                </a:tc>
                <a:tc>
                  <a:txBody>
                    <a:bodyPr/>
                    <a:p>
                      <a:pPr algn="ctr">
                        <a:buNone/>
                      </a:pPr>
                      <a:r>
                        <a:rPr lang="en-US" altLang="zh-CN" sz="800">
                          <a:solidFill>
                            <a:srgbClr val="404040"/>
                          </a:solidFill>
                        </a:rPr>
                        <a:t>2020-06-15</a:t>
                      </a:r>
                      <a:endParaRPr lang="en-US" altLang="zh-CN" sz="800">
                        <a:solidFill>
                          <a:srgbClr val="404040"/>
                        </a:solidFill>
                      </a:endParaRPr>
                    </a:p>
                  </a:txBody>
                  <a:tcPr anchor="ctr" anchorCtr="0">
                    <a:lnL w="6350">
                      <a:solidFill>
                        <a:srgbClr val="D9D9D9"/>
                      </a:solidFill>
                      <a:prstDash val="solid"/>
                    </a:lnL>
                    <a:lnR w="6350">
                      <a:solidFill>
                        <a:srgbClr val="D9D9D9"/>
                      </a:solidFill>
                      <a:prstDash val="solid"/>
                    </a:lnR>
                    <a:lnT>
                      <a:noFill/>
                    </a:lnT>
                    <a:lnB>
                      <a:noFill/>
                    </a:lnB>
                    <a:solidFill>
                      <a:srgbClr val="FFFFFF"/>
                    </a:solidFill>
                  </a:tcPr>
                </a:tc>
                <a:tc>
                  <a:txBody>
                    <a:bodyPr/>
                    <a:p>
                      <a:pPr algn="ctr">
                        <a:buNone/>
                      </a:pPr>
                      <a:r>
                        <a:rPr lang="en-US" altLang="zh-CN" sz="800">
                          <a:solidFill>
                            <a:srgbClr val="404040"/>
                          </a:solidFill>
                        </a:rPr>
                        <a:t>update</a:t>
                      </a:r>
                      <a:endParaRPr lang="en-US" altLang="zh-CN" sz="800">
                        <a:solidFill>
                          <a:srgbClr val="404040"/>
                        </a:solidFill>
                      </a:endParaRPr>
                    </a:p>
                  </a:txBody>
                  <a:tcPr anchor="ctr" anchorCtr="0">
                    <a:lnL w="6350">
                      <a:solidFill>
                        <a:srgbClr val="D9D9D9"/>
                      </a:solidFill>
                      <a:prstDash val="solid"/>
                    </a:lnL>
                    <a:lnR w="6350">
                      <a:solidFill>
                        <a:srgbClr val="D9D9D9"/>
                      </a:solidFill>
                      <a:prstDash val="solid"/>
                    </a:lnR>
                    <a:lnT>
                      <a:noFill/>
                    </a:lnT>
                    <a:lnB>
                      <a:noFill/>
                    </a:lnB>
                    <a:solidFill>
                      <a:srgbClr val="FFFFFF"/>
                    </a:solidFill>
                  </a:tcPr>
                </a:tc>
                <a:tc>
                  <a:txBody>
                    <a:bodyPr/>
                    <a:p>
                      <a:pPr algn="ctr">
                        <a:buNone/>
                      </a:pPr>
                      <a:r>
                        <a:rPr lang="en-US" altLang="zh-CN" sz="800">
                          <a:solidFill>
                            <a:srgbClr val="404040"/>
                          </a:solidFill>
                        </a:rPr>
                        <a:t>12</a:t>
                      </a:r>
                      <a:endParaRPr lang="en-US" altLang="zh-CN" sz="800">
                        <a:solidFill>
                          <a:srgbClr val="404040"/>
                        </a:solidFill>
                      </a:endParaRPr>
                    </a:p>
                  </a:txBody>
                  <a:tcPr anchor="ctr" anchorCtr="0">
                    <a:lnL w="6350">
                      <a:solidFill>
                        <a:srgbClr val="D9D9D9"/>
                      </a:solidFill>
                      <a:prstDash val="solid"/>
                    </a:lnL>
                    <a:lnR>
                      <a:noFill/>
                    </a:lnR>
                    <a:lnT>
                      <a:noFill/>
                    </a:lnT>
                    <a:lnB>
                      <a:noFill/>
                    </a:lnB>
                    <a:solidFill>
                      <a:srgbClr val="FFFFFF"/>
                    </a:solidFill>
                  </a:tcPr>
                </a:tc>
              </a:tr>
              <a:tr h="216535">
                <a:tc>
                  <a:txBody>
                    <a:bodyPr/>
                    <a:p>
                      <a:pPr>
                        <a:buNone/>
                      </a:pPr>
                      <a:r>
                        <a:rPr lang="en-US" altLang="zh-CN" sz="800">
                          <a:solidFill>
                            <a:srgbClr val="404040"/>
                          </a:solidFill>
                        </a:rPr>
                        <a:t>2</a:t>
                      </a:r>
                      <a:endParaRPr lang="en-US" altLang="zh-CN" sz="800">
                        <a:solidFill>
                          <a:srgbClr val="404040"/>
                        </a:solidFill>
                      </a:endParaRPr>
                    </a:p>
                  </a:txBody>
                  <a:tcPr>
                    <a:lnL>
                      <a:noFill/>
                    </a:lnL>
                    <a:lnR w="12700">
                      <a:solidFill>
                        <a:srgbClr val="D9D9D9"/>
                      </a:solidFill>
                      <a:prstDash val="solid"/>
                    </a:lnR>
                    <a:lnT>
                      <a:noFill/>
                    </a:lnT>
                    <a:lnB>
                      <a:noFill/>
                    </a:lnB>
                    <a:solidFill>
                      <a:srgbClr val="F2F2F2"/>
                    </a:solidFill>
                  </a:tcPr>
                </a:tc>
                <a:tc>
                  <a:txBody>
                    <a:bodyPr/>
                    <a:p>
                      <a:pPr>
                        <a:buNone/>
                      </a:pPr>
                      <a:r>
                        <a:rPr lang="zh-CN" altLang="en-US" sz="800">
                          <a:solidFill>
                            <a:srgbClr val="404040"/>
                          </a:solidFill>
                          <a:sym typeface="+mn-ea"/>
                        </a:rPr>
                        <a:t>李小四</a:t>
                      </a:r>
                      <a:endParaRPr lang="zh-CN" altLang="en-US" sz="800">
                        <a:solidFill>
                          <a:srgbClr val="404040"/>
                        </a:solidFill>
                        <a:sym typeface="+mn-ea"/>
                      </a:endParaRPr>
                    </a:p>
                  </a:txBody>
                  <a:tcPr>
                    <a:lnL w="12700">
                      <a:solidFill>
                        <a:srgbClr val="D9D9D9"/>
                      </a:solidFill>
                      <a:prstDash val="solid"/>
                    </a:lnL>
                    <a:lnR w="6350">
                      <a:solidFill>
                        <a:srgbClr val="D9D9D9"/>
                      </a:solidFill>
                      <a:prstDash val="solid"/>
                    </a:lnR>
                    <a:lnT>
                      <a:noFill/>
                    </a:lnT>
                    <a:lnB>
                      <a:noFill/>
                    </a:lnB>
                    <a:solidFill>
                      <a:srgbClr val="F2F2F2"/>
                    </a:solidFill>
                  </a:tcPr>
                </a:tc>
                <a:tc>
                  <a:txBody>
                    <a:bodyPr/>
                    <a:p>
                      <a:pPr algn="ctr">
                        <a:buNone/>
                      </a:pPr>
                      <a:r>
                        <a:rPr lang="en-US" altLang="zh-CN" sz="800">
                          <a:solidFill>
                            <a:srgbClr val="404040"/>
                          </a:solidFill>
                        </a:rPr>
                        <a:t>2020-06-15</a:t>
                      </a:r>
                      <a:endParaRPr lang="en-US" altLang="zh-CN" sz="800">
                        <a:solidFill>
                          <a:srgbClr val="404040"/>
                        </a:solidFill>
                      </a:endParaRPr>
                    </a:p>
                  </a:txBody>
                  <a:tcPr anchor="ctr" anchorCtr="0">
                    <a:lnL w="6350">
                      <a:solidFill>
                        <a:srgbClr val="D9D9D9"/>
                      </a:solidFill>
                      <a:prstDash val="solid"/>
                    </a:lnL>
                    <a:lnR w="6350">
                      <a:solidFill>
                        <a:srgbClr val="D9D9D9"/>
                      </a:solidFill>
                      <a:prstDash val="solid"/>
                    </a:lnR>
                    <a:lnT>
                      <a:noFill/>
                    </a:lnT>
                    <a:lnB>
                      <a:noFill/>
                    </a:lnB>
                    <a:solidFill>
                      <a:srgbClr val="F2F2F2"/>
                    </a:solidFill>
                  </a:tcPr>
                </a:tc>
                <a:tc>
                  <a:txBody>
                    <a:bodyPr/>
                    <a:p>
                      <a:pPr algn="ctr">
                        <a:buNone/>
                      </a:pPr>
                      <a:r>
                        <a:rPr lang="en-US" altLang="zh-CN" sz="800">
                          <a:solidFill>
                            <a:srgbClr val="404040"/>
                          </a:solidFill>
                          <a:sym typeface="+mn-ea"/>
                        </a:rPr>
                        <a:t>update</a:t>
                      </a:r>
                      <a:endParaRPr lang="en-US" altLang="zh-CN" sz="800">
                        <a:solidFill>
                          <a:srgbClr val="404040"/>
                        </a:solidFill>
                        <a:sym typeface="+mn-ea"/>
                      </a:endParaRPr>
                    </a:p>
                  </a:txBody>
                  <a:tcPr anchor="ctr" anchorCtr="0">
                    <a:lnL w="6350">
                      <a:solidFill>
                        <a:srgbClr val="D9D9D9"/>
                      </a:solidFill>
                      <a:prstDash val="solid"/>
                    </a:lnL>
                    <a:lnR w="6350">
                      <a:solidFill>
                        <a:srgbClr val="D9D9D9"/>
                      </a:solidFill>
                      <a:prstDash val="solid"/>
                    </a:lnR>
                    <a:lnT>
                      <a:noFill/>
                    </a:lnT>
                    <a:lnB>
                      <a:noFill/>
                    </a:lnB>
                    <a:solidFill>
                      <a:srgbClr val="F2F2F2"/>
                    </a:solidFill>
                  </a:tcPr>
                </a:tc>
                <a:tc>
                  <a:txBody>
                    <a:bodyPr/>
                    <a:p>
                      <a:pPr algn="ctr">
                        <a:buNone/>
                      </a:pPr>
                      <a:r>
                        <a:rPr lang="en-US" altLang="zh-CN" sz="800">
                          <a:solidFill>
                            <a:srgbClr val="404040"/>
                          </a:solidFill>
                        </a:rPr>
                        <a:t>13</a:t>
                      </a:r>
                      <a:endParaRPr lang="en-US" altLang="zh-CN" sz="800">
                        <a:solidFill>
                          <a:srgbClr val="404040"/>
                        </a:solidFill>
                      </a:endParaRPr>
                    </a:p>
                  </a:txBody>
                  <a:tcPr anchor="ctr" anchorCtr="0">
                    <a:lnL w="6350">
                      <a:solidFill>
                        <a:srgbClr val="D9D9D9"/>
                      </a:solidFill>
                      <a:prstDash val="solid"/>
                    </a:lnL>
                    <a:lnR>
                      <a:noFill/>
                    </a:lnR>
                    <a:lnT>
                      <a:noFill/>
                    </a:lnT>
                    <a:lnB>
                      <a:noFill/>
                    </a:lnB>
                    <a:solidFill>
                      <a:srgbClr val="F2F2F2"/>
                    </a:solidFill>
                  </a:tcPr>
                </a:tc>
              </a:tr>
              <a:tr h="216535">
                <a:tc>
                  <a:txBody>
                    <a:bodyPr/>
                    <a:p>
                      <a:pPr>
                        <a:buNone/>
                      </a:pPr>
                      <a:r>
                        <a:rPr lang="en-US" altLang="zh-CN" sz="800">
                          <a:solidFill>
                            <a:srgbClr val="404040"/>
                          </a:solidFill>
                        </a:rPr>
                        <a:t>2</a:t>
                      </a:r>
                      <a:endParaRPr lang="en-US" altLang="zh-CN" sz="800">
                        <a:solidFill>
                          <a:srgbClr val="404040"/>
                        </a:solidFill>
                      </a:endParaRPr>
                    </a:p>
                  </a:txBody>
                  <a:tcPr>
                    <a:lnL>
                      <a:noFill/>
                    </a:lnL>
                    <a:lnR w="12700">
                      <a:solidFill>
                        <a:srgbClr val="D9D9D9"/>
                      </a:solidFill>
                      <a:prstDash val="solid"/>
                    </a:lnR>
                    <a:lnT>
                      <a:noFill/>
                    </a:lnT>
                    <a:lnB w="19050">
                      <a:solidFill>
                        <a:srgbClr val="595959"/>
                      </a:solidFill>
                      <a:prstDash val="solid"/>
                    </a:lnB>
                    <a:solidFill>
                      <a:srgbClr val="FFFFFF"/>
                    </a:solidFill>
                  </a:tcPr>
                </a:tc>
                <a:tc>
                  <a:txBody>
                    <a:bodyPr/>
                    <a:p>
                      <a:pPr>
                        <a:buNone/>
                      </a:pPr>
                      <a:r>
                        <a:rPr lang="zh-CN" altLang="en-US" sz="800">
                          <a:solidFill>
                            <a:srgbClr val="404040"/>
                          </a:solidFill>
                        </a:rPr>
                        <a:t>李八二</a:t>
                      </a:r>
                      <a:endParaRPr lang="zh-CN" altLang="en-US" sz="800">
                        <a:solidFill>
                          <a:srgbClr val="404040"/>
                        </a:solidFill>
                      </a:endParaRPr>
                    </a:p>
                  </a:txBody>
                  <a:tcPr>
                    <a:lnL w="12700">
                      <a:solidFill>
                        <a:srgbClr val="D9D9D9"/>
                      </a:solidFill>
                      <a:prstDash val="solid"/>
                    </a:lnL>
                    <a:lnR w="6350">
                      <a:solidFill>
                        <a:srgbClr val="D9D9D9"/>
                      </a:solidFill>
                      <a:prstDash val="solid"/>
                    </a:lnR>
                    <a:lnT>
                      <a:noFill/>
                    </a:lnT>
                    <a:lnB w="19050">
                      <a:solidFill>
                        <a:srgbClr val="595959"/>
                      </a:solidFill>
                      <a:prstDash val="solid"/>
                    </a:lnB>
                    <a:solidFill>
                      <a:srgbClr val="FFFFFF"/>
                    </a:solidFill>
                  </a:tcPr>
                </a:tc>
                <a:tc>
                  <a:txBody>
                    <a:bodyPr/>
                    <a:p>
                      <a:pPr algn="ctr">
                        <a:buNone/>
                      </a:pPr>
                      <a:r>
                        <a:rPr lang="en-US" altLang="zh-CN" sz="800">
                          <a:solidFill>
                            <a:srgbClr val="404040"/>
                          </a:solidFill>
                        </a:rPr>
                        <a:t>2020-06-15</a:t>
                      </a:r>
                      <a:endParaRPr lang="en-US" altLang="zh-CN" sz="800">
                        <a:solidFill>
                          <a:srgbClr val="404040"/>
                        </a:solidFill>
                      </a:endParaRPr>
                    </a:p>
                  </a:txBody>
                  <a:tcPr anchor="ctr" anchorCtr="0">
                    <a:lnL w="6350">
                      <a:solidFill>
                        <a:srgbClr val="D9D9D9"/>
                      </a:solidFill>
                      <a:prstDash val="solid"/>
                    </a:lnL>
                    <a:lnR w="6350">
                      <a:solidFill>
                        <a:srgbClr val="D9D9D9"/>
                      </a:solidFill>
                      <a:prstDash val="solid"/>
                    </a:lnR>
                    <a:lnT>
                      <a:noFill/>
                    </a:lnT>
                    <a:lnB w="19050">
                      <a:solidFill>
                        <a:srgbClr val="595959"/>
                      </a:solidFill>
                      <a:prstDash val="solid"/>
                    </a:lnB>
                    <a:solidFill>
                      <a:srgbClr val="FFFFFF"/>
                    </a:solidFill>
                  </a:tcPr>
                </a:tc>
                <a:tc>
                  <a:txBody>
                    <a:bodyPr/>
                    <a:p>
                      <a:pPr algn="ctr">
                        <a:buNone/>
                      </a:pPr>
                      <a:r>
                        <a:rPr lang="en-US" altLang="zh-CN" sz="800">
                          <a:solidFill>
                            <a:srgbClr val="404040"/>
                          </a:solidFill>
                          <a:sym typeface="+mn-ea"/>
                        </a:rPr>
                        <a:t>update</a:t>
                      </a:r>
                      <a:endParaRPr lang="en-US" altLang="zh-CN" sz="800">
                        <a:solidFill>
                          <a:srgbClr val="404040"/>
                        </a:solidFill>
                        <a:sym typeface="+mn-ea"/>
                      </a:endParaRPr>
                    </a:p>
                  </a:txBody>
                  <a:tcPr anchor="ctr" anchorCtr="0">
                    <a:lnL w="6350">
                      <a:solidFill>
                        <a:srgbClr val="D9D9D9"/>
                      </a:solidFill>
                      <a:prstDash val="solid"/>
                    </a:lnL>
                    <a:lnR w="6350">
                      <a:solidFill>
                        <a:srgbClr val="D9D9D9"/>
                      </a:solidFill>
                      <a:prstDash val="solid"/>
                    </a:lnR>
                    <a:lnT>
                      <a:noFill/>
                    </a:lnT>
                    <a:lnB w="19050">
                      <a:solidFill>
                        <a:srgbClr val="595959"/>
                      </a:solidFill>
                      <a:prstDash val="solid"/>
                    </a:lnB>
                    <a:solidFill>
                      <a:srgbClr val="FFFFFF"/>
                    </a:solidFill>
                  </a:tcPr>
                </a:tc>
                <a:tc>
                  <a:txBody>
                    <a:bodyPr/>
                    <a:p>
                      <a:pPr algn="ctr">
                        <a:buNone/>
                      </a:pPr>
                      <a:r>
                        <a:rPr lang="en-US" altLang="zh-CN" sz="800">
                          <a:solidFill>
                            <a:srgbClr val="404040"/>
                          </a:solidFill>
                        </a:rPr>
                        <a:t>14</a:t>
                      </a:r>
                      <a:endParaRPr lang="en-US" altLang="zh-CN" sz="800">
                        <a:solidFill>
                          <a:srgbClr val="404040"/>
                        </a:solidFill>
                      </a:endParaRPr>
                    </a:p>
                  </a:txBody>
                  <a:tcPr anchor="ctr" anchorCtr="0">
                    <a:lnL w="6350">
                      <a:solidFill>
                        <a:srgbClr val="D9D9D9"/>
                      </a:solidFill>
                      <a:prstDash val="solid"/>
                    </a:lnL>
                    <a:lnR>
                      <a:noFill/>
                    </a:lnR>
                    <a:lnT>
                      <a:noFill/>
                    </a:lnT>
                    <a:lnB w="19050">
                      <a:solidFill>
                        <a:srgbClr val="595959"/>
                      </a:solidFill>
                      <a:prstDash val="solid"/>
                    </a:lnB>
                    <a:solidFill>
                      <a:srgbClr val="FFFFFF"/>
                    </a:solidFill>
                  </a:tcPr>
                </a:tc>
              </a:tr>
            </a:tbl>
          </a:graphicData>
        </a:graphic>
      </p:graphicFrame>
      <p:graphicFrame>
        <p:nvGraphicFramePr>
          <p:cNvPr id="11" name="表格 10"/>
          <p:cNvGraphicFramePr>
            <a:graphicFrameLocks noGrp="1"/>
          </p:cNvGraphicFramePr>
          <p:nvPr>
            <p:custDataLst>
              <p:tags r:id="rId3"/>
            </p:custDataLst>
          </p:nvPr>
        </p:nvGraphicFramePr>
        <p:xfrm>
          <a:off x="1915160" y="3116580"/>
          <a:ext cx="6015990" cy="1427480"/>
        </p:xfrm>
        <a:graphic>
          <a:graphicData uri="http://schemas.openxmlformats.org/drawingml/2006/table">
            <a:tbl>
              <a:tblPr firstRow="1" bandRow="1">
                <a:tableStyleId>{5C22544A-7EE6-4342-B048-85BDC9FD1C3A}</a:tableStyleId>
              </a:tblPr>
              <a:tblGrid>
                <a:gridCol w="1002665"/>
                <a:gridCol w="1002665"/>
                <a:gridCol w="1002665"/>
                <a:gridCol w="1002665"/>
                <a:gridCol w="1002665"/>
                <a:gridCol w="1002665"/>
              </a:tblGrid>
              <a:tr h="356870">
                <a:tc>
                  <a:txBody>
                    <a:bodyPr/>
                    <a:p>
                      <a:pPr algn="ctr"/>
                      <a:r>
                        <a:rPr lang="zh-CN" altLang="en-US" sz="1200" b="1">
                          <a:solidFill>
                            <a:srgbClr val="FFFFFF"/>
                          </a:solidFill>
                        </a:rPr>
                        <a:t>用户</a:t>
                      </a:r>
                      <a:r>
                        <a:rPr lang="en-US" altLang="zh-CN" sz="1200" b="1">
                          <a:solidFill>
                            <a:srgbClr val="FFFFFF"/>
                          </a:solidFill>
                        </a:rPr>
                        <a:t>ID</a:t>
                      </a:r>
                      <a:endParaRPr lang="en-US" altLang="zh-CN" sz="1200" b="1">
                        <a:solidFill>
                          <a:srgbClr val="FFFFFF"/>
                        </a:solidFill>
                      </a:endParaRPr>
                    </a:p>
                  </a:txBody>
                  <a:tcPr>
                    <a:lnL>
                      <a:noFill/>
                    </a:lnL>
                    <a:lnR>
                      <a:noFill/>
                    </a:lnR>
                    <a:lnT>
                      <a:noFill/>
                    </a:lnT>
                    <a:lnB>
                      <a:noFill/>
                    </a:lnB>
                    <a:solidFill>
                      <a:srgbClr val="595959"/>
                    </a:solidFill>
                  </a:tcPr>
                </a:tc>
                <a:tc>
                  <a:txBody>
                    <a:bodyPr/>
                    <a:p>
                      <a:pPr algn="ctr"/>
                      <a:r>
                        <a:rPr lang="zh-CN" altLang="en-US" sz="1200" b="1">
                          <a:solidFill>
                            <a:srgbClr val="FFFFFF"/>
                          </a:solidFill>
                        </a:rPr>
                        <a:t>姓名</a:t>
                      </a:r>
                      <a:endParaRPr lang="zh-CN" altLang="en-US" sz="1200" b="1">
                        <a:solidFill>
                          <a:srgbClr val="FFFFFF"/>
                        </a:solidFill>
                      </a:endParaRPr>
                    </a:p>
                  </a:txBody>
                  <a:tcPr>
                    <a:lnL>
                      <a:noFill/>
                    </a:lnL>
                    <a:lnR>
                      <a:noFill/>
                    </a:lnR>
                    <a:lnT>
                      <a:noFill/>
                    </a:lnT>
                    <a:lnB>
                      <a:noFill/>
                    </a:lnB>
                    <a:solidFill>
                      <a:srgbClr val="E29A9A"/>
                    </a:solidFill>
                  </a:tcPr>
                </a:tc>
                <a:tc>
                  <a:txBody>
                    <a:bodyPr/>
                    <a:p>
                      <a:pPr algn="ctr"/>
                      <a:r>
                        <a:rPr lang="zh-CN" altLang="en-US" sz="1200" b="1">
                          <a:solidFill>
                            <a:srgbClr val="FFFFFF"/>
                          </a:solidFill>
                        </a:rPr>
                        <a:t>开始时间</a:t>
                      </a:r>
                      <a:endParaRPr lang="zh-CN" altLang="en-US" sz="1200" b="1">
                        <a:solidFill>
                          <a:srgbClr val="FFFFFF"/>
                        </a:solidFill>
                      </a:endParaRPr>
                    </a:p>
                  </a:txBody>
                  <a:tcPr>
                    <a:lnL>
                      <a:noFill/>
                    </a:lnL>
                    <a:lnR>
                      <a:noFill/>
                    </a:lnR>
                    <a:lnT>
                      <a:noFill/>
                    </a:lnT>
                    <a:lnB>
                      <a:noFill/>
                    </a:lnB>
                    <a:solidFill>
                      <a:srgbClr val="DFBBB3"/>
                    </a:solidFill>
                  </a:tcPr>
                </a:tc>
                <a:tc>
                  <a:txBody>
                    <a:bodyPr/>
                    <a:p>
                      <a:pPr algn="ctr"/>
                      <a:r>
                        <a:rPr lang="zh-CN" altLang="en-US" sz="1200" b="1">
                          <a:solidFill>
                            <a:srgbClr val="FFFFFF"/>
                          </a:solidFill>
                        </a:rPr>
                        <a:t>结束时间</a:t>
                      </a:r>
                      <a:endParaRPr lang="zh-CN" altLang="en-US" sz="1200" b="1">
                        <a:solidFill>
                          <a:srgbClr val="FFFFFF"/>
                        </a:solidFill>
                      </a:endParaRPr>
                    </a:p>
                  </a:txBody>
                  <a:tcPr>
                    <a:lnL>
                      <a:noFill/>
                    </a:lnL>
                    <a:lnR>
                      <a:noFill/>
                    </a:lnR>
                    <a:lnT>
                      <a:noFill/>
                    </a:lnT>
                    <a:lnB>
                      <a:noFill/>
                    </a:lnB>
                    <a:solidFill>
                      <a:srgbClr val="A3CDCB"/>
                    </a:solidFill>
                  </a:tcPr>
                </a:tc>
                <a:tc>
                  <a:txBody>
                    <a:bodyPr/>
                    <a:p>
                      <a:pPr algn="ctr">
                        <a:buNone/>
                      </a:pPr>
                      <a:r>
                        <a:rPr lang="en-US" altLang="zh-CN" sz="1200" b="1">
                          <a:solidFill>
                            <a:srgbClr val="FFFFFF"/>
                          </a:solidFill>
                        </a:rPr>
                        <a:t>ts</a:t>
                      </a:r>
                      <a:endParaRPr lang="en-US" altLang="zh-CN" sz="1200" b="1">
                        <a:solidFill>
                          <a:srgbClr val="FFFFFF"/>
                        </a:solidFill>
                      </a:endParaRPr>
                    </a:p>
                  </a:txBody>
                  <a:tcPr>
                    <a:lnL>
                      <a:noFill/>
                    </a:lnL>
                    <a:lnR>
                      <a:noFill/>
                    </a:lnR>
                    <a:lnT>
                      <a:noFill/>
                    </a:lnT>
                    <a:lnB>
                      <a:noFill/>
                    </a:lnB>
                    <a:solidFill>
                      <a:srgbClr val="A3CDCB"/>
                    </a:solidFill>
                  </a:tcPr>
                </a:tc>
                <a:tc>
                  <a:txBody>
                    <a:bodyPr/>
                    <a:p>
                      <a:pPr algn="ctr">
                        <a:buNone/>
                      </a:pPr>
                      <a:r>
                        <a:rPr lang="en-US" altLang="zh-CN" sz="1200" b="1">
                          <a:solidFill>
                            <a:srgbClr val="FFFFFF"/>
                          </a:solidFill>
                        </a:rPr>
                        <a:t>rn</a:t>
                      </a:r>
                      <a:endParaRPr lang="en-US" altLang="zh-CN" sz="1200" b="1">
                        <a:solidFill>
                          <a:srgbClr val="FFFFFF"/>
                        </a:solidFill>
                      </a:endParaRPr>
                    </a:p>
                  </a:txBody>
                  <a:tcPr>
                    <a:lnL>
                      <a:noFill/>
                    </a:lnL>
                    <a:lnR>
                      <a:noFill/>
                    </a:lnR>
                    <a:lnT>
                      <a:noFill/>
                    </a:lnT>
                    <a:lnB>
                      <a:noFill/>
                    </a:lnB>
                    <a:solidFill>
                      <a:srgbClr val="A3CDCB"/>
                    </a:solidFill>
                  </a:tcPr>
                </a:tc>
              </a:tr>
              <a:tr h="356870">
                <a:tc>
                  <a:txBody>
                    <a:bodyPr/>
                    <a:p>
                      <a:pPr algn="ctr"/>
                      <a:r>
                        <a:rPr lang="en-US" altLang="zh-CN" sz="1200" strike="sngStrike">
                          <a:solidFill>
                            <a:srgbClr val="404040"/>
                          </a:solidFill>
                        </a:rPr>
                        <a:t>2</a:t>
                      </a:r>
                      <a:endParaRPr lang="en-US" altLang="zh-CN" sz="1200" strike="sngStrike">
                        <a:solidFill>
                          <a:srgbClr val="404040"/>
                        </a:solidFill>
                      </a:endParaRPr>
                    </a:p>
                  </a:txBody>
                  <a:tcPr>
                    <a:lnL>
                      <a:noFill/>
                    </a:lnL>
                    <a:lnR w="12700">
                      <a:solidFill>
                        <a:srgbClr val="D9D9D9"/>
                      </a:solidFill>
                      <a:prstDash val="solid"/>
                    </a:lnR>
                    <a:lnT>
                      <a:noFill/>
                    </a:lnT>
                    <a:lnB>
                      <a:noFill/>
                    </a:lnB>
                    <a:solidFill>
                      <a:schemeClr val="bg1"/>
                    </a:solidFill>
                  </a:tcPr>
                </a:tc>
                <a:tc>
                  <a:txBody>
                    <a:bodyPr/>
                    <a:p>
                      <a:pPr algn="ctr"/>
                      <a:r>
                        <a:rPr lang="zh-CN" altLang="en-US" sz="1200" strike="sngStrike">
                          <a:solidFill>
                            <a:srgbClr val="404040"/>
                          </a:solidFill>
                        </a:rPr>
                        <a:t>李老四</a:t>
                      </a:r>
                      <a:endParaRPr lang="zh-CN" altLang="en-US" sz="1200" strike="sngStrike">
                        <a:solidFill>
                          <a:srgbClr val="404040"/>
                        </a:solidFill>
                      </a:endParaRPr>
                    </a:p>
                  </a:txBody>
                  <a:tcPr>
                    <a:lnL w="12700">
                      <a:solidFill>
                        <a:srgbClr val="D9D9D9"/>
                      </a:solidFill>
                      <a:prstDash val="solid"/>
                    </a:lnL>
                    <a:lnR w="6350">
                      <a:solidFill>
                        <a:srgbClr val="D9D9D9"/>
                      </a:solidFill>
                      <a:prstDash val="solid"/>
                    </a:lnR>
                    <a:lnT>
                      <a:noFill/>
                    </a:lnT>
                    <a:lnB>
                      <a:noFill/>
                    </a:lnB>
                    <a:solidFill>
                      <a:schemeClr val="bg1"/>
                    </a:solidFill>
                  </a:tcPr>
                </a:tc>
                <a:tc>
                  <a:txBody>
                    <a:bodyPr/>
                    <a:p>
                      <a:pPr algn="ctr"/>
                      <a:r>
                        <a:rPr lang="en-US" altLang="zh-CN" sz="1200" b="1" strike="sngStrike">
                          <a:solidFill>
                            <a:srgbClr val="404040"/>
                          </a:solidFill>
                        </a:rPr>
                        <a:t>2020-06-15</a:t>
                      </a:r>
                      <a:endParaRPr lang="en-US" altLang="zh-CN" sz="1200" b="1" strike="sngStrike">
                        <a:solidFill>
                          <a:srgbClr val="404040"/>
                        </a:solidFill>
                      </a:endParaRPr>
                    </a:p>
                  </a:txBody>
                  <a:tcPr>
                    <a:lnL w="6350">
                      <a:solidFill>
                        <a:srgbClr val="D9D9D9"/>
                      </a:solidFill>
                      <a:prstDash val="solid"/>
                    </a:lnL>
                    <a:lnR w="6350">
                      <a:solidFill>
                        <a:srgbClr val="D9D9D9"/>
                      </a:solidFill>
                      <a:prstDash val="solid"/>
                    </a:lnR>
                    <a:lnT>
                      <a:noFill/>
                    </a:lnT>
                    <a:lnB>
                      <a:noFill/>
                    </a:lnB>
                    <a:solidFill>
                      <a:schemeClr val="bg1"/>
                    </a:solidFill>
                  </a:tcPr>
                </a:tc>
                <a:tc>
                  <a:txBody>
                    <a:bodyPr/>
                    <a:p>
                      <a:pPr algn="ctr"/>
                      <a:r>
                        <a:rPr lang="en-US" altLang="zh-CN" sz="1200" b="1" strike="sngStrike">
                          <a:solidFill>
                            <a:schemeClr val="tx1"/>
                          </a:solidFill>
                        </a:rPr>
                        <a:t>2020-06-15</a:t>
                      </a:r>
                      <a:endParaRPr lang="en-US" altLang="zh-CN" sz="1200" b="1" strike="sngStrike">
                        <a:solidFill>
                          <a:schemeClr val="tx1"/>
                        </a:solidFill>
                      </a:endParaRPr>
                    </a:p>
                  </a:txBody>
                  <a:tcPr>
                    <a:lnL w="6350">
                      <a:solidFill>
                        <a:srgbClr val="D9D9D9"/>
                      </a:solidFill>
                      <a:prstDash val="solid"/>
                    </a:lnL>
                    <a:lnR>
                      <a:noFill/>
                    </a:lnR>
                    <a:lnT>
                      <a:noFill/>
                    </a:lnT>
                    <a:lnB>
                      <a:noFill/>
                    </a:lnB>
                    <a:solidFill>
                      <a:schemeClr val="bg1"/>
                    </a:solidFill>
                  </a:tcPr>
                </a:tc>
                <a:tc>
                  <a:txBody>
                    <a:bodyPr/>
                    <a:p>
                      <a:pPr algn="ctr">
                        <a:buNone/>
                      </a:pPr>
                      <a:r>
                        <a:rPr lang="en-US" altLang="zh-CN" sz="1200" b="1" strike="sngStrike">
                          <a:solidFill>
                            <a:schemeClr val="tx1"/>
                          </a:solidFill>
                        </a:rPr>
                        <a:t>12</a:t>
                      </a:r>
                      <a:endParaRPr lang="en-US" altLang="zh-CN" sz="1200" b="1" strike="sngStrike">
                        <a:solidFill>
                          <a:schemeClr val="tx1"/>
                        </a:solidFill>
                      </a:endParaRPr>
                    </a:p>
                  </a:txBody>
                  <a:tcPr>
                    <a:lnL w="6350">
                      <a:solidFill>
                        <a:srgbClr val="D9D9D9"/>
                      </a:solidFill>
                      <a:prstDash val="solid"/>
                    </a:lnL>
                    <a:lnR>
                      <a:noFill/>
                    </a:lnR>
                    <a:lnT>
                      <a:noFill/>
                    </a:lnT>
                    <a:lnB>
                      <a:noFill/>
                    </a:lnB>
                    <a:solidFill>
                      <a:schemeClr val="bg1"/>
                    </a:solidFill>
                  </a:tcPr>
                </a:tc>
                <a:tc>
                  <a:txBody>
                    <a:bodyPr/>
                    <a:p>
                      <a:pPr algn="ctr">
                        <a:buNone/>
                      </a:pPr>
                      <a:r>
                        <a:rPr lang="en-US" altLang="zh-CN" sz="1200" b="1" strike="sngStrike">
                          <a:solidFill>
                            <a:schemeClr val="tx1"/>
                          </a:solidFill>
                        </a:rPr>
                        <a:t>3</a:t>
                      </a:r>
                      <a:endParaRPr lang="en-US" altLang="zh-CN" sz="1200" b="1" strike="sngStrike">
                        <a:solidFill>
                          <a:schemeClr val="tx1"/>
                        </a:solidFill>
                      </a:endParaRPr>
                    </a:p>
                  </a:txBody>
                  <a:tcPr>
                    <a:lnL w="6350">
                      <a:solidFill>
                        <a:srgbClr val="D9D9D9"/>
                      </a:solidFill>
                      <a:prstDash val="solid"/>
                    </a:lnL>
                    <a:lnR>
                      <a:noFill/>
                    </a:lnR>
                    <a:lnT>
                      <a:noFill/>
                    </a:lnT>
                    <a:lnB>
                      <a:noFill/>
                    </a:lnB>
                    <a:solidFill>
                      <a:schemeClr val="bg1"/>
                    </a:solidFill>
                  </a:tcPr>
                </a:tc>
              </a:tr>
              <a:tr h="356870">
                <a:tc>
                  <a:txBody>
                    <a:bodyPr/>
                    <a:p>
                      <a:pPr algn="ctr">
                        <a:buNone/>
                      </a:pPr>
                      <a:r>
                        <a:rPr lang="en-US" altLang="zh-CN" sz="1200" strike="sngStrike">
                          <a:solidFill>
                            <a:srgbClr val="404040"/>
                          </a:solidFill>
                        </a:rPr>
                        <a:t>2</a:t>
                      </a:r>
                      <a:endParaRPr lang="en-US" altLang="zh-CN" sz="1200" strike="sngStrike">
                        <a:solidFill>
                          <a:srgbClr val="404040"/>
                        </a:solidFill>
                      </a:endParaRPr>
                    </a:p>
                  </a:txBody>
                  <a:tcPr>
                    <a:lnL>
                      <a:noFill/>
                    </a:lnL>
                    <a:lnR w="12700">
                      <a:solidFill>
                        <a:srgbClr val="D9D9D9"/>
                      </a:solidFill>
                      <a:prstDash val="solid"/>
                    </a:lnR>
                    <a:lnT>
                      <a:noFill/>
                    </a:lnT>
                    <a:lnB>
                      <a:noFill/>
                    </a:lnB>
                    <a:solidFill>
                      <a:schemeClr val="bg1"/>
                    </a:solidFill>
                  </a:tcPr>
                </a:tc>
                <a:tc>
                  <a:txBody>
                    <a:bodyPr/>
                    <a:p>
                      <a:pPr algn="ctr">
                        <a:buNone/>
                      </a:pPr>
                      <a:r>
                        <a:rPr lang="zh-CN" altLang="en-US" sz="1200" strike="sngStrike">
                          <a:solidFill>
                            <a:srgbClr val="404040"/>
                          </a:solidFill>
                          <a:sym typeface="+mn-ea"/>
                        </a:rPr>
                        <a:t>李小四</a:t>
                      </a:r>
                      <a:endParaRPr lang="zh-CN" altLang="en-US" sz="1200" strike="sngStrike">
                        <a:solidFill>
                          <a:srgbClr val="404040"/>
                        </a:solidFill>
                        <a:sym typeface="+mn-ea"/>
                      </a:endParaRPr>
                    </a:p>
                  </a:txBody>
                  <a:tcPr>
                    <a:lnL w="12700">
                      <a:solidFill>
                        <a:srgbClr val="D9D9D9"/>
                      </a:solidFill>
                      <a:prstDash val="solid"/>
                    </a:lnL>
                    <a:lnR w="6350">
                      <a:solidFill>
                        <a:srgbClr val="D9D9D9"/>
                      </a:solidFill>
                      <a:prstDash val="solid"/>
                    </a:lnR>
                    <a:lnT>
                      <a:noFill/>
                    </a:lnT>
                    <a:lnB>
                      <a:noFill/>
                    </a:lnB>
                    <a:solidFill>
                      <a:schemeClr val="bg1"/>
                    </a:solidFill>
                  </a:tcPr>
                </a:tc>
                <a:tc>
                  <a:txBody>
                    <a:bodyPr/>
                    <a:p>
                      <a:pPr algn="ctr">
                        <a:buNone/>
                      </a:pPr>
                      <a:r>
                        <a:rPr lang="en-US" altLang="zh-CN" sz="1200" b="1" strike="sngStrike">
                          <a:solidFill>
                            <a:srgbClr val="404040"/>
                          </a:solidFill>
                        </a:rPr>
                        <a:t>2020-06-15</a:t>
                      </a:r>
                      <a:endParaRPr lang="en-US" altLang="zh-CN" sz="1200" b="1" strike="sngStrike">
                        <a:solidFill>
                          <a:srgbClr val="404040"/>
                        </a:solidFill>
                      </a:endParaRPr>
                    </a:p>
                  </a:txBody>
                  <a:tcPr>
                    <a:lnL w="6350">
                      <a:solidFill>
                        <a:srgbClr val="D9D9D9"/>
                      </a:solidFill>
                      <a:prstDash val="solid"/>
                    </a:lnL>
                    <a:lnR w="6350">
                      <a:solidFill>
                        <a:srgbClr val="D9D9D9"/>
                      </a:solidFill>
                      <a:prstDash val="solid"/>
                    </a:lnR>
                    <a:lnT>
                      <a:noFill/>
                    </a:lnT>
                    <a:lnB>
                      <a:noFill/>
                    </a:lnB>
                    <a:solidFill>
                      <a:schemeClr val="bg1"/>
                    </a:solidFill>
                  </a:tcPr>
                </a:tc>
                <a:tc>
                  <a:txBody>
                    <a:bodyPr/>
                    <a:p>
                      <a:pPr algn="ctr">
                        <a:buNone/>
                      </a:pPr>
                      <a:r>
                        <a:rPr lang="en-US" altLang="zh-CN" sz="1200" b="1" strike="sngStrike">
                          <a:solidFill>
                            <a:schemeClr val="tx1"/>
                          </a:solidFill>
                          <a:sym typeface="+mn-ea"/>
                        </a:rPr>
                        <a:t>2020-06-15</a:t>
                      </a:r>
                      <a:endParaRPr lang="en-US" altLang="zh-CN" sz="1200" b="1" strike="sngStrike">
                        <a:solidFill>
                          <a:schemeClr val="tx1"/>
                        </a:solidFill>
                        <a:sym typeface="+mn-ea"/>
                      </a:endParaRPr>
                    </a:p>
                  </a:txBody>
                  <a:tcPr>
                    <a:lnL w="6350">
                      <a:solidFill>
                        <a:srgbClr val="D9D9D9"/>
                      </a:solidFill>
                      <a:prstDash val="solid"/>
                    </a:lnL>
                    <a:lnR>
                      <a:noFill/>
                    </a:lnR>
                    <a:lnT>
                      <a:noFill/>
                    </a:lnT>
                    <a:lnB>
                      <a:noFill/>
                    </a:lnB>
                    <a:solidFill>
                      <a:schemeClr val="bg1"/>
                    </a:solidFill>
                  </a:tcPr>
                </a:tc>
                <a:tc>
                  <a:txBody>
                    <a:bodyPr/>
                    <a:p>
                      <a:pPr algn="ctr">
                        <a:buNone/>
                      </a:pPr>
                      <a:r>
                        <a:rPr lang="en-US" altLang="zh-CN" sz="1200" b="1" strike="sngStrike">
                          <a:solidFill>
                            <a:schemeClr val="tx1"/>
                          </a:solidFill>
                        </a:rPr>
                        <a:t>13</a:t>
                      </a:r>
                      <a:endParaRPr lang="en-US" altLang="zh-CN" sz="1200" b="1" strike="sngStrike">
                        <a:solidFill>
                          <a:schemeClr val="tx1"/>
                        </a:solidFill>
                      </a:endParaRPr>
                    </a:p>
                  </a:txBody>
                  <a:tcPr>
                    <a:lnL w="6350">
                      <a:solidFill>
                        <a:srgbClr val="D9D9D9"/>
                      </a:solidFill>
                      <a:prstDash val="solid"/>
                    </a:lnL>
                    <a:lnR>
                      <a:noFill/>
                    </a:lnR>
                    <a:lnT>
                      <a:noFill/>
                    </a:lnT>
                    <a:lnB>
                      <a:noFill/>
                    </a:lnB>
                    <a:solidFill>
                      <a:schemeClr val="bg1"/>
                    </a:solidFill>
                  </a:tcPr>
                </a:tc>
                <a:tc>
                  <a:txBody>
                    <a:bodyPr/>
                    <a:p>
                      <a:pPr algn="ctr">
                        <a:buNone/>
                      </a:pPr>
                      <a:r>
                        <a:rPr lang="en-US" altLang="zh-CN" sz="1200" b="1" strike="sngStrike">
                          <a:solidFill>
                            <a:schemeClr val="tx1"/>
                          </a:solidFill>
                        </a:rPr>
                        <a:t>2</a:t>
                      </a:r>
                      <a:endParaRPr lang="en-US" altLang="zh-CN" sz="1200" b="1" strike="sngStrike">
                        <a:solidFill>
                          <a:schemeClr val="tx1"/>
                        </a:solidFill>
                      </a:endParaRPr>
                    </a:p>
                  </a:txBody>
                  <a:tcPr>
                    <a:lnL w="6350">
                      <a:solidFill>
                        <a:srgbClr val="D9D9D9"/>
                      </a:solidFill>
                      <a:prstDash val="solid"/>
                    </a:lnL>
                    <a:lnR>
                      <a:noFill/>
                    </a:lnR>
                    <a:lnT>
                      <a:noFill/>
                    </a:lnT>
                    <a:lnB>
                      <a:noFill/>
                    </a:lnB>
                    <a:solidFill>
                      <a:schemeClr val="bg1"/>
                    </a:solidFill>
                  </a:tcPr>
                </a:tc>
              </a:tr>
              <a:tr h="356870">
                <a:tc>
                  <a:txBody>
                    <a:bodyPr/>
                    <a:p>
                      <a:pPr algn="ctr">
                        <a:buNone/>
                      </a:pPr>
                      <a:r>
                        <a:rPr lang="en-US" altLang="zh-CN" sz="1200">
                          <a:solidFill>
                            <a:srgbClr val="404040"/>
                          </a:solidFill>
                        </a:rPr>
                        <a:t>2</a:t>
                      </a:r>
                      <a:endParaRPr lang="en-US" altLang="zh-CN" sz="1200">
                        <a:solidFill>
                          <a:srgbClr val="404040"/>
                        </a:solidFill>
                      </a:endParaRPr>
                    </a:p>
                  </a:txBody>
                  <a:tcPr>
                    <a:lnL>
                      <a:noFill/>
                    </a:lnL>
                    <a:lnR w="12700">
                      <a:solidFill>
                        <a:srgbClr val="D9D9D9"/>
                      </a:solidFill>
                      <a:prstDash val="solid"/>
                    </a:lnR>
                    <a:lnT>
                      <a:noFill/>
                    </a:lnT>
                    <a:lnB>
                      <a:noFill/>
                    </a:lnB>
                    <a:solidFill>
                      <a:schemeClr val="bg1"/>
                    </a:solidFill>
                  </a:tcPr>
                </a:tc>
                <a:tc>
                  <a:txBody>
                    <a:bodyPr/>
                    <a:p>
                      <a:pPr algn="ctr">
                        <a:buNone/>
                      </a:pPr>
                      <a:r>
                        <a:rPr lang="zh-CN" altLang="en-US" sz="1200">
                          <a:solidFill>
                            <a:srgbClr val="404040"/>
                          </a:solidFill>
                        </a:rPr>
                        <a:t>李八二</a:t>
                      </a:r>
                      <a:endParaRPr lang="zh-CN" altLang="en-US" sz="1200">
                        <a:solidFill>
                          <a:srgbClr val="404040"/>
                        </a:solidFill>
                      </a:endParaRPr>
                    </a:p>
                  </a:txBody>
                  <a:tcPr>
                    <a:lnL w="12700">
                      <a:solidFill>
                        <a:srgbClr val="D9D9D9"/>
                      </a:solidFill>
                      <a:prstDash val="solid"/>
                    </a:lnL>
                    <a:lnR w="6350">
                      <a:solidFill>
                        <a:srgbClr val="D9D9D9"/>
                      </a:solidFill>
                      <a:prstDash val="solid"/>
                    </a:lnR>
                    <a:lnT>
                      <a:noFill/>
                    </a:lnT>
                    <a:lnB>
                      <a:noFill/>
                    </a:lnB>
                    <a:solidFill>
                      <a:schemeClr val="bg1"/>
                    </a:solidFill>
                  </a:tcPr>
                </a:tc>
                <a:tc>
                  <a:txBody>
                    <a:bodyPr/>
                    <a:p>
                      <a:pPr algn="ctr">
                        <a:buNone/>
                      </a:pPr>
                      <a:r>
                        <a:rPr lang="en-US" altLang="zh-CN" sz="1200" b="1">
                          <a:solidFill>
                            <a:srgbClr val="404040"/>
                          </a:solidFill>
                        </a:rPr>
                        <a:t>2020-06-15</a:t>
                      </a:r>
                      <a:endParaRPr lang="en-US" altLang="zh-CN" sz="1200" b="1">
                        <a:solidFill>
                          <a:srgbClr val="404040"/>
                        </a:solidFill>
                      </a:endParaRPr>
                    </a:p>
                  </a:txBody>
                  <a:tcPr>
                    <a:lnL w="6350">
                      <a:solidFill>
                        <a:srgbClr val="D9D9D9"/>
                      </a:solidFill>
                      <a:prstDash val="solid"/>
                    </a:lnL>
                    <a:lnR w="6350">
                      <a:solidFill>
                        <a:srgbClr val="D9D9D9"/>
                      </a:solidFill>
                      <a:prstDash val="solid"/>
                    </a:lnR>
                    <a:lnT>
                      <a:noFill/>
                    </a:lnT>
                    <a:lnB>
                      <a:noFill/>
                    </a:lnB>
                    <a:solidFill>
                      <a:schemeClr val="bg1"/>
                    </a:solidFill>
                  </a:tcPr>
                </a:tc>
                <a:tc>
                  <a:txBody>
                    <a:bodyPr/>
                    <a:p>
                      <a:pPr algn="ctr">
                        <a:buNone/>
                      </a:pPr>
                      <a:r>
                        <a:rPr lang="en-US" altLang="zh-CN" sz="1200" b="1">
                          <a:solidFill>
                            <a:srgbClr val="FF0000"/>
                          </a:solidFill>
                        </a:rPr>
                        <a:t>9999-12-31</a:t>
                      </a:r>
                      <a:endParaRPr lang="en-US" altLang="zh-CN" sz="1200" b="1">
                        <a:solidFill>
                          <a:srgbClr val="FF0000"/>
                        </a:solidFill>
                      </a:endParaRPr>
                    </a:p>
                  </a:txBody>
                  <a:tcPr>
                    <a:lnL w="6350">
                      <a:solidFill>
                        <a:srgbClr val="D9D9D9"/>
                      </a:solidFill>
                      <a:prstDash val="solid"/>
                    </a:lnL>
                    <a:lnR>
                      <a:noFill/>
                    </a:lnR>
                    <a:lnT>
                      <a:noFill/>
                    </a:lnT>
                    <a:lnB>
                      <a:noFill/>
                    </a:lnB>
                    <a:solidFill>
                      <a:schemeClr val="bg1"/>
                    </a:solidFill>
                  </a:tcPr>
                </a:tc>
                <a:tc>
                  <a:txBody>
                    <a:bodyPr/>
                    <a:p>
                      <a:pPr algn="ctr">
                        <a:buNone/>
                      </a:pPr>
                      <a:r>
                        <a:rPr lang="en-US" altLang="zh-CN" sz="1200" b="1">
                          <a:solidFill>
                            <a:srgbClr val="FF0000"/>
                          </a:solidFill>
                        </a:rPr>
                        <a:t>14</a:t>
                      </a:r>
                      <a:endParaRPr lang="en-US" altLang="zh-CN" sz="1200" b="1">
                        <a:solidFill>
                          <a:srgbClr val="FF0000"/>
                        </a:solidFill>
                      </a:endParaRPr>
                    </a:p>
                  </a:txBody>
                  <a:tcPr>
                    <a:lnL w="6350">
                      <a:solidFill>
                        <a:srgbClr val="D9D9D9"/>
                      </a:solidFill>
                      <a:prstDash val="solid"/>
                    </a:lnL>
                    <a:lnR>
                      <a:noFill/>
                    </a:lnR>
                    <a:lnT>
                      <a:noFill/>
                    </a:lnT>
                    <a:lnB>
                      <a:noFill/>
                    </a:lnB>
                    <a:solidFill>
                      <a:schemeClr val="bg1"/>
                    </a:solidFill>
                  </a:tcPr>
                </a:tc>
                <a:tc>
                  <a:txBody>
                    <a:bodyPr/>
                    <a:p>
                      <a:pPr algn="ctr">
                        <a:buNone/>
                      </a:pPr>
                      <a:r>
                        <a:rPr lang="en-US" altLang="zh-CN" sz="1200" b="1">
                          <a:solidFill>
                            <a:srgbClr val="FF0000"/>
                          </a:solidFill>
                        </a:rPr>
                        <a:t>1</a:t>
                      </a:r>
                      <a:endParaRPr lang="en-US" altLang="zh-CN" sz="1200" b="1">
                        <a:solidFill>
                          <a:srgbClr val="FF0000"/>
                        </a:solidFill>
                      </a:endParaRPr>
                    </a:p>
                  </a:txBody>
                  <a:tcPr>
                    <a:lnL w="6350">
                      <a:solidFill>
                        <a:srgbClr val="D9D9D9"/>
                      </a:solidFill>
                      <a:prstDash val="solid"/>
                    </a:lnL>
                    <a:lnR>
                      <a:noFill/>
                    </a:lnR>
                    <a:lnT>
                      <a:noFill/>
                    </a:lnT>
                    <a:lnB>
                      <a:noFill/>
                    </a:lnB>
                    <a:solidFill>
                      <a:schemeClr val="bg1"/>
                    </a:solidFill>
                  </a:tcPr>
                </a:tc>
              </a:tr>
            </a:tbl>
          </a:graphicData>
        </a:graphic>
      </p:graphicFrame>
      <p:sp>
        <p:nvSpPr>
          <p:cNvPr id="28" name="右中括号 27"/>
          <p:cNvSpPr/>
          <p:nvPr/>
        </p:nvSpPr>
        <p:spPr>
          <a:xfrm>
            <a:off x="8666480" y="1684020"/>
            <a:ext cx="132080" cy="679450"/>
          </a:xfrm>
          <a:prstGeom prst="rightBracket">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sp>
        <p:nvSpPr>
          <p:cNvPr id="100" name="文本框 99"/>
          <p:cNvSpPr txBox="1"/>
          <p:nvPr/>
        </p:nvSpPr>
        <p:spPr>
          <a:xfrm>
            <a:off x="465455" y="504190"/>
            <a:ext cx="6609715" cy="306705"/>
          </a:xfrm>
          <a:prstGeom prst="rect">
            <a:avLst/>
          </a:prstGeom>
          <a:noFill/>
          <a:ln w="9525">
            <a:noFill/>
          </a:ln>
        </p:spPr>
        <p:txBody>
          <a:bodyPr wrap="square">
            <a:spAutoFit/>
          </a:bodyPr>
          <a:p>
            <a:pPr indent="266700"/>
            <a:r>
              <a:rPr lang="zh-CN" sz="1400" b="1">
                <a:latin typeface="+mj-ea"/>
                <a:ea typeface="+mj-ea"/>
              </a:rPr>
              <a:t>如果一个用户在一天中的状态发生多次修改，这里要求只</a:t>
            </a:r>
            <a:r>
              <a:rPr lang="zh-CN" sz="1400" b="1">
                <a:solidFill>
                  <a:srgbClr val="FF0000"/>
                </a:solidFill>
                <a:latin typeface="+mj-ea"/>
                <a:ea typeface="+mj-ea"/>
              </a:rPr>
              <a:t>保留最终</a:t>
            </a:r>
            <a:r>
              <a:rPr lang="zh-CN" sz="1400" b="1">
                <a:latin typeface="+mj-ea"/>
                <a:ea typeface="+mj-ea"/>
              </a:rPr>
              <a:t>状态。</a:t>
            </a:r>
            <a:endParaRPr lang="zh-CN" altLang="en-US" sz="1400" b="1">
              <a:latin typeface="+mj-ea"/>
              <a:ea typeface="+mj-ea"/>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28"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3831453" y="1851668"/>
            <a:ext cx="3031600" cy="923330"/>
          </a:xfrm>
          <a:prstGeom prst="rect">
            <a:avLst/>
          </a:prstGeom>
          <a:noFill/>
        </p:spPr>
        <p:txBody>
          <a:bodyPr wrap="none" lIns="91440" tIns="45720" rIns="91440" bIns="45720">
            <a:spAutoFit/>
          </a:bodyPr>
          <a:lstStyle/>
          <a:p>
            <a:pPr algn="ctr"/>
            <a:r>
              <a:rPr lang="zh-CN" alt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思源黑体 Medium" panose="020B0600000000000000" pitchFamily="34" charset="-122"/>
                <a:ea typeface="思源黑体 Medium" panose="020B0600000000000000" pitchFamily="34" charset="-122"/>
              </a:rPr>
              <a:t>谢谢观看</a:t>
            </a:r>
            <a:endParaRPr lang="zh-CN" alt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思源黑体 Medium" panose="020B0600000000000000" pitchFamily="34" charset="-122"/>
              <a:ea typeface="思源黑体 Medium" panose="020B0600000000000000" pitchFamily="34"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100" y="0"/>
            <a:ext cx="1198880" cy="398780"/>
          </a:xfrm>
          <a:prstGeom prst="rect">
            <a:avLst/>
          </a:prstGeom>
          <a:noFill/>
        </p:spPr>
        <p:txBody>
          <a:bodyPr wrap="none" rtlCol="0" anchor="t">
            <a:spAutoFit/>
          </a:bodyPr>
          <a:p>
            <a:r>
              <a:rPr lang="zh-CN" altLang="en-US" sz="2000" b="1"/>
              <a:t>判断函数</a:t>
            </a:r>
            <a:endParaRPr lang="zh-CN" altLang="en-US" sz="2000" b="1"/>
          </a:p>
        </p:txBody>
      </p:sp>
      <p:sp>
        <p:nvSpPr>
          <p:cNvPr id="5" name="文本框 4"/>
          <p:cNvSpPr txBox="1"/>
          <p:nvPr/>
        </p:nvSpPr>
        <p:spPr>
          <a:xfrm>
            <a:off x="476885" y="2836545"/>
            <a:ext cx="3750310" cy="2306955"/>
          </a:xfrm>
          <a:prstGeom prst="rect">
            <a:avLst/>
          </a:prstGeom>
          <a:noFill/>
        </p:spPr>
        <p:txBody>
          <a:bodyPr wrap="square" rtlCol="0" anchor="t">
            <a:spAutoFit/>
          </a:bodyPr>
          <a:p>
            <a:r>
              <a:rPr lang="zh-CN" altLang="en-US" sz="1600"/>
              <a:t>类似</a:t>
            </a:r>
            <a:r>
              <a:rPr lang="en-US" altLang="zh-CN" sz="1600"/>
              <a:t>java</a:t>
            </a:r>
            <a:r>
              <a:rPr lang="zh-CN" altLang="en-US" sz="1600"/>
              <a:t>中的</a:t>
            </a:r>
            <a:r>
              <a:rPr lang="en-US" altLang="zh-CN" sz="1600"/>
              <a:t>swich-case</a:t>
            </a:r>
            <a:endParaRPr lang="zh-CN" altLang="en-US" sz="1600"/>
          </a:p>
          <a:p>
            <a:r>
              <a:rPr lang="en-US" altLang="zh-CN" sz="1600"/>
              <a:t>case  </a:t>
            </a:r>
            <a:r>
              <a:rPr lang="zh-CN" altLang="en-US" sz="1600"/>
              <a:t>列</a:t>
            </a:r>
            <a:endParaRPr lang="zh-CN" altLang="en-US" sz="1600"/>
          </a:p>
          <a:p>
            <a:r>
              <a:rPr lang="en-US" altLang="zh-CN" sz="1600"/>
              <a:t>      when  </a:t>
            </a:r>
            <a:r>
              <a:rPr lang="zh-CN" altLang="en-US" sz="1600"/>
              <a:t>值</a:t>
            </a:r>
            <a:r>
              <a:rPr lang="en-US" altLang="zh-CN" sz="1600"/>
              <a:t>1  then  xxxx</a:t>
            </a:r>
            <a:endParaRPr lang="en-US" altLang="zh-CN" sz="1600"/>
          </a:p>
          <a:p>
            <a:r>
              <a:rPr lang="en-US" altLang="zh-CN" sz="1600"/>
              <a:t>      </a:t>
            </a:r>
            <a:r>
              <a:rPr lang="en-US" altLang="zh-CN" sz="1600">
                <a:sym typeface="+mn-ea"/>
              </a:rPr>
              <a:t>when  </a:t>
            </a:r>
            <a:r>
              <a:rPr lang="zh-CN" altLang="en-US" sz="1600">
                <a:sym typeface="+mn-ea"/>
              </a:rPr>
              <a:t>值</a:t>
            </a:r>
            <a:r>
              <a:rPr lang="en-US" altLang="zh-CN" sz="1600">
                <a:sym typeface="+mn-ea"/>
              </a:rPr>
              <a:t>2</a:t>
            </a:r>
            <a:r>
              <a:rPr lang="en-US" altLang="zh-CN" sz="1600">
                <a:sym typeface="+mn-ea"/>
              </a:rPr>
              <a:t>  then  xxxx</a:t>
            </a:r>
            <a:endParaRPr lang="en-US" altLang="zh-CN" sz="1600">
              <a:sym typeface="+mn-ea"/>
            </a:endParaRPr>
          </a:p>
          <a:p>
            <a:r>
              <a:rPr lang="en-US" altLang="zh-CN" sz="1600">
                <a:sym typeface="+mn-ea"/>
              </a:rPr>
              <a:t>      ......</a:t>
            </a:r>
            <a:endParaRPr lang="en-US" altLang="zh-CN" sz="1600">
              <a:sym typeface="+mn-ea"/>
            </a:endParaRPr>
          </a:p>
          <a:p>
            <a:r>
              <a:rPr lang="en-US" altLang="zh-CN" sz="1600">
                <a:sym typeface="+mn-ea"/>
              </a:rPr>
              <a:t>      when  </a:t>
            </a:r>
            <a:r>
              <a:rPr lang="zh-CN" altLang="en-US" sz="1600">
                <a:sym typeface="+mn-ea"/>
              </a:rPr>
              <a:t>值</a:t>
            </a:r>
            <a:r>
              <a:rPr lang="en-US" altLang="zh-CN" sz="1600">
                <a:sym typeface="+mn-ea"/>
              </a:rPr>
              <a:t>n</a:t>
            </a:r>
            <a:r>
              <a:rPr lang="en-US" altLang="zh-CN" sz="1600">
                <a:sym typeface="+mn-ea"/>
              </a:rPr>
              <a:t>  then  xxxx</a:t>
            </a:r>
            <a:endParaRPr lang="en-US" altLang="zh-CN" sz="1600">
              <a:sym typeface="+mn-ea"/>
            </a:endParaRPr>
          </a:p>
          <a:p>
            <a:r>
              <a:rPr lang="en-US" altLang="zh-CN" sz="1600"/>
              <a:t>      else xxx</a:t>
            </a:r>
            <a:endParaRPr lang="en-US" altLang="zh-CN" sz="1600"/>
          </a:p>
          <a:p>
            <a:r>
              <a:rPr lang="en-US" altLang="zh-CN" sz="1600"/>
              <a:t>end </a:t>
            </a:r>
            <a:endParaRPr lang="en-US" altLang="zh-CN" sz="1600"/>
          </a:p>
          <a:p>
            <a:endParaRPr lang="zh-CN" altLang="en-US" sz="1600"/>
          </a:p>
        </p:txBody>
      </p:sp>
      <p:sp>
        <p:nvSpPr>
          <p:cNvPr id="6" name="文本框 5"/>
          <p:cNvSpPr txBox="1"/>
          <p:nvPr/>
        </p:nvSpPr>
        <p:spPr>
          <a:xfrm>
            <a:off x="440690" y="575310"/>
            <a:ext cx="8003540" cy="2306955"/>
          </a:xfrm>
          <a:prstGeom prst="rect">
            <a:avLst/>
          </a:prstGeom>
          <a:noFill/>
        </p:spPr>
        <p:txBody>
          <a:bodyPr wrap="square" rtlCol="0" anchor="t">
            <a:spAutoFit/>
          </a:bodyPr>
          <a:p>
            <a:r>
              <a:rPr lang="zh-CN" altLang="en-US" sz="1600">
                <a:solidFill>
                  <a:srgbClr val="FF0000"/>
                </a:solidFill>
                <a:sym typeface="+mn-ea"/>
              </a:rPr>
              <a:t>nvl</a:t>
            </a:r>
            <a:r>
              <a:rPr lang="zh-CN" altLang="en-US" sz="1600">
                <a:sym typeface="+mn-ea"/>
              </a:rPr>
              <a:t>(参数</a:t>
            </a:r>
            <a:r>
              <a:rPr lang="en-US" altLang="zh-CN" sz="1600">
                <a:sym typeface="+mn-ea"/>
              </a:rPr>
              <a:t>1</a:t>
            </a:r>
            <a:r>
              <a:rPr lang="zh-CN" altLang="en-US" sz="1600">
                <a:sym typeface="+mn-ea"/>
              </a:rPr>
              <a:t>,'默认值')： 如果参数</a:t>
            </a:r>
            <a:r>
              <a:rPr lang="en-US" altLang="zh-CN" sz="1600">
                <a:sym typeface="+mn-ea"/>
              </a:rPr>
              <a:t>1</a:t>
            </a:r>
            <a:r>
              <a:rPr lang="zh-CN" altLang="en-US" sz="1600">
                <a:sym typeface="+mn-ea"/>
              </a:rPr>
              <a:t>不为</a:t>
            </a:r>
            <a:r>
              <a:rPr lang="en-US" altLang="zh-CN" sz="1600">
                <a:sym typeface="+mn-ea"/>
              </a:rPr>
              <a:t>null</a:t>
            </a:r>
            <a:r>
              <a:rPr lang="zh-CN" altLang="en-US" sz="1600">
                <a:sym typeface="+mn-ea"/>
              </a:rPr>
              <a:t>返回参数</a:t>
            </a:r>
            <a:r>
              <a:rPr lang="en-US" altLang="zh-CN" sz="1600">
                <a:sym typeface="+mn-ea"/>
              </a:rPr>
              <a:t>1</a:t>
            </a:r>
            <a:r>
              <a:rPr lang="zh-CN" altLang="en-US" sz="1600">
                <a:sym typeface="+mn-ea"/>
              </a:rPr>
              <a:t>，否则返回默认值。</a:t>
            </a:r>
            <a:endParaRPr lang="zh-CN" altLang="en-US" sz="1600"/>
          </a:p>
          <a:p>
            <a:endParaRPr lang="zh-CN" altLang="en-US" sz="1600"/>
          </a:p>
          <a:p>
            <a:r>
              <a:rPr lang="zh-CN" altLang="en-US" sz="1600">
                <a:solidFill>
                  <a:srgbClr val="FF0000"/>
                </a:solidFill>
                <a:sym typeface="+mn-ea"/>
              </a:rPr>
              <a:t>if</a:t>
            </a:r>
            <a:r>
              <a:rPr lang="zh-CN" altLang="en-US" sz="1600">
                <a:sym typeface="+mn-ea"/>
              </a:rPr>
              <a:t>(条件表达式,'为</a:t>
            </a:r>
            <a:r>
              <a:rPr lang="en-US" altLang="zh-CN" sz="1600">
                <a:sym typeface="+mn-ea"/>
              </a:rPr>
              <a:t>true</a:t>
            </a:r>
            <a:r>
              <a:rPr lang="zh-CN" altLang="en-US" sz="1600">
                <a:sym typeface="+mn-ea"/>
              </a:rPr>
              <a:t>执行', </a:t>
            </a:r>
            <a:r>
              <a:rPr lang="en-US" altLang="zh-CN" sz="1600">
                <a:sym typeface="+mn-ea"/>
              </a:rPr>
              <a:t>'</a:t>
            </a:r>
            <a:r>
              <a:rPr lang="zh-CN" altLang="en-US" sz="1600">
                <a:sym typeface="+mn-ea"/>
              </a:rPr>
              <a:t>为</a:t>
            </a:r>
            <a:r>
              <a:rPr lang="en-US" altLang="zh-CN" sz="1600">
                <a:sym typeface="+mn-ea"/>
              </a:rPr>
              <a:t>false</a:t>
            </a:r>
            <a:r>
              <a:rPr lang="zh-CN" altLang="en-US" sz="1600">
                <a:sym typeface="+mn-ea"/>
              </a:rPr>
              <a:t>执行</a:t>
            </a:r>
            <a:r>
              <a:rPr lang="en-US" altLang="zh-CN" sz="1600">
                <a:sym typeface="+mn-ea"/>
              </a:rPr>
              <a:t>'</a:t>
            </a:r>
            <a:r>
              <a:rPr lang="zh-CN" altLang="en-US" sz="1600">
                <a:sym typeface="+mn-ea"/>
              </a:rPr>
              <a:t>);</a:t>
            </a:r>
            <a:endParaRPr lang="zh-CN" altLang="en-US" sz="1600">
              <a:sym typeface="+mn-ea"/>
            </a:endParaRPr>
          </a:p>
          <a:p>
            <a:endParaRPr lang="zh-CN" altLang="en-US" sz="1600">
              <a:sym typeface="+mn-ea"/>
            </a:endParaRPr>
          </a:p>
          <a:p>
            <a:r>
              <a:rPr lang="en-US" altLang="zh-CN" sz="1600">
                <a:solidFill>
                  <a:srgbClr val="FF0000"/>
                </a:solidFill>
                <a:sym typeface="+mn-ea"/>
              </a:rPr>
              <a:t>isnull</a:t>
            </a:r>
            <a:r>
              <a:rPr lang="en-US" altLang="zh-CN" sz="1600">
                <a:sym typeface="+mn-ea"/>
              </a:rPr>
              <a:t>(xx):  </a:t>
            </a:r>
            <a:r>
              <a:rPr lang="zh-CN" altLang="en-US" sz="1600">
                <a:sym typeface="+mn-ea"/>
              </a:rPr>
              <a:t>判断</a:t>
            </a:r>
            <a:r>
              <a:rPr lang="en-US" altLang="zh-CN" sz="1600">
                <a:sym typeface="+mn-ea"/>
              </a:rPr>
              <a:t>xx</a:t>
            </a:r>
            <a:r>
              <a:rPr lang="zh-CN" altLang="en-US" sz="1600">
                <a:sym typeface="+mn-ea"/>
              </a:rPr>
              <a:t>是否为</a:t>
            </a:r>
            <a:r>
              <a:rPr lang="en-US" altLang="zh-CN" sz="1600">
                <a:sym typeface="+mn-ea"/>
              </a:rPr>
              <a:t>null</a:t>
            </a:r>
            <a:r>
              <a:rPr lang="zh-CN" altLang="en-US" sz="1600">
                <a:sym typeface="+mn-ea"/>
              </a:rPr>
              <a:t>，等价于</a:t>
            </a:r>
            <a:r>
              <a:rPr lang="en-US" altLang="zh-CN" sz="1600">
                <a:sym typeface="+mn-ea"/>
              </a:rPr>
              <a:t>xx </a:t>
            </a:r>
            <a:r>
              <a:rPr lang="en-US" altLang="zh-CN" sz="1600">
                <a:sym typeface="+mn-ea"/>
              </a:rPr>
              <a:t>is null</a:t>
            </a:r>
            <a:endParaRPr lang="en-US" altLang="zh-CN" sz="1600">
              <a:sym typeface="+mn-ea"/>
            </a:endParaRPr>
          </a:p>
          <a:p>
            <a:endParaRPr lang="en-US" altLang="zh-CN" sz="1600">
              <a:sym typeface="+mn-ea"/>
            </a:endParaRPr>
          </a:p>
          <a:p>
            <a:r>
              <a:rPr lang="en-US" altLang="zh-CN" sz="1600">
                <a:solidFill>
                  <a:srgbClr val="FF0000"/>
                </a:solidFill>
                <a:sym typeface="+mn-ea"/>
              </a:rPr>
              <a:t>isnotnull</a:t>
            </a:r>
            <a:r>
              <a:rPr lang="en-US" altLang="zh-CN" sz="1600">
                <a:sym typeface="+mn-ea"/>
              </a:rPr>
              <a:t>(xx): </a:t>
            </a:r>
            <a:r>
              <a:rPr lang="zh-CN" altLang="en-US" sz="1600">
                <a:sym typeface="+mn-ea"/>
              </a:rPr>
              <a:t>判断</a:t>
            </a:r>
            <a:r>
              <a:rPr lang="en-US" altLang="zh-CN" sz="1600">
                <a:sym typeface="+mn-ea"/>
              </a:rPr>
              <a:t>xx</a:t>
            </a:r>
            <a:r>
              <a:rPr lang="zh-CN" altLang="en-US" sz="1600">
                <a:sym typeface="+mn-ea"/>
              </a:rPr>
              <a:t>是否不为</a:t>
            </a:r>
            <a:r>
              <a:rPr lang="en-US" altLang="zh-CN" sz="1600">
                <a:sym typeface="+mn-ea"/>
              </a:rPr>
              <a:t>null</a:t>
            </a:r>
            <a:r>
              <a:rPr lang="zh-CN" altLang="en-US" sz="1600">
                <a:sym typeface="+mn-ea"/>
              </a:rPr>
              <a:t>，等价于</a:t>
            </a:r>
            <a:r>
              <a:rPr lang="en-US" altLang="zh-CN" sz="1600">
                <a:sym typeface="+mn-ea"/>
              </a:rPr>
              <a:t>xx is not null</a:t>
            </a:r>
            <a:endParaRPr lang="zh-CN" altLang="en-US" sz="1600"/>
          </a:p>
          <a:p>
            <a:endParaRPr lang="zh-CN" altLang="en-US" sz="1600"/>
          </a:p>
          <a:p>
            <a:r>
              <a:rPr lang="zh-CN" altLang="en-US" sz="1600">
                <a:solidFill>
                  <a:srgbClr val="FF0000"/>
                </a:solidFill>
                <a:sym typeface="+mn-ea"/>
              </a:rPr>
              <a:t>coalesce</a:t>
            </a:r>
            <a:r>
              <a:rPr lang="zh-CN" altLang="en-US" sz="1600">
                <a:sym typeface="+mn-ea"/>
              </a:rPr>
              <a:t>(参数</a:t>
            </a:r>
            <a:r>
              <a:rPr lang="en-US" altLang="zh-CN" sz="1600">
                <a:sym typeface="+mn-ea"/>
              </a:rPr>
              <a:t>1,</a:t>
            </a:r>
            <a:r>
              <a:rPr lang="zh-CN" altLang="en-US" sz="1600">
                <a:sym typeface="+mn-ea"/>
              </a:rPr>
              <a:t>参数</a:t>
            </a:r>
            <a:r>
              <a:rPr lang="en-US" altLang="zh-CN" sz="1600">
                <a:sym typeface="+mn-ea"/>
              </a:rPr>
              <a:t>2,......</a:t>
            </a:r>
            <a:r>
              <a:rPr lang="zh-CN" altLang="en-US" sz="1600">
                <a:sym typeface="+mn-ea"/>
              </a:rPr>
              <a:t>)： 返回参数列表中第一个不为</a:t>
            </a:r>
            <a:r>
              <a:rPr lang="en-US" altLang="zh-CN" sz="1600">
                <a:sym typeface="+mn-ea"/>
              </a:rPr>
              <a:t>null</a:t>
            </a:r>
            <a:r>
              <a:rPr lang="zh-CN" altLang="en-US" sz="1600">
                <a:sym typeface="+mn-ea"/>
              </a:rPr>
              <a:t>的参数。</a:t>
            </a:r>
            <a:endParaRPr lang="zh-CN" altLang="en-US" sz="1600">
              <a:sym typeface="+mn-ea"/>
            </a:endParaRPr>
          </a:p>
        </p:txBody>
      </p:sp>
      <p:sp>
        <p:nvSpPr>
          <p:cNvPr id="7" name="文本框 6"/>
          <p:cNvSpPr txBox="1"/>
          <p:nvPr/>
        </p:nvSpPr>
        <p:spPr>
          <a:xfrm>
            <a:off x="5283835" y="2836545"/>
            <a:ext cx="3750310" cy="2061210"/>
          </a:xfrm>
          <a:prstGeom prst="rect">
            <a:avLst/>
          </a:prstGeom>
          <a:noFill/>
        </p:spPr>
        <p:txBody>
          <a:bodyPr wrap="square" rtlCol="0" anchor="t">
            <a:spAutoFit/>
          </a:bodyPr>
          <a:p>
            <a:r>
              <a:rPr lang="zh-CN" altLang="en-US" sz="1600">
                <a:sym typeface="+mn-ea"/>
              </a:rPr>
              <a:t>类似</a:t>
            </a:r>
            <a:r>
              <a:rPr lang="en-US" altLang="zh-CN" sz="1600">
                <a:sym typeface="+mn-ea"/>
              </a:rPr>
              <a:t>java</a:t>
            </a:r>
            <a:r>
              <a:rPr lang="zh-CN" altLang="en-US" sz="1600">
                <a:sym typeface="+mn-ea"/>
              </a:rPr>
              <a:t>中的多重</a:t>
            </a:r>
            <a:r>
              <a:rPr lang="en-US" altLang="zh-CN" sz="1600">
                <a:sym typeface="+mn-ea"/>
              </a:rPr>
              <a:t>if-else</a:t>
            </a:r>
            <a:endParaRPr lang="zh-CN" altLang="en-US" sz="1600"/>
          </a:p>
          <a:p>
            <a:r>
              <a:rPr lang="en-US" altLang="zh-CN" sz="1600"/>
              <a:t>case  </a:t>
            </a:r>
            <a:endParaRPr lang="zh-CN" altLang="en-US" sz="1600"/>
          </a:p>
          <a:p>
            <a:r>
              <a:rPr lang="en-US" altLang="zh-CN" sz="1600"/>
              <a:t>      when  </a:t>
            </a:r>
            <a:r>
              <a:rPr lang="zh-CN" altLang="en-US" sz="1600"/>
              <a:t>条件表达式</a:t>
            </a:r>
            <a:r>
              <a:rPr lang="en-US" altLang="zh-CN" sz="1600"/>
              <a:t>1</a:t>
            </a:r>
            <a:r>
              <a:rPr lang="en-US" altLang="zh-CN" sz="1600"/>
              <a:t>  then  xxxx</a:t>
            </a:r>
            <a:endParaRPr lang="en-US" altLang="zh-CN" sz="1600"/>
          </a:p>
          <a:p>
            <a:r>
              <a:rPr lang="en-US" altLang="zh-CN" sz="1600"/>
              <a:t>      </a:t>
            </a:r>
            <a:r>
              <a:rPr lang="en-US" altLang="zh-CN" sz="1600">
                <a:sym typeface="+mn-ea"/>
              </a:rPr>
              <a:t>when  </a:t>
            </a:r>
            <a:r>
              <a:rPr lang="zh-CN" altLang="en-US" sz="1600">
                <a:sym typeface="+mn-ea"/>
              </a:rPr>
              <a:t>条件表达式</a:t>
            </a:r>
            <a:r>
              <a:rPr lang="en-US" altLang="zh-CN" sz="1600">
                <a:sym typeface="+mn-ea"/>
              </a:rPr>
              <a:t>2</a:t>
            </a:r>
            <a:r>
              <a:rPr lang="en-US" altLang="zh-CN" sz="1600">
                <a:sym typeface="+mn-ea"/>
              </a:rPr>
              <a:t>  then  xxxx</a:t>
            </a:r>
            <a:endParaRPr lang="en-US" altLang="zh-CN" sz="1600">
              <a:sym typeface="+mn-ea"/>
            </a:endParaRPr>
          </a:p>
          <a:p>
            <a:r>
              <a:rPr lang="en-US" altLang="zh-CN" sz="1600">
                <a:sym typeface="+mn-ea"/>
              </a:rPr>
              <a:t>      ......</a:t>
            </a:r>
            <a:endParaRPr lang="en-US" altLang="zh-CN" sz="1600">
              <a:sym typeface="+mn-ea"/>
            </a:endParaRPr>
          </a:p>
          <a:p>
            <a:r>
              <a:rPr lang="en-US" altLang="zh-CN" sz="1600">
                <a:sym typeface="+mn-ea"/>
              </a:rPr>
              <a:t>      when  </a:t>
            </a:r>
            <a:r>
              <a:rPr lang="en-US" altLang="zh-CN" sz="1600">
                <a:sym typeface="+mn-ea"/>
              </a:rPr>
              <a:t> </a:t>
            </a:r>
            <a:r>
              <a:rPr lang="zh-CN" altLang="en-US" sz="1600">
                <a:sym typeface="+mn-ea"/>
              </a:rPr>
              <a:t>条件表达式</a:t>
            </a:r>
            <a:r>
              <a:rPr lang="en-US" altLang="zh-CN" sz="1600">
                <a:sym typeface="+mn-ea"/>
              </a:rPr>
              <a:t>n</a:t>
            </a:r>
            <a:r>
              <a:rPr lang="en-US" altLang="zh-CN" sz="1600">
                <a:sym typeface="+mn-ea"/>
              </a:rPr>
              <a:t>  then  xxxx</a:t>
            </a:r>
            <a:endParaRPr lang="en-US" altLang="zh-CN" sz="1600">
              <a:sym typeface="+mn-ea"/>
            </a:endParaRPr>
          </a:p>
          <a:p>
            <a:r>
              <a:rPr lang="en-US" altLang="zh-CN" sz="1600"/>
              <a:t>      else xxx</a:t>
            </a:r>
            <a:endParaRPr lang="en-US" altLang="zh-CN" sz="1600"/>
          </a:p>
          <a:p>
            <a:r>
              <a:rPr lang="en-US" altLang="zh-CN" sz="1600"/>
              <a:t>end </a:t>
            </a:r>
            <a:endParaRPr lang="zh-CN" altLang="en-US" sz="16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100" y="0"/>
            <a:ext cx="1706880" cy="398780"/>
          </a:xfrm>
          <a:prstGeom prst="rect">
            <a:avLst/>
          </a:prstGeom>
          <a:noFill/>
        </p:spPr>
        <p:txBody>
          <a:bodyPr wrap="none" rtlCol="0" anchor="t">
            <a:spAutoFit/>
          </a:bodyPr>
          <a:p>
            <a:r>
              <a:rPr lang="zh-CN" altLang="en-US" sz="2000" b="1"/>
              <a:t>时间日期</a:t>
            </a:r>
            <a:r>
              <a:rPr lang="zh-CN" altLang="en-US" sz="2000" b="1"/>
              <a:t>函数</a:t>
            </a:r>
            <a:endParaRPr lang="zh-CN" altLang="en-US" sz="2000" b="1"/>
          </a:p>
        </p:txBody>
      </p:sp>
      <p:sp>
        <p:nvSpPr>
          <p:cNvPr id="5" name="文本框 4"/>
          <p:cNvSpPr txBox="1"/>
          <p:nvPr/>
        </p:nvSpPr>
        <p:spPr>
          <a:xfrm>
            <a:off x="673100" y="398780"/>
            <a:ext cx="7017385" cy="4799965"/>
          </a:xfrm>
          <a:prstGeom prst="rect">
            <a:avLst/>
          </a:prstGeom>
          <a:noFill/>
        </p:spPr>
        <p:txBody>
          <a:bodyPr wrap="square" rtlCol="0">
            <a:spAutoFit/>
          </a:bodyPr>
          <a:p>
            <a:r>
              <a:rPr lang="en-US" altLang="zh-CN">
                <a:solidFill>
                  <a:srgbClr val="FF0000"/>
                </a:solidFill>
              </a:rPr>
              <a:t>date_format</a:t>
            </a:r>
            <a:r>
              <a:rPr lang="en-US" altLang="zh-CN"/>
              <a:t>('</a:t>
            </a:r>
            <a:r>
              <a:rPr lang="zh-CN" altLang="en-US"/>
              <a:t>日期</a:t>
            </a:r>
            <a:r>
              <a:rPr lang="en-US" altLang="zh-CN"/>
              <a:t>','</a:t>
            </a:r>
            <a:r>
              <a:rPr lang="zh-CN" altLang="en-US"/>
              <a:t>样式</a:t>
            </a:r>
            <a:r>
              <a:rPr lang="en-US" altLang="zh-CN"/>
              <a:t>') </a:t>
            </a:r>
            <a:r>
              <a:rPr lang="zh-CN" altLang="en-US"/>
              <a:t>：格式化日期为指定样式。</a:t>
            </a:r>
            <a:endParaRPr lang="zh-CN" altLang="en-US"/>
          </a:p>
          <a:p>
            <a:endParaRPr lang="zh-CN" altLang="en-US"/>
          </a:p>
          <a:p>
            <a:r>
              <a:rPr lang="en-US" altLang="zh-CN">
                <a:solidFill>
                  <a:srgbClr val="FF0000"/>
                </a:solidFill>
              </a:rPr>
              <a:t>date_add</a:t>
            </a:r>
            <a:r>
              <a:rPr lang="en-US" altLang="zh-CN"/>
              <a:t>('</a:t>
            </a:r>
            <a:r>
              <a:rPr lang="zh-CN" altLang="en-US"/>
              <a:t>日期</a:t>
            </a:r>
            <a:r>
              <a:rPr lang="en-US" altLang="zh-CN"/>
              <a:t>',n): </a:t>
            </a:r>
            <a:r>
              <a:rPr lang="zh-CN" altLang="en-US"/>
              <a:t>计算指定日期</a:t>
            </a:r>
            <a:r>
              <a:rPr lang="en-US" altLang="zh-CN"/>
              <a:t>n</a:t>
            </a:r>
            <a:r>
              <a:rPr lang="zh-CN" altLang="en-US"/>
              <a:t>天后的日期</a:t>
            </a:r>
            <a:endParaRPr lang="zh-CN" altLang="en-US"/>
          </a:p>
          <a:p>
            <a:endParaRPr lang="zh-CN" altLang="en-US"/>
          </a:p>
          <a:p>
            <a:r>
              <a:rPr lang="en-US" altLang="zh-CN">
                <a:solidFill>
                  <a:srgbClr val="FF0000"/>
                </a:solidFill>
                <a:sym typeface="+mn-ea"/>
              </a:rPr>
              <a:t>date_sub</a:t>
            </a:r>
            <a:r>
              <a:rPr lang="en-US" altLang="zh-CN">
                <a:sym typeface="+mn-ea"/>
              </a:rPr>
              <a:t>('</a:t>
            </a:r>
            <a:r>
              <a:rPr lang="zh-CN" altLang="en-US">
                <a:sym typeface="+mn-ea"/>
              </a:rPr>
              <a:t>日期</a:t>
            </a:r>
            <a:r>
              <a:rPr lang="en-US" altLang="zh-CN">
                <a:sym typeface="+mn-ea"/>
              </a:rPr>
              <a:t>',n): </a:t>
            </a:r>
            <a:r>
              <a:rPr lang="zh-CN" altLang="en-US">
                <a:sym typeface="+mn-ea"/>
              </a:rPr>
              <a:t>计算指定日期</a:t>
            </a:r>
            <a:r>
              <a:rPr lang="en-US" altLang="zh-CN">
                <a:sym typeface="+mn-ea"/>
              </a:rPr>
              <a:t>n</a:t>
            </a:r>
            <a:r>
              <a:rPr lang="zh-CN" altLang="en-US">
                <a:sym typeface="+mn-ea"/>
              </a:rPr>
              <a:t>天前</a:t>
            </a:r>
            <a:r>
              <a:rPr lang="zh-CN" altLang="en-US">
                <a:sym typeface="+mn-ea"/>
              </a:rPr>
              <a:t>的日期</a:t>
            </a:r>
            <a:endParaRPr lang="zh-CN" altLang="en-US">
              <a:sym typeface="+mn-ea"/>
            </a:endParaRPr>
          </a:p>
          <a:p>
            <a:endParaRPr lang="zh-CN" altLang="en-US">
              <a:sym typeface="+mn-ea"/>
            </a:endParaRPr>
          </a:p>
          <a:p>
            <a:r>
              <a:rPr lang="en-US" altLang="zh-CN">
                <a:solidFill>
                  <a:srgbClr val="FF0000"/>
                </a:solidFill>
              </a:rPr>
              <a:t>datediff</a:t>
            </a:r>
            <a:r>
              <a:rPr lang="en-US" altLang="zh-CN"/>
              <a:t>('</a:t>
            </a:r>
            <a:r>
              <a:rPr lang="zh-CN" altLang="en-US"/>
              <a:t>日期</a:t>
            </a:r>
            <a:r>
              <a:rPr lang="en-US" altLang="zh-CN"/>
              <a:t>','</a:t>
            </a:r>
            <a:r>
              <a:rPr lang="zh-CN" altLang="en-US"/>
              <a:t>日期</a:t>
            </a:r>
            <a:r>
              <a:rPr lang="en-US" altLang="zh-CN"/>
              <a:t>')</a:t>
            </a:r>
            <a:r>
              <a:rPr lang="zh-CN" altLang="en-US"/>
              <a:t>： 计算日期之差</a:t>
            </a:r>
            <a:endParaRPr lang="zh-CN" altLang="en-US"/>
          </a:p>
          <a:p>
            <a:endParaRPr lang="zh-CN" altLang="en-US"/>
          </a:p>
          <a:p>
            <a:r>
              <a:rPr lang="en-US" altLang="zh-CN">
                <a:solidFill>
                  <a:srgbClr val="FF0000"/>
                </a:solidFill>
              </a:rPr>
              <a:t>next_day</a:t>
            </a:r>
            <a:r>
              <a:rPr lang="en-US" altLang="zh-CN"/>
              <a:t>('</a:t>
            </a:r>
            <a:r>
              <a:rPr lang="zh-CN" altLang="en-US"/>
              <a:t>日期</a:t>
            </a:r>
            <a:r>
              <a:rPr lang="en-US" altLang="zh-CN"/>
              <a:t>','</a:t>
            </a:r>
            <a:r>
              <a:rPr lang="zh-CN" altLang="en-US"/>
              <a:t>周几</a:t>
            </a:r>
            <a:r>
              <a:rPr lang="en-US" altLang="zh-CN"/>
              <a:t>')</a:t>
            </a:r>
            <a:r>
              <a:rPr lang="zh-CN" altLang="en-US"/>
              <a:t>： 计算日期之后的下一个周几</a:t>
            </a:r>
            <a:endParaRPr lang="zh-CN" altLang="en-US"/>
          </a:p>
          <a:p>
            <a:endParaRPr lang="zh-CN" altLang="en-US"/>
          </a:p>
          <a:p>
            <a:r>
              <a:rPr lang="zh-CN" altLang="en-US">
                <a:solidFill>
                  <a:srgbClr val="FF0000"/>
                </a:solidFill>
              </a:rPr>
              <a:t>from_unixtime</a:t>
            </a:r>
            <a:r>
              <a:rPr lang="en-US" altLang="zh-CN"/>
              <a:t>(</a:t>
            </a:r>
            <a:r>
              <a:rPr lang="zh-CN" altLang="en-US"/>
              <a:t>秒</a:t>
            </a:r>
            <a:r>
              <a:rPr lang="en-US" altLang="zh-CN"/>
              <a:t>,'</a:t>
            </a:r>
            <a:r>
              <a:rPr lang="zh-CN" altLang="en-US"/>
              <a:t>样式</a:t>
            </a:r>
            <a:r>
              <a:rPr lang="en-US" altLang="zh-CN"/>
              <a:t>')</a:t>
            </a:r>
            <a:r>
              <a:rPr lang="zh-CN" altLang="en-US"/>
              <a:t>： 秒转指定样式时间</a:t>
            </a:r>
            <a:endParaRPr lang="zh-CN" altLang="en-US"/>
          </a:p>
          <a:p>
            <a:endParaRPr lang="zh-CN" altLang="en-US"/>
          </a:p>
          <a:p>
            <a:r>
              <a:rPr lang="zh-CN" altLang="en-US">
                <a:solidFill>
                  <a:srgbClr val="FF0000"/>
                </a:solidFill>
              </a:rPr>
              <a:t>from_utc_timestamp</a:t>
            </a:r>
            <a:r>
              <a:rPr lang="en-US" altLang="zh-CN"/>
              <a:t>(</a:t>
            </a:r>
            <a:r>
              <a:rPr lang="zh-CN" altLang="en-US"/>
              <a:t>毫秒</a:t>
            </a:r>
            <a:r>
              <a:rPr lang="en-US" altLang="zh-CN"/>
              <a:t>,'</a:t>
            </a:r>
            <a:r>
              <a:rPr lang="zh-CN" altLang="en-US"/>
              <a:t>时区</a:t>
            </a:r>
            <a:r>
              <a:rPr lang="en-US" altLang="zh-CN"/>
              <a:t>')</a:t>
            </a:r>
            <a:r>
              <a:rPr lang="zh-CN" altLang="en-US"/>
              <a:t>：毫秒转指定时区时间</a:t>
            </a:r>
            <a:endParaRPr lang="zh-CN" altLang="en-US"/>
          </a:p>
          <a:p>
            <a:endParaRPr lang="zh-CN" altLang="en-US"/>
          </a:p>
          <a:p>
            <a:r>
              <a:rPr lang="en-US" altLang="zh-CN">
                <a:solidFill>
                  <a:srgbClr val="FF0000"/>
                </a:solidFill>
              </a:rPr>
              <a:t>to_unix_timestamp</a:t>
            </a:r>
            <a:r>
              <a:rPr lang="en-US" altLang="zh-CN"/>
              <a:t>('</a:t>
            </a:r>
            <a:r>
              <a:rPr lang="zh-CN" altLang="en-US"/>
              <a:t>日期时间</a:t>
            </a:r>
            <a:r>
              <a:rPr lang="en-US" altLang="zh-CN"/>
              <a:t>','</a:t>
            </a:r>
            <a:r>
              <a:rPr lang="zh-CN" altLang="en-US"/>
              <a:t>样式</a:t>
            </a:r>
            <a:r>
              <a:rPr lang="en-US" altLang="zh-CN"/>
              <a:t>')</a:t>
            </a:r>
            <a:r>
              <a:rPr lang="zh-CN" altLang="en-US"/>
              <a:t>： 将指定样式的日期时间转秒</a:t>
            </a:r>
            <a:endParaRPr lang="zh-CN" altLang="en-US"/>
          </a:p>
          <a:p>
            <a:endParaRPr lang="zh-CN" altLang="en-US"/>
          </a:p>
          <a:p>
            <a:r>
              <a:rPr lang="zh-CN" altLang="en-US">
                <a:solidFill>
                  <a:srgbClr val="FF0000"/>
                </a:solidFill>
              </a:rPr>
              <a:t>to_utc_timestamp</a:t>
            </a:r>
            <a:r>
              <a:rPr lang="en-US" altLang="zh-CN"/>
              <a:t>('</a:t>
            </a:r>
            <a:r>
              <a:rPr lang="zh-CN" altLang="en-US"/>
              <a:t>日期时间</a:t>
            </a:r>
            <a:r>
              <a:rPr lang="en-US" altLang="zh-CN"/>
              <a:t>','</a:t>
            </a:r>
            <a:r>
              <a:rPr lang="zh-CN" altLang="en-US"/>
              <a:t>时区</a:t>
            </a:r>
            <a:r>
              <a:rPr lang="en-US" altLang="zh-CN"/>
              <a:t>'): </a:t>
            </a:r>
            <a:r>
              <a:rPr lang="zh-CN" altLang="en-US"/>
              <a:t>将指定时区的日期时间转毫秒</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100" y="0"/>
            <a:ext cx="1706880" cy="398780"/>
          </a:xfrm>
          <a:prstGeom prst="rect">
            <a:avLst/>
          </a:prstGeom>
          <a:noFill/>
        </p:spPr>
        <p:txBody>
          <a:bodyPr wrap="none" rtlCol="0" anchor="t">
            <a:spAutoFit/>
          </a:bodyPr>
          <a:p>
            <a:r>
              <a:rPr lang="zh-CN" altLang="en-US" sz="2000" b="1"/>
              <a:t>窗口函数回顾</a:t>
            </a:r>
            <a:endParaRPr lang="zh-CN" altLang="en-US" sz="2000" b="1"/>
          </a:p>
        </p:txBody>
      </p:sp>
      <p:sp>
        <p:nvSpPr>
          <p:cNvPr id="2" name="文本框 1"/>
          <p:cNvSpPr txBox="1"/>
          <p:nvPr/>
        </p:nvSpPr>
        <p:spPr>
          <a:xfrm>
            <a:off x="673100" y="596265"/>
            <a:ext cx="7252970" cy="460375"/>
          </a:xfrm>
          <a:prstGeom prst="rect">
            <a:avLst/>
          </a:prstGeom>
          <a:noFill/>
        </p:spPr>
        <p:txBody>
          <a:bodyPr wrap="square" rtlCol="0" anchor="t">
            <a:spAutoFit/>
          </a:bodyPr>
          <a:p>
            <a:r>
              <a:rPr lang="zh-CN" altLang="en-US" sz="1200"/>
              <a:t>https://cwiki.apache.org/confluence/display/Hive/LanguageManual+WindowingAndAnalytics</a:t>
            </a:r>
            <a:endParaRPr lang="zh-CN" altLang="en-US" sz="1200"/>
          </a:p>
          <a:p>
            <a:endParaRPr lang="zh-CN" altLang="en-US" sz="1200"/>
          </a:p>
        </p:txBody>
      </p:sp>
      <p:sp>
        <p:nvSpPr>
          <p:cNvPr id="3" name="文本框 2"/>
          <p:cNvSpPr txBox="1"/>
          <p:nvPr/>
        </p:nvSpPr>
        <p:spPr>
          <a:xfrm>
            <a:off x="673100" y="2385695"/>
            <a:ext cx="7280910" cy="2461260"/>
          </a:xfrm>
          <a:prstGeom prst="rect">
            <a:avLst/>
          </a:prstGeom>
          <a:noFill/>
        </p:spPr>
        <p:txBody>
          <a:bodyPr wrap="square" rtlCol="0" anchor="t">
            <a:spAutoFit/>
          </a:bodyPr>
          <a:p>
            <a:r>
              <a:rPr lang="zh-CN" altLang="en-US" sz="1400" b="1"/>
              <a:t>什么时候需要使用窗口函数</a:t>
            </a:r>
            <a:r>
              <a:rPr lang="zh-CN" altLang="en-US" sz="1400"/>
              <a:t>？</a:t>
            </a:r>
            <a:endParaRPr lang="zh-CN" altLang="en-US" sz="1400"/>
          </a:p>
          <a:p>
            <a:endParaRPr lang="zh-CN" altLang="en-US" sz="1400"/>
          </a:p>
          <a:p>
            <a:pPr marL="171450" indent="-171450">
              <a:buFont typeface="Arial" panose="020B0604020202020204" pitchFamily="34" charset="0"/>
              <a:buChar char="•"/>
            </a:pPr>
            <a:r>
              <a:rPr lang="zh-CN" altLang="en-US" sz="1400"/>
              <a:t>在计算时，函数</a:t>
            </a:r>
            <a:r>
              <a:rPr lang="zh-CN" altLang="en-US" sz="1400">
                <a:solidFill>
                  <a:srgbClr val="FF0000"/>
                </a:solidFill>
              </a:rPr>
              <a:t>运算的范围</a:t>
            </a:r>
            <a:r>
              <a:rPr lang="zh-CN" altLang="en-US" sz="1400"/>
              <a:t>需要</a:t>
            </a:r>
            <a:r>
              <a:rPr lang="zh-CN" altLang="en-US" sz="1400">
                <a:solidFill>
                  <a:srgbClr val="FF0000"/>
                </a:solidFill>
              </a:rPr>
              <a:t>动态变化</a:t>
            </a:r>
            <a:endParaRPr lang="zh-CN" altLang="en-US" sz="1400"/>
          </a:p>
          <a:p>
            <a:endParaRPr lang="zh-CN" altLang="en-US" sz="1400"/>
          </a:p>
          <a:p>
            <a:pPr marL="171450" indent="-171450">
              <a:buFont typeface="Arial" panose="020B0604020202020204" pitchFamily="34" charset="0"/>
              <a:buChar char="•"/>
            </a:pPr>
            <a:r>
              <a:rPr lang="zh-CN" altLang="en-US" sz="1400"/>
              <a:t>​需要</a:t>
            </a:r>
            <a:r>
              <a:rPr lang="zh-CN" altLang="en-US" sz="1400">
                <a:solidFill>
                  <a:srgbClr val="FF0000"/>
                </a:solidFill>
              </a:rPr>
              <a:t>跨行运算和排名时</a:t>
            </a:r>
            <a:endParaRPr lang="zh-CN" altLang="en-US" sz="1400"/>
          </a:p>
          <a:p>
            <a:endParaRPr lang="zh-CN" altLang="en-US" sz="1400"/>
          </a:p>
          <a:p>
            <a:r>
              <a:rPr lang="zh-CN" altLang="en-US" sz="1400" b="1"/>
              <a:t>窗口函数和group by 的区别</a:t>
            </a:r>
            <a:r>
              <a:rPr lang="zh-CN" altLang="en-US" sz="1400"/>
              <a:t>：假设操作的数据集有 N行，group by 后分了M个组</a:t>
            </a:r>
            <a:endParaRPr lang="zh-CN" altLang="en-US" sz="1400"/>
          </a:p>
          <a:p>
            <a:endParaRPr lang="zh-CN" altLang="en-US" sz="1400"/>
          </a:p>
          <a:p>
            <a:pPr marL="171450" indent="-171450">
              <a:buFont typeface="Arial" panose="020B0604020202020204" pitchFamily="34" charset="0"/>
              <a:buChar char="•"/>
            </a:pPr>
            <a:r>
              <a:rPr lang="zh-CN" altLang="en-US" sz="1400"/>
              <a:t>使用窗口函数计算，计算后的结果依然有N行。</a:t>
            </a:r>
            <a:endParaRPr lang="zh-CN" altLang="en-US" sz="1400"/>
          </a:p>
          <a:p>
            <a:endParaRPr lang="zh-CN" altLang="en-US" sz="1400"/>
          </a:p>
          <a:p>
            <a:pPr marL="171450" indent="-171450">
              <a:buFont typeface="Arial" panose="020B0604020202020204" pitchFamily="34" charset="0"/>
              <a:buChar char="•"/>
            </a:pPr>
            <a:r>
              <a:rPr lang="zh-CN" altLang="en-US" sz="1400"/>
              <a:t>使用group by 分组，之后再使用聚合函数运算，计算的结果有M行。</a:t>
            </a:r>
            <a:endParaRPr lang="zh-CN" altLang="en-US" sz="1400"/>
          </a:p>
        </p:txBody>
      </p:sp>
      <p:graphicFrame>
        <p:nvGraphicFramePr>
          <p:cNvPr id="6" name="表格 5"/>
          <p:cNvGraphicFramePr/>
          <p:nvPr>
            <p:custDataLst>
              <p:tags r:id="rId1"/>
            </p:custDataLst>
          </p:nvPr>
        </p:nvGraphicFramePr>
        <p:xfrm>
          <a:off x="4182110" y="1109345"/>
          <a:ext cx="2524760" cy="1276350"/>
        </p:xfrm>
        <a:graphic>
          <a:graphicData uri="http://schemas.openxmlformats.org/drawingml/2006/table">
            <a:tbl>
              <a:tblPr firstRow="1" bandRow="1">
                <a:tableStyleId>{5C22544A-7EE6-4342-B048-85BDC9FD1C3A}</a:tableStyleId>
              </a:tblPr>
              <a:tblGrid>
                <a:gridCol w="841587"/>
                <a:gridCol w="841586"/>
              </a:tblGrid>
              <a:tr h="425450">
                <a:tc>
                  <a:txBody>
                    <a:bodyPr/>
                    <a:p>
                      <a:pPr>
                        <a:buNone/>
                      </a:pPr>
                      <a:r>
                        <a:rPr lang="en-US" altLang="zh-CN"/>
                        <a:t>group</a:t>
                      </a:r>
                      <a:endParaRPr lang="en-US" altLang="zh-CN"/>
                    </a:p>
                  </a:txBody>
                  <a:tcPr/>
                </a:tc>
                <a:tc>
                  <a:txBody>
                    <a:bodyPr/>
                    <a:p>
                      <a:pPr>
                        <a:buNone/>
                      </a:pPr>
                      <a:r>
                        <a:rPr lang="en-US" altLang="zh-CN"/>
                        <a:t>field</a:t>
                      </a:r>
                      <a:endParaRPr lang="en-US" altLang="zh-CN"/>
                    </a:p>
                  </a:txBody>
                  <a:tcPr/>
                </a:tc>
              </a:tr>
              <a:tr h="425450">
                <a:tc>
                  <a:txBody>
                    <a:bodyPr/>
                    <a:p>
                      <a:pPr>
                        <a:buNone/>
                      </a:pPr>
                      <a:r>
                        <a:rPr lang="en-US" altLang="zh-CN"/>
                        <a:t>a</a:t>
                      </a:r>
                      <a:endParaRPr lang="en-US" altLang="zh-CN"/>
                    </a:p>
                  </a:txBody>
                  <a:tcPr/>
                </a:tc>
                <a:tc>
                  <a:txBody>
                    <a:bodyPr/>
                    <a:p>
                      <a:pPr>
                        <a:buNone/>
                      </a:pPr>
                      <a:r>
                        <a:rPr lang="en-US" altLang="zh-CN"/>
                        <a:t>[1,2,3]</a:t>
                      </a:r>
                      <a:endParaRPr lang="en-US" altLang="zh-CN"/>
                    </a:p>
                  </a:txBody>
                  <a:tcPr/>
                </a:tc>
              </a:tr>
              <a:tr h="425450">
                <a:tc>
                  <a:txBody>
                    <a:bodyPr/>
                    <a:p>
                      <a:pPr>
                        <a:buNone/>
                      </a:pPr>
                      <a:r>
                        <a:rPr lang="en-US" altLang="zh-CN"/>
                        <a:t>a</a:t>
                      </a:r>
                      <a:endParaRPr lang="en-US" altLang="zh-CN"/>
                    </a:p>
                  </a:txBody>
                  <a:tcPr/>
                </a:tc>
                <a:tc>
                  <a:txBody>
                    <a:bodyPr/>
                    <a:p>
                      <a:pPr>
                        <a:buNone/>
                      </a:pPr>
                      <a:r>
                        <a:rPr lang="en-US" altLang="zh-CN"/>
                        <a:t>[1,2,3]</a:t>
                      </a:r>
                      <a:endParaRPr lang="en-US" altLang="zh-CN"/>
                    </a:p>
                  </a:txBody>
                  <a:tcPr/>
                </a:tc>
              </a:tr>
            </a:tbl>
          </a:graphicData>
        </a:graphic>
      </p:graphicFrame>
      <p:sp>
        <p:nvSpPr>
          <p:cNvPr id="8" name="文本框 7"/>
          <p:cNvSpPr txBox="1"/>
          <p:nvPr/>
        </p:nvSpPr>
        <p:spPr>
          <a:xfrm>
            <a:off x="6623685" y="1520825"/>
            <a:ext cx="1675765" cy="337185"/>
          </a:xfrm>
          <a:prstGeom prst="rect">
            <a:avLst/>
          </a:prstGeom>
          <a:noFill/>
        </p:spPr>
        <p:txBody>
          <a:bodyPr wrap="square" rtlCol="0">
            <a:spAutoFit/>
          </a:bodyPr>
          <a:p>
            <a:r>
              <a:rPr lang="en-US" altLang="zh-CN" sz="1600"/>
              <a:t>UDF</a:t>
            </a:r>
            <a:r>
              <a:rPr lang="zh-CN" altLang="en-US" sz="1600"/>
              <a:t>计算范围</a:t>
            </a:r>
            <a:endParaRPr lang="zh-CN" altLang="en-US" sz="1600"/>
          </a:p>
        </p:txBody>
      </p:sp>
      <p:sp>
        <p:nvSpPr>
          <p:cNvPr id="9" name="文本框 8"/>
          <p:cNvSpPr txBox="1"/>
          <p:nvPr/>
        </p:nvSpPr>
        <p:spPr>
          <a:xfrm>
            <a:off x="6623685" y="1981835"/>
            <a:ext cx="1675765" cy="337185"/>
          </a:xfrm>
          <a:prstGeom prst="rect">
            <a:avLst/>
          </a:prstGeom>
          <a:noFill/>
        </p:spPr>
        <p:txBody>
          <a:bodyPr wrap="square" rtlCol="0">
            <a:spAutoFit/>
          </a:bodyPr>
          <a:p>
            <a:r>
              <a:rPr lang="en-US" altLang="zh-CN" sz="1600"/>
              <a:t>UDTF</a:t>
            </a:r>
            <a:r>
              <a:rPr lang="zh-CN" altLang="en-US" sz="1600"/>
              <a:t>计算范围</a:t>
            </a:r>
            <a:endParaRPr lang="zh-CN" altLang="en-US" sz="1600"/>
          </a:p>
        </p:txBody>
      </p:sp>
      <p:sp>
        <p:nvSpPr>
          <p:cNvPr id="10" name="文本框 9"/>
          <p:cNvSpPr txBox="1"/>
          <p:nvPr/>
        </p:nvSpPr>
        <p:spPr>
          <a:xfrm>
            <a:off x="2029460" y="1704340"/>
            <a:ext cx="1675765" cy="337185"/>
          </a:xfrm>
          <a:prstGeom prst="rect">
            <a:avLst/>
          </a:prstGeom>
          <a:noFill/>
        </p:spPr>
        <p:txBody>
          <a:bodyPr wrap="square" rtlCol="0">
            <a:spAutoFit/>
          </a:bodyPr>
          <a:p>
            <a:r>
              <a:rPr lang="en-US" altLang="zh-CN" sz="1600"/>
              <a:t>UDAF</a:t>
            </a:r>
            <a:r>
              <a:rPr lang="zh-CN" altLang="en-US" sz="1600"/>
              <a:t>计算范围</a:t>
            </a:r>
            <a:endParaRPr lang="zh-CN" altLang="en-US" sz="1600"/>
          </a:p>
        </p:txBody>
      </p:sp>
      <p:sp>
        <p:nvSpPr>
          <p:cNvPr id="11" name="左大括号 10"/>
          <p:cNvSpPr/>
          <p:nvPr/>
        </p:nvSpPr>
        <p:spPr>
          <a:xfrm>
            <a:off x="3854450" y="1562735"/>
            <a:ext cx="241300" cy="752475"/>
          </a:xfrm>
          <a:prstGeom prst="leftBrace">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cxnSp>
        <p:nvCxnSpPr>
          <p:cNvPr id="12" name="直接箭头连接符 11"/>
          <p:cNvCxnSpPr/>
          <p:nvPr/>
        </p:nvCxnSpPr>
        <p:spPr>
          <a:xfrm flipH="1">
            <a:off x="5993130" y="1682750"/>
            <a:ext cx="563245"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H="1">
            <a:off x="6010275" y="2141855"/>
            <a:ext cx="546100" cy="1079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100" y="0"/>
            <a:ext cx="1706880" cy="398780"/>
          </a:xfrm>
          <a:prstGeom prst="rect">
            <a:avLst/>
          </a:prstGeom>
          <a:noFill/>
        </p:spPr>
        <p:txBody>
          <a:bodyPr wrap="none" rtlCol="0" anchor="t">
            <a:spAutoFit/>
          </a:bodyPr>
          <a:p>
            <a:r>
              <a:rPr lang="zh-CN" altLang="en-US" sz="2000" b="1"/>
              <a:t>窗口函数回顾</a:t>
            </a:r>
            <a:endParaRPr lang="zh-CN" altLang="en-US" sz="2000" b="1"/>
          </a:p>
        </p:txBody>
      </p:sp>
      <p:sp>
        <p:nvSpPr>
          <p:cNvPr id="5" name="文本框 4"/>
          <p:cNvSpPr txBox="1"/>
          <p:nvPr/>
        </p:nvSpPr>
        <p:spPr>
          <a:xfrm>
            <a:off x="718185" y="473710"/>
            <a:ext cx="7849235" cy="4739005"/>
          </a:xfrm>
          <a:prstGeom prst="rect">
            <a:avLst/>
          </a:prstGeom>
          <a:noFill/>
        </p:spPr>
        <p:txBody>
          <a:bodyPr wrap="square" rtlCol="0" anchor="t">
            <a:spAutoFit/>
          </a:bodyPr>
          <a:p>
            <a:r>
              <a:rPr lang="zh-CN" altLang="en-US" sz="1400"/>
              <a:t>窗口(函数计算的范围) + 函数</a:t>
            </a:r>
            <a:endParaRPr lang="zh-CN" altLang="en-US" sz="1400"/>
          </a:p>
          <a:p>
            <a:endParaRPr lang="zh-CN" altLang="en-US" sz="1400"/>
          </a:p>
          <a:p>
            <a:r>
              <a:rPr lang="zh-CN" altLang="en-US" sz="1400"/>
              <a:t>语法：  函数()  over( partition by 分组  order by 排序  [window子句(定义函数运算的范围)]   ) </a:t>
            </a:r>
            <a:endParaRPr lang="zh-CN" altLang="en-US" sz="1400"/>
          </a:p>
          <a:p>
            <a:endParaRPr lang="zh-CN" altLang="en-US" sz="1400"/>
          </a:p>
          <a:p>
            <a:endParaRPr lang="zh-CN" altLang="en-US" sz="1400" b="1"/>
          </a:p>
          <a:p>
            <a:r>
              <a:rPr lang="zh-CN" altLang="en-US" sz="1400" b="1"/>
              <a:t>window子句语法</a:t>
            </a:r>
            <a:r>
              <a:rPr lang="zh-CN" altLang="en-US" sz="1400"/>
              <a:t>： </a:t>
            </a:r>
            <a:endParaRPr lang="zh-CN" altLang="en-US" sz="1400"/>
          </a:p>
          <a:p>
            <a:endParaRPr lang="zh-CN" altLang="en-US" sz="1400"/>
          </a:p>
          <a:p>
            <a:r>
              <a:rPr lang="zh-CN" altLang="en-US" sz="1200"/>
              <a:t>(ROWS | RANGE) BETWEEN (UNBOUNDED | [num]) PRECEDING AND ([num] PRECEDING | CURRENT ROW | (UNBOUNDED | [num]) FOLLOWING)</a:t>
            </a:r>
            <a:endParaRPr lang="zh-CN" altLang="en-US" sz="1200"/>
          </a:p>
          <a:p>
            <a:endParaRPr lang="zh-CN" altLang="en-US" sz="1200"/>
          </a:p>
          <a:p>
            <a:r>
              <a:rPr lang="zh-CN" altLang="en-US" sz="1200"/>
              <a:t>或</a:t>
            </a:r>
            <a:endParaRPr lang="zh-CN" altLang="en-US" sz="1200"/>
          </a:p>
          <a:p>
            <a:endParaRPr lang="zh-CN" altLang="en-US" sz="1200"/>
          </a:p>
          <a:p>
            <a:r>
              <a:rPr lang="zh-CN" altLang="en-US" sz="1200"/>
              <a:t>(ROWS | RANGE) BETWEEN  上界  AND  下界</a:t>
            </a:r>
            <a:endParaRPr lang="zh-CN" altLang="en-US" sz="1200"/>
          </a:p>
          <a:p>
            <a:endParaRPr lang="zh-CN" altLang="en-US" sz="1200"/>
          </a:p>
          <a:p>
            <a:r>
              <a:rPr lang="zh-CN" altLang="en-US" sz="1200" b="1"/>
              <a:t>注意事项</a:t>
            </a:r>
            <a:r>
              <a:rPr lang="zh-CN" altLang="en-US" sz="1200"/>
              <a:t>： </a:t>
            </a:r>
            <a:endParaRPr lang="zh-CN" altLang="en-US" sz="1200"/>
          </a:p>
          <a:p>
            <a:endParaRPr lang="zh-CN" altLang="en-US" sz="1200"/>
          </a:p>
          <a:p>
            <a:r>
              <a:rPr lang="zh-CN" altLang="en-US" sz="1200"/>
              <a:t>①Ranking functions: Rank, NTile, DenseRank, CumeDist, PercentRank.Lead and Lag functions.这些函数支持写Over()不支持在Over()中定义window子句</a:t>
            </a:r>
            <a:endParaRPr lang="zh-CN" altLang="en-US" sz="1200"/>
          </a:p>
          <a:p>
            <a:endParaRPr lang="zh-CN" altLang="en-US" sz="1200"/>
          </a:p>
          <a:p>
            <a:r>
              <a:rPr lang="zh-CN" altLang="en-US" sz="1200"/>
              <a:t>②When ORDER BY is specified with missing WINDOW clause, the WINDOW specification defaults to RANGE BETWEEN UNBOUNDED PRECEDING AND CURRENT ROW.</a:t>
            </a:r>
            <a:endParaRPr lang="zh-CN" altLang="en-US" sz="1200"/>
          </a:p>
          <a:p>
            <a:endParaRPr lang="zh-CN" altLang="en-US" sz="1200"/>
          </a:p>
          <a:p>
            <a:r>
              <a:rPr lang="zh-CN" altLang="en-US" sz="1200"/>
              <a:t>③</a:t>
            </a:r>
            <a:r>
              <a:rPr lang="zh-CN" altLang="en-US" sz="1200"/>
              <a:t>When both ORDER BY and WINDOW clauses are missing, the WINDOW specification defaults to ROW BETWEEN UNBOUNDED PRECEDING AND UNBOUNDED FOLLOWING.</a:t>
            </a:r>
            <a:endParaRPr lang="zh-CN" altLang="en-US" sz="12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100" y="0"/>
            <a:ext cx="1706880" cy="398780"/>
          </a:xfrm>
          <a:prstGeom prst="rect">
            <a:avLst/>
          </a:prstGeom>
          <a:noFill/>
        </p:spPr>
        <p:txBody>
          <a:bodyPr wrap="none" rtlCol="0" anchor="t">
            <a:spAutoFit/>
          </a:bodyPr>
          <a:p>
            <a:r>
              <a:rPr lang="zh-CN" altLang="en-US" sz="2000" b="1"/>
              <a:t>窗口函数回顾</a:t>
            </a:r>
            <a:endParaRPr lang="zh-CN" altLang="en-US" sz="2000" b="1"/>
          </a:p>
        </p:txBody>
      </p:sp>
      <p:sp>
        <p:nvSpPr>
          <p:cNvPr id="5" name="文本框 4"/>
          <p:cNvSpPr txBox="1"/>
          <p:nvPr/>
        </p:nvSpPr>
        <p:spPr>
          <a:xfrm>
            <a:off x="360680" y="527685"/>
            <a:ext cx="8077200" cy="4615815"/>
          </a:xfrm>
          <a:prstGeom prst="rect">
            <a:avLst/>
          </a:prstGeom>
          <a:noFill/>
        </p:spPr>
        <p:txBody>
          <a:bodyPr wrap="square" rtlCol="0" anchor="t">
            <a:spAutoFit/>
          </a:bodyPr>
          <a:p>
            <a:r>
              <a:rPr lang="zh-CN" altLang="en-US" sz="1400"/>
              <a:t>哪些函数可以开窗：</a:t>
            </a:r>
            <a:endParaRPr lang="zh-CN" altLang="en-US" sz="1400"/>
          </a:p>
          <a:p>
            <a:endParaRPr lang="zh-CN" altLang="en-US" sz="1400"/>
          </a:p>
          <a:p>
            <a:r>
              <a:rPr lang="zh-CN" altLang="en-US" sz="1400"/>
              <a:t>①标准的聚合函数：SUM,MIN,MAX,AVG,COUNT</a:t>
            </a:r>
            <a:endParaRPr lang="zh-CN" altLang="en-US" sz="1400"/>
          </a:p>
          <a:p>
            <a:endParaRPr lang="zh-CN" altLang="en-US" sz="1400"/>
          </a:p>
          <a:p>
            <a:r>
              <a:rPr lang="zh-CN" altLang="en-US" sz="1400"/>
              <a:t>​②跨行取值的函数：</a:t>
            </a:r>
            <a:endParaRPr lang="zh-CN" altLang="en-US" sz="1400"/>
          </a:p>
          <a:p>
            <a:endParaRPr lang="zh-CN" altLang="en-US" sz="1400"/>
          </a:p>
          <a:p>
            <a:pPr marL="171450" indent="-171450">
              <a:buFont typeface="Arial" panose="020B0604020202020204" pitchFamily="34" charset="0"/>
              <a:buChar char="•"/>
            </a:pPr>
            <a:r>
              <a:rPr lang="zh-CN" altLang="en-US" sz="1400"/>
              <a:t>LEAD： 取窗口中指定列，当前行之后N行的值</a:t>
            </a:r>
            <a:endParaRPr lang="zh-CN" altLang="en-US" sz="1400"/>
          </a:p>
          <a:p>
            <a:pPr marL="171450" indent="-171450">
              <a:buFont typeface="Arial" panose="020B0604020202020204" pitchFamily="34" charset="0"/>
              <a:buChar char="•"/>
            </a:pPr>
            <a:r>
              <a:rPr lang="zh-CN" altLang="en-US" sz="1400"/>
              <a:t>​LAG：  取窗口中指定列，当前行</a:t>
            </a:r>
            <a:r>
              <a:rPr lang="zh-CN" altLang="en-US" sz="1400"/>
              <a:t>之前N行的值</a:t>
            </a:r>
            <a:endParaRPr lang="zh-CN" altLang="en-US" sz="1400"/>
          </a:p>
          <a:p>
            <a:pPr marL="171450" indent="-171450">
              <a:buFont typeface="Arial" panose="020B0604020202020204" pitchFamily="34" charset="0"/>
              <a:buChar char="•"/>
            </a:pPr>
            <a:r>
              <a:rPr lang="zh-CN" altLang="en-US" sz="1400"/>
              <a:t>​FIRST_VALUE:  传入两个参数，第一个是列名，第二个默认为</a:t>
            </a:r>
            <a:r>
              <a:rPr lang="en-US" altLang="zh-CN" sz="1400"/>
              <a:t>false</a:t>
            </a:r>
            <a:r>
              <a:rPr lang="zh-CN" altLang="en-US" sz="1400"/>
              <a:t>，如果为true,代表自动跳过NULL值。	         取窗口中 的指定列第一行的值。</a:t>
            </a:r>
            <a:endParaRPr lang="zh-CN" altLang="en-US" sz="1400"/>
          </a:p>
          <a:p>
            <a:pPr marL="171450" indent="-171450">
              <a:buFont typeface="Arial" panose="020B0604020202020204" pitchFamily="34" charset="0"/>
              <a:buChar char="•"/>
            </a:pPr>
            <a:r>
              <a:rPr lang="zh-CN" altLang="en-US" sz="1400"/>
              <a:t>​LAST_VALUE:  传入两个参数，第一个是列名，第二个默认为</a:t>
            </a:r>
            <a:r>
              <a:rPr lang="en-US" altLang="zh-CN" sz="1400"/>
              <a:t>false</a:t>
            </a:r>
            <a:r>
              <a:rPr lang="zh-CN" altLang="en-US" sz="1400"/>
              <a:t>，如果为true,代表自动跳过NULL值</a:t>
            </a:r>
            <a:endParaRPr lang="zh-CN" altLang="en-US" sz="1400"/>
          </a:p>
          <a:p>
            <a:r>
              <a:rPr lang="en-US" altLang="zh-CN" sz="1400"/>
              <a:t>	        </a:t>
            </a:r>
            <a:r>
              <a:rPr lang="zh-CN" altLang="en-US" sz="1400"/>
              <a:t>取窗口中指定列 的最后一行的值。</a:t>
            </a:r>
            <a:endParaRPr lang="zh-CN" altLang="en-US" sz="1400"/>
          </a:p>
          <a:p>
            <a:endParaRPr lang="zh-CN" altLang="en-US" sz="1400"/>
          </a:p>
          <a:p>
            <a:r>
              <a:rPr lang="zh-CN" altLang="en-US" sz="1400"/>
              <a:t>​③排名函数</a:t>
            </a:r>
            <a:endParaRPr lang="zh-CN" altLang="en-US" sz="1400"/>
          </a:p>
          <a:p>
            <a:pPr marL="171450" indent="-171450">
              <a:buFont typeface="Arial" panose="020B0604020202020204" pitchFamily="34" charset="0"/>
              <a:buChar char="•"/>
            </a:pPr>
            <a:r>
              <a:rPr lang="zh-CN" altLang="en-US" sz="1400"/>
              <a:t> RANK</a:t>
            </a:r>
            <a:endParaRPr lang="zh-CN" altLang="en-US" sz="1400"/>
          </a:p>
          <a:p>
            <a:pPr marL="171450" indent="-171450">
              <a:buFont typeface="Arial" panose="020B0604020202020204" pitchFamily="34" charset="0"/>
              <a:buChar char="•"/>
            </a:pPr>
            <a:r>
              <a:rPr lang="zh-CN" altLang="en-US" sz="1400"/>
              <a:t> ROW_NUMBER</a:t>
            </a:r>
            <a:endParaRPr lang="zh-CN" altLang="en-US" sz="1400"/>
          </a:p>
          <a:p>
            <a:pPr marL="171450" indent="-171450">
              <a:buFont typeface="Arial" panose="020B0604020202020204" pitchFamily="34" charset="0"/>
              <a:buChar char="•"/>
            </a:pPr>
            <a:r>
              <a:rPr lang="zh-CN" altLang="en-US" sz="1400"/>
              <a:t> DENSE_RANK</a:t>
            </a:r>
            <a:endParaRPr lang="zh-CN" altLang="en-US" sz="1400"/>
          </a:p>
          <a:p>
            <a:pPr marL="171450" indent="-171450">
              <a:buFont typeface="Arial" panose="020B0604020202020204" pitchFamily="34" charset="0"/>
              <a:buChar char="•"/>
            </a:pPr>
            <a:r>
              <a:rPr lang="zh-CN" altLang="en-US" sz="1400"/>
              <a:t> CUME_DIST</a:t>
            </a:r>
            <a:endParaRPr lang="zh-CN" altLang="en-US" sz="1400"/>
          </a:p>
          <a:p>
            <a:pPr marL="171450" indent="-171450">
              <a:buFont typeface="Arial" panose="020B0604020202020204" pitchFamily="34" charset="0"/>
              <a:buChar char="•"/>
            </a:pPr>
            <a:r>
              <a:rPr lang="zh-CN" altLang="en-US" sz="1400"/>
              <a:t> PERCENT_RANK</a:t>
            </a:r>
            <a:endParaRPr lang="zh-CN" altLang="en-US" sz="1400"/>
          </a:p>
          <a:p>
            <a:pPr marL="171450" indent="-171450">
              <a:buFont typeface="Arial" panose="020B0604020202020204" pitchFamily="34" charset="0"/>
              <a:buChar char="•"/>
            </a:pPr>
            <a:r>
              <a:rPr lang="zh-CN" altLang="en-US" sz="1400"/>
              <a:t> NTILE</a:t>
            </a:r>
            <a:endParaRPr lang="zh-CN" altLang="en-US" sz="14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100" y="0"/>
            <a:ext cx="1744980" cy="368300"/>
          </a:xfrm>
          <a:prstGeom prst="rect">
            <a:avLst/>
          </a:prstGeom>
          <a:noFill/>
        </p:spPr>
        <p:txBody>
          <a:bodyPr wrap="none" rtlCol="0" anchor="t">
            <a:spAutoFit/>
          </a:bodyPr>
          <a:p>
            <a:r>
              <a:rPr lang="en-US" altLang="zh-CN" b="1">
                <a:sym typeface="+mn-ea"/>
              </a:rPr>
              <a:t>DIM</a:t>
            </a:r>
            <a:r>
              <a:rPr lang="zh-CN" altLang="en-US" b="1">
                <a:sym typeface="+mn-ea"/>
              </a:rPr>
              <a:t>层建表特征</a:t>
            </a:r>
            <a:endParaRPr lang="zh-CN" altLang="en-US" b="1">
              <a:sym typeface="+mn-ea"/>
            </a:endParaRPr>
          </a:p>
        </p:txBody>
      </p:sp>
      <p:sp>
        <p:nvSpPr>
          <p:cNvPr id="2" name="文本框 1"/>
          <p:cNvSpPr txBox="1"/>
          <p:nvPr/>
        </p:nvSpPr>
        <p:spPr>
          <a:xfrm>
            <a:off x="1056005" y="1368425"/>
            <a:ext cx="7032625" cy="1568450"/>
          </a:xfrm>
          <a:prstGeom prst="rect">
            <a:avLst/>
          </a:prstGeom>
          <a:noFill/>
        </p:spPr>
        <p:txBody>
          <a:bodyPr wrap="square" rtlCol="0" anchor="t">
            <a:spAutoFit/>
          </a:bodyPr>
          <a:p>
            <a:pPr marL="285750" indent="-285750">
              <a:buFont typeface="Arial" panose="020B0604020202020204" pitchFamily="34" charset="0"/>
              <a:buChar char="•"/>
            </a:pPr>
            <a:r>
              <a:rPr lang="zh-CN" altLang="en-US" sz="1600"/>
              <a:t>DIM层的设计依据是维度建模理论，该层存储维度模型的维度表。</a:t>
            </a:r>
            <a:endParaRPr lang="zh-CN" altLang="en-US" sz="1600"/>
          </a:p>
          <a:p>
            <a:pPr marL="742950" lvl="1" indent="-285750">
              <a:buFont typeface="Arial" panose="020B0604020202020204" pitchFamily="34" charset="0"/>
              <a:buChar char="•"/>
            </a:pPr>
            <a:r>
              <a:rPr lang="zh-CN" altLang="en-US" sz="1600"/>
              <a:t>需要继续补充</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DIM层的数据存储格式为</a:t>
            </a:r>
            <a:r>
              <a:rPr lang="zh-CN" altLang="en-US" sz="1600">
                <a:solidFill>
                  <a:srgbClr val="FF0000"/>
                </a:solidFill>
              </a:rPr>
              <a:t>orc</a:t>
            </a:r>
            <a:r>
              <a:rPr lang="zh-CN" altLang="en-US" sz="1600"/>
              <a:t>列式存储</a:t>
            </a:r>
            <a:r>
              <a:rPr lang="zh-CN" altLang="en-US" sz="1600">
                <a:solidFill>
                  <a:srgbClr val="FF0000"/>
                </a:solidFill>
              </a:rPr>
              <a:t>+snappy</a:t>
            </a:r>
            <a:r>
              <a:rPr lang="zh-CN" altLang="en-US" sz="1600"/>
              <a:t>压缩。</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DIM层表名的命名规范为</a:t>
            </a:r>
            <a:r>
              <a:rPr lang="zh-CN" altLang="en-US" sz="1600">
                <a:solidFill>
                  <a:srgbClr val="FF0000"/>
                </a:solidFill>
              </a:rPr>
              <a:t>dim_表名_全量表或者拉链表标识（full/zip）</a:t>
            </a:r>
            <a:endParaRPr lang="zh-CN" altLang="en-US" sz="1600">
              <a:solidFill>
                <a:srgbClr val="FF0000"/>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100" y="0"/>
            <a:ext cx="1744980" cy="368300"/>
          </a:xfrm>
          <a:prstGeom prst="rect">
            <a:avLst/>
          </a:prstGeom>
          <a:noFill/>
        </p:spPr>
        <p:txBody>
          <a:bodyPr wrap="none" rtlCol="0" anchor="t">
            <a:spAutoFit/>
          </a:bodyPr>
          <a:p>
            <a:pPr algn="l"/>
            <a:r>
              <a:rPr lang="en-US" altLang="zh-CN" b="1">
                <a:sym typeface="+mn-ea"/>
              </a:rPr>
              <a:t>DIM</a:t>
            </a:r>
            <a:r>
              <a:rPr lang="zh-CN" altLang="en-US" b="1">
                <a:sym typeface="+mn-ea"/>
              </a:rPr>
              <a:t>层导数思路</a:t>
            </a:r>
            <a:endParaRPr lang="zh-CN" altLang="en-US" b="1">
              <a:sym typeface="+mn-ea"/>
            </a:endParaRPr>
          </a:p>
        </p:txBody>
      </p:sp>
      <p:sp>
        <p:nvSpPr>
          <p:cNvPr id="2" name="文本框 1"/>
          <p:cNvSpPr txBox="1"/>
          <p:nvPr/>
        </p:nvSpPr>
        <p:spPr>
          <a:xfrm>
            <a:off x="879475" y="512445"/>
            <a:ext cx="7219950" cy="337185"/>
          </a:xfrm>
          <a:prstGeom prst="rect">
            <a:avLst/>
          </a:prstGeom>
          <a:noFill/>
        </p:spPr>
        <p:txBody>
          <a:bodyPr wrap="square" rtlCol="0">
            <a:spAutoFit/>
          </a:bodyPr>
          <a:p>
            <a:r>
              <a:rPr lang="zh-CN" altLang="en-US" sz="1600"/>
              <a:t>第一步</a:t>
            </a:r>
            <a:r>
              <a:rPr lang="en-US" altLang="zh-CN" sz="1600"/>
              <a:t>: </a:t>
            </a:r>
            <a:r>
              <a:rPr lang="zh-CN" altLang="en-US" sz="1600"/>
              <a:t>从</a:t>
            </a:r>
            <a:r>
              <a:rPr lang="en-US" altLang="zh-CN" sz="1600"/>
              <a:t>ODS</a:t>
            </a:r>
            <a:r>
              <a:rPr lang="zh-CN" altLang="en-US" sz="1600"/>
              <a:t>层根据维度主题找到和</a:t>
            </a:r>
            <a:r>
              <a:rPr lang="zh-CN" altLang="en-US" sz="1600">
                <a:solidFill>
                  <a:srgbClr val="FF0000"/>
                </a:solidFill>
              </a:rPr>
              <a:t>当前主题相关的所有维度表</a:t>
            </a:r>
            <a:endParaRPr lang="zh-CN" altLang="en-US" sz="1600">
              <a:solidFill>
                <a:srgbClr val="FF0000"/>
              </a:solidFill>
            </a:endParaRPr>
          </a:p>
        </p:txBody>
      </p:sp>
      <p:sp>
        <p:nvSpPr>
          <p:cNvPr id="3" name="文本框 2"/>
          <p:cNvSpPr txBox="1"/>
          <p:nvPr/>
        </p:nvSpPr>
        <p:spPr>
          <a:xfrm>
            <a:off x="605790" y="1604010"/>
            <a:ext cx="909320" cy="306705"/>
          </a:xfrm>
          <a:prstGeom prst="rect">
            <a:avLst/>
          </a:prstGeom>
          <a:gradFill>
            <a:gsLst>
              <a:gs pos="0">
                <a:srgbClr val="FECF40"/>
              </a:gs>
              <a:gs pos="100000">
                <a:srgbClr val="846C21"/>
              </a:gs>
            </a:gsLst>
            <a:lin scaled="0"/>
          </a:gradFill>
        </p:spPr>
        <p:txBody>
          <a:bodyPr wrap="square" rtlCol="0">
            <a:spAutoFit/>
          </a:bodyPr>
          <a:p>
            <a:r>
              <a:rPr lang="zh-CN" altLang="en-US" sz="1400"/>
              <a:t>商品维度</a:t>
            </a:r>
            <a:r>
              <a:rPr lang="en-US" altLang="zh-CN" sz="1400"/>
              <a:t>:</a:t>
            </a:r>
            <a:endParaRPr lang="en-US" altLang="zh-CN" sz="1400"/>
          </a:p>
        </p:txBody>
      </p:sp>
      <p:sp>
        <p:nvSpPr>
          <p:cNvPr id="5" name="文本框 4"/>
          <p:cNvSpPr txBox="1"/>
          <p:nvPr/>
        </p:nvSpPr>
        <p:spPr>
          <a:xfrm>
            <a:off x="5064760" y="2246630"/>
            <a:ext cx="1131570" cy="306705"/>
          </a:xfrm>
          <a:prstGeom prst="rect">
            <a:avLst/>
          </a:prstGeom>
          <a:gradFill>
            <a:gsLst>
              <a:gs pos="0">
                <a:srgbClr val="14CD68"/>
              </a:gs>
              <a:gs pos="100000">
                <a:srgbClr val="035C7D"/>
              </a:gs>
            </a:gsLst>
            <a:lin scaled="0"/>
          </a:gradFill>
        </p:spPr>
        <p:txBody>
          <a:bodyPr wrap="square" rtlCol="0">
            <a:spAutoFit/>
          </a:bodyPr>
          <a:p>
            <a:r>
              <a:rPr lang="zh-CN" altLang="en-US" sz="1400"/>
              <a:t>优惠券</a:t>
            </a:r>
            <a:r>
              <a:rPr lang="zh-CN" altLang="en-US" sz="1400"/>
              <a:t>维度</a:t>
            </a:r>
            <a:r>
              <a:rPr lang="en-US" altLang="zh-CN" sz="1400"/>
              <a:t>:</a:t>
            </a:r>
            <a:endParaRPr lang="en-US" altLang="zh-CN" sz="1400"/>
          </a:p>
        </p:txBody>
      </p:sp>
      <p:sp>
        <p:nvSpPr>
          <p:cNvPr id="6" name="文本框 5"/>
          <p:cNvSpPr txBox="1"/>
          <p:nvPr/>
        </p:nvSpPr>
        <p:spPr>
          <a:xfrm>
            <a:off x="5064760" y="1188085"/>
            <a:ext cx="935355" cy="306705"/>
          </a:xfrm>
          <a:prstGeom prst="rect">
            <a:avLst/>
          </a:prstGeom>
          <a:gradFill>
            <a:gsLst>
              <a:gs pos="0">
                <a:srgbClr val="9EE256"/>
              </a:gs>
              <a:gs pos="100000">
                <a:srgbClr val="52762D"/>
              </a:gs>
            </a:gsLst>
            <a:lin scaled="0"/>
          </a:gradFill>
        </p:spPr>
        <p:txBody>
          <a:bodyPr wrap="square" rtlCol="0">
            <a:spAutoFit/>
          </a:bodyPr>
          <a:p>
            <a:r>
              <a:rPr lang="zh-CN" altLang="en-US" sz="1400"/>
              <a:t>地区</a:t>
            </a:r>
            <a:r>
              <a:rPr lang="zh-CN" altLang="en-US" sz="1400"/>
              <a:t>维度</a:t>
            </a:r>
            <a:r>
              <a:rPr lang="en-US" altLang="zh-CN" sz="1400"/>
              <a:t>:</a:t>
            </a:r>
            <a:endParaRPr lang="en-US" altLang="zh-CN" sz="1400"/>
          </a:p>
        </p:txBody>
      </p:sp>
      <p:sp>
        <p:nvSpPr>
          <p:cNvPr id="7" name="文本框 6"/>
          <p:cNvSpPr txBox="1"/>
          <p:nvPr/>
        </p:nvSpPr>
        <p:spPr>
          <a:xfrm>
            <a:off x="605790" y="3993515"/>
            <a:ext cx="971550" cy="306705"/>
          </a:xfrm>
          <a:prstGeom prst="rect">
            <a:avLst/>
          </a:prstGeom>
          <a:gradFill>
            <a:gsLst>
              <a:gs pos="0">
                <a:srgbClr val="E5D5C6"/>
              </a:gs>
              <a:gs pos="100000">
                <a:srgbClr val="B3725C"/>
              </a:gs>
            </a:gsLst>
            <a:lin scaled="1"/>
          </a:gradFill>
        </p:spPr>
        <p:txBody>
          <a:bodyPr wrap="square" rtlCol="0">
            <a:spAutoFit/>
          </a:bodyPr>
          <a:p>
            <a:r>
              <a:rPr lang="zh-CN" altLang="en-US" sz="1400"/>
              <a:t>活动</a:t>
            </a:r>
            <a:r>
              <a:rPr lang="zh-CN" altLang="en-US" sz="1400"/>
              <a:t>维度</a:t>
            </a:r>
            <a:endParaRPr lang="en-US" altLang="zh-CN" sz="1400"/>
          </a:p>
        </p:txBody>
      </p:sp>
      <p:sp>
        <p:nvSpPr>
          <p:cNvPr id="8" name="文本框 7"/>
          <p:cNvSpPr txBox="1"/>
          <p:nvPr/>
        </p:nvSpPr>
        <p:spPr>
          <a:xfrm>
            <a:off x="610870" y="2937510"/>
            <a:ext cx="966470" cy="306705"/>
          </a:xfrm>
          <a:prstGeom prst="rect">
            <a:avLst/>
          </a:prstGeom>
          <a:gradFill>
            <a:gsLst>
              <a:gs pos="3896">
                <a:srgbClr val="F2E6CD"/>
              </a:gs>
              <a:gs pos="97000">
                <a:srgbClr val="E3B84B"/>
              </a:gs>
            </a:gsLst>
            <a:lin scaled="1"/>
          </a:gradFill>
        </p:spPr>
        <p:txBody>
          <a:bodyPr wrap="square" rtlCol="0">
            <a:spAutoFit/>
          </a:bodyPr>
          <a:p>
            <a:r>
              <a:rPr lang="zh-CN" altLang="en-US" sz="1400"/>
              <a:t>时间</a:t>
            </a:r>
            <a:r>
              <a:rPr lang="zh-CN" altLang="en-US" sz="1400"/>
              <a:t>维度</a:t>
            </a:r>
            <a:r>
              <a:rPr lang="en-US" altLang="zh-CN" sz="1400"/>
              <a:t>:</a:t>
            </a:r>
            <a:endParaRPr lang="en-US" altLang="zh-CN" sz="1400"/>
          </a:p>
        </p:txBody>
      </p:sp>
      <p:sp>
        <p:nvSpPr>
          <p:cNvPr id="9" name="文本框 8"/>
          <p:cNvSpPr txBox="1"/>
          <p:nvPr/>
        </p:nvSpPr>
        <p:spPr>
          <a:xfrm>
            <a:off x="5064760" y="3993515"/>
            <a:ext cx="903605" cy="306705"/>
          </a:xfrm>
          <a:prstGeom prst="rect">
            <a:avLst/>
          </a:prstGeom>
          <a:gradFill>
            <a:gsLst>
              <a:gs pos="100000">
                <a:srgbClr val="F9F8CA"/>
              </a:gs>
              <a:gs pos="6000">
                <a:srgbClr val="4EAADD"/>
              </a:gs>
            </a:gsLst>
            <a:lin scaled="1"/>
          </a:gradFill>
        </p:spPr>
        <p:txBody>
          <a:bodyPr wrap="square" rtlCol="0">
            <a:spAutoFit/>
          </a:bodyPr>
          <a:p>
            <a:r>
              <a:rPr lang="zh-CN" altLang="en-US" sz="1400"/>
              <a:t>用户</a:t>
            </a:r>
            <a:r>
              <a:rPr lang="zh-CN" altLang="en-US" sz="1400"/>
              <a:t>维度</a:t>
            </a:r>
            <a:r>
              <a:rPr lang="en-US" altLang="zh-CN" sz="1400"/>
              <a:t>:</a:t>
            </a:r>
            <a:endParaRPr lang="en-US" altLang="zh-CN" sz="1400"/>
          </a:p>
        </p:txBody>
      </p:sp>
      <p:sp>
        <p:nvSpPr>
          <p:cNvPr id="10" name="文本框 9"/>
          <p:cNvSpPr txBox="1"/>
          <p:nvPr/>
        </p:nvSpPr>
        <p:spPr>
          <a:xfrm>
            <a:off x="2260600" y="3855720"/>
            <a:ext cx="2540000" cy="737235"/>
          </a:xfrm>
          <a:prstGeom prst="rect">
            <a:avLst/>
          </a:prstGeom>
          <a:noFill/>
        </p:spPr>
        <p:txBody>
          <a:bodyPr wrap="square" rtlCol="0" anchor="t">
            <a:spAutoFit/>
          </a:bodyPr>
          <a:p>
            <a:r>
              <a:rPr lang="zh-CN" altLang="en-US" sz="1400"/>
              <a:t>ods_activity_info_full</a:t>
            </a:r>
            <a:endParaRPr lang="zh-CN" altLang="en-US" sz="1400"/>
          </a:p>
          <a:p>
            <a:endParaRPr lang="zh-CN" altLang="en-US" sz="1400"/>
          </a:p>
          <a:p>
            <a:r>
              <a:rPr lang="zh-CN" altLang="en-US" sz="1400"/>
              <a:t>ods_activity_rule_full</a:t>
            </a:r>
            <a:endParaRPr lang="zh-CN" altLang="en-US" sz="1400"/>
          </a:p>
        </p:txBody>
      </p:sp>
      <p:sp>
        <p:nvSpPr>
          <p:cNvPr id="11" name="文本框 10"/>
          <p:cNvSpPr txBox="1"/>
          <p:nvPr/>
        </p:nvSpPr>
        <p:spPr>
          <a:xfrm>
            <a:off x="2170430" y="849630"/>
            <a:ext cx="2894330" cy="1814830"/>
          </a:xfrm>
          <a:prstGeom prst="rect">
            <a:avLst/>
          </a:prstGeom>
          <a:noFill/>
        </p:spPr>
        <p:txBody>
          <a:bodyPr wrap="square" rtlCol="0" anchor="t">
            <a:spAutoFit/>
          </a:bodyPr>
          <a:p>
            <a:r>
              <a:rPr lang="zh-CN" altLang="en-US" sz="1400"/>
              <a:t>ods_base_category1_full</a:t>
            </a:r>
            <a:endParaRPr lang="zh-CN" altLang="en-US" sz="1400"/>
          </a:p>
          <a:p>
            <a:r>
              <a:rPr lang="zh-CN" altLang="en-US" sz="1400"/>
              <a:t>ods_base_category2_full</a:t>
            </a:r>
            <a:endParaRPr lang="zh-CN" altLang="en-US" sz="1400"/>
          </a:p>
          <a:p>
            <a:r>
              <a:rPr lang="zh-CN" altLang="en-US" sz="1400"/>
              <a:t>ods_base_category3_full</a:t>
            </a:r>
            <a:endParaRPr lang="zh-CN" altLang="en-US" sz="1400"/>
          </a:p>
          <a:p>
            <a:r>
              <a:rPr lang="zh-CN" altLang="en-US" sz="1400"/>
              <a:t>ods_sku_attr_value_full</a:t>
            </a:r>
            <a:endParaRPr lang="zh-CN" altLang="en-US" sz="1400"/>
          </a:p>
          <a:p>
            <a:r>
              <a:rPr lang="zh-CN" altLang="en-US" sz="1400"/>
              <a:t>ods_sku_info_full</a:t>
            </a:r>
            <a:endParaRPr lang="zh-CN" altLang="en-US" sz="1400"/>
          </a:p>
          <a:p>
            <a:r>
              <a:rPr lang="zh-CN" altLang="en-US" sz="1400"/>
              <a:t>ods_sku_sale_attr_value_full</a:t>
            </a:r>
            <a:endParaRPr lang="zh-CN" altLang="en-US" sz="1400"/>
          </a:p>
          <a:p>
            <a:r>
              <a:rPr lang="zh-CN" altLang="en-US" sz="1400"/>
              <a:t>ods_spu_info_full</a:t>
            </a:r>
            <a:endParaRPr lang="zh-CN" altLang="en-US" sz="1400"/>
          </a:p>
          <a:p>
            <a:r>
              <a:rPr lang="zh-CN" altLang="en-US" sz="1400"/>
              <a:t>ods_base_trademark_full</a:t>
            </a:r>
            <a:endParaRPr lang="zh-CN" altLang="en-US" sz="1400"/>
          </a:p>
        </p:txBody>
      </p:sp>
      <p:sp>
        <p:nvSpPr>
          <p:cNvPr id="12" name="文本框 11"/>
          <p:cNvSpPr txBox="1"/>
          <p:nvPr/>
        </p:nvSpPr>
        <p:spPr>
          <a:xfrm>
            <a:off x="6817360" y="2217420"/>
            <a:ext cx="2043430" cy="306705"/>
          </a:xfrm>
          <a:prstGeom prst="rect">
            <a:avLst/>
          </a:prstGeom>
          <a:noFill/>
        </p:spPr>
        <p:txBody>
          <a:bodyPr wrap="square" rtlCol="0" anchor="t">
            <a:spAutoFit/>
          </a:bodyPr>
          <a:p>
            <a:r>
              <a:rPr lang="zh-CN" altLang="en-US" sz="1400"/>
              <a:t>ods_coupon_info_full</a:t>
            </a:r>
            <a:endParaRPr lang="zh-CN" altLang="en-US" sz="1400"/>
          </a:p>
        </p:txBody>
      </p:sp>
      <p:sp>
        <p:nvSpPr>
          <p:cNvPr id="13" name="文本框 12"/>
          <p:cNvSpPr txBox="1"/>
          <p:nvPr/>
        </p:nvSpPr>
        <p:spPr>
          <a:xfrm>
            <a:off x="6563360" y="1002665"/>
            <a:ext cx="2406015" cy="737235"/>
          </a:xfrm>
          <a:prstGeom prst="rect">
            <a:avLst/>
          </a:prstGeom>
          <a:noFill/>
        </p:spPr>
        <p:txBody>
          <a:bodyPr wrap="square" rtlCol="0" anchor="t">
            <a:spAutoFit/>
          </a:bodyPr>
          <a:p>
            <a:r>
              <a:rPr lang="zh-CN" altLang="en-US" sz="1400"/>
              <a:t>ods_base_province_full</a:t>
            </a:r>
            <a:endParaRPr lang="zh-CN" altLang="en-US" sz="1400"/>
          </a:p>
          <a:p>
            <a:endParaRPr lang="zh-CN" altLang="en-US" sz="1400"/>
          </a:p>
          <a:p>
            <a:r>
              <a:rPr lang="zh-CN" altLang="en-US" sz="1400"/>
              <a:t>ods_base_region_full</a:t>
            </a:r>
            <a:endParaRPr lang="zh-CN" altLang="en-US" sz="1400"/>
          </a:p>
        </p:txBody>
      </p:sp>
      <p:sp>
        <p:nvSpPr>
          <p:cNvPr id="14" name="文本框 13"/>
          <p:cNvSpPr txBox="1"/>
          <p:nvPr/>
        </p:nvSpPr>
        <p:spPr>
          <a:xfrm>
            <a:off x="6951345" y="3993515"/>
            <a:ext cx="1774825" cy="306705"/>
          </a:xfrm>
          <a:prstGeom prst="rect">
            <a:avLst/>
          </a:prstGeom>
          <a:noFill/>
        </p:spPr>
        <p:txBody>
          <a:bodyPr wrap="square" rtlCol="0" anchor="t">
            <a:spAutoFit/>
          </a:bodyPr>
          <a:p>
            <a:r>
              <a:rPr lang="zh-CN" altLang="en-US" sz="1400"/>
              <a:t>ods_user_info_inc</a:t>
            </a:r>
            <a:endParaRPr lang="zh-CN" altLang="en-US" sz="1400"/>
          </a:p>
        </p:txBody>
      </p:sp>
      <p:sp>
        <p:nvSpPr>
          <p:cNvPr id="15" name="左大括号 14"/>
          <p:cNvSpPr/>
          <p:nvPr/>
        </p:nvSpPr>
        <p:spPr>
          <a:xfrm>
            <a:off x="1826895" y="1035050"/>
            <a:ext cx="318135" cy="1441450"/>
          </a:xfrm>
          <a:prstGeom prst="leftBrace">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sp>
        <p:nvSpPr>
          <p:cNvPr id="16" name="左大括号 15"/>
          <p:cNvSpPr/>
          <p:nvPr/>
        </p:nvSpPr>
        <p:spPr>
          <a:xfrm>
            <a:off x="6196965" y="1002665"/>
            <a:ext cx="298450" cy="677545"/>
          </a:xfrm>
          <a:prstGeom prst="leftBrace">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cxnSp>
        <p:nvCxnSpPr>
          <p:cNvPr id="17" name="直接箭头连接符 16"/>
          <p:cNvCxnSpPr/>
          <p:nvPr/>
        </p:nvCxnSpPr>
        <p:spPr>
          <a:xfrm>
            <a:off x="6271260" y="2370455"/>
            <a:ext cx="47117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8" name="左大括号 17"/>
          <p:cNvSpPr/>
          <p:nvPr/>
        </p:nvSpPr>
        <p:spPr>
          <a:xfrm>
            <a:off x="1769745" y="3885565"/>
            <a:ext cx="298450" cy="677545"/>
          </a:xfrm>
          <a:prstGeom prst="leftBrace">
            <a:avLst/>
          </a:prstGeom>
          <a:ln>
            <a:tailEnd type="none" w="med" len="med"/>
          </a:ln>
        </p:spPr>
        <p:style>
          <a:lnRef idx="3">
            <a:schemeClr val="dk1"/>
          </a:lnRef>
          <a:fillRef idx="0">
            <a:schemeClr val="dk1"/>
          </a:fillRef>
          <a:effectRef idx="2">
            <a:schemeClr val="dk1"/>
          </a:effectRef>
          <a:fontRef idx="minor">
            <a:schemeClr val="tx1"/>
          </a:fontRef>
        </p:style>
        <p:txBody>
          <a:bodyPr/>
          <a:p>
            <a:endParaRPr lang="zh-CN" altLang="en-US"/>
          </a:p>
        </p:txBody>
      </p:sp>
      <p:cxnSp>
        <p:nvCxnSpPr>
          <p:cNvPr id="19" name="直接箭头连接符 18"/>
          <p:cNvCxnSpPr/>
          <p:nvPr/>
        </p:nvCxnSpPr>
        <p:spPr>
          <a:xfrm>
            <a:off x="6271260" y="4147185"/>
            <a:ext cx="47117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2632710" y="2937510"/>
            <a:ext cx="1592580" cy="306705"/>
          </a:xfrm>
          <a:prstGeom prst="rect">
            <a:avLst/>
          </a:prstGeom>
          <a:noFill/>
        </p:spPr>
        <p:txBody>
          <a:bodyPr wrap="square" rtlCol="0">
            <a:spAutoFit/>
          </a:bodyPr>
          <a:p>
            <a:r>
              <a:rPr lang="zh-CN" altLang="en-US" sz="1400"/>
              <a:t>每年导入一次</a:t>
            </a:r>
            <a:endParaRPr lang="zh-CN" altLang="en-US" sz="1400"/>
          </a:p>
        </p:txBody>
      </p:sp>
      <p:cxnSp>
        <p:nvCxnSpPr>
          <p:cNvPr id="21" name="直接箭头连接符 20"/>
          <p:cNvCxnSpPr/>
          <p:nvPr/>
        </p:nvCxnSpPr>
        <p:spPr>
          <a:xfrm flipV="1">
            <a:off x="1826895" y="3088005"/>
            <a:ext cx="620395" cy="63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tags/tag1.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10.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1.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2.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3.xml><?xml version="1.0" encoding="utf-8"?>
<p:tagLst xmlns:p="http://schemas.openxmlformats.org/presentationml/2006/main">
  <p:tag name="KSO_WM_UNIT_TABLE_BEAUTIFY" val="smartTable{beeea8fa-111d-4f07-a379-b7b0ec4605d1}"/>
  <p:tag name="TABLE_EMPHASIZE_COLOR" val="14850714"/>
  <p:tag name="TABLE_SKINIDX" val="3"/>
  <p:tag name="TABLE_COLORIDX" val="h"/>
  <p:tag name="TABLE_COLOR_RGB" val="0x000000*0xFFFFFF*0x44546A*0xE6E5E5*0xE29A9A*0xDFBBB3*0xA3CDCB*0x8BAC74*0x849BCA*0xD1CD95"/>
</p:tagLst>
</file>

<file path=ppt/tags/tag14.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5.xml><?xml version="1.0" encoding="utf-8"?>
<p:tagLst xmlns:p="http://schemas.openxmlformats.org/presentationml/2006/main">
  <p:tag name="KSO_WM_UNIT_TABLE_BEAUTIFY" val="smartTable{89ad42da-e741-49f7-b919-d1e83cd0b1cf}"/>
  <p:tag name="TABLE_EMPHASIZE_COLOR" val="14850714"/>
  <p:tag name="TABLE_SKINIDX" val="3"/>
  <p:tag name="TABLE_COLORIDX" val="h"/>
  <p:tag name="TABLE_COLOR_RGB" val="0x000000*0xFFFFFF*0x44546A*0xE6E5E5*0xE29A9A*0xDFBBB3*0xA3CDCB*0x8BAC74*0x849BCA*0xD1CD95"/>
</p:tagLst>
</file>

<file path=ppt/tags/tag16.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7.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8.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9.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 name="KSO_WM_SPECIAL_SOURCE" val="bdnull"/>
</p:tagLst>
</file>

<file path=ppt/tags/tag20.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1.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2.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3.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4.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5.xml><?xml version="1.0" encoding="utf-8"?>
<p:tagLst xmlns:p="http://schemas.openxmlformats.org/presentationml/2006/main">
  <p:tag name="KSO_WM_UNIT_TABLE_BEAUTIFY" val="smartTable{bce7a4fc-0c66-4e9a-8e94-b03d09d99f29}"/>
  <p:tag name="TABLE_EMPHASIZE_COLOR" val="14850714"/>
  <p:tag name="TABLE_SKINIDX" val="3"/>
  <p:tag name="TABLE_COLORIDX" val="h"/>
  <p:tag name="TABLE_COLOR_RGB" val="0x000000*0xFFFFFF*0x44546A*0xE6E5E5*0xE29A9A*0xDFBBB3*0xA3CDCB*0x8BAC74*0x849BCA*0xD1CD95"/>
</p:tagLst>
</file>

<file path=ppt/tags/tag26.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7.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8.xml><?xml version="1.0" encoding="utf-8"?>
<p:tagLst xmlns:p="http://schemas.openxmlformats.org/presentationml/2006/main">
  <p:tag name="KSO_WM_UNIT_TABLE_BEAUTIFY" val="smartTable{7eaedf17-967a-41ec-849a-5549aa0d3446}"/>
  <p:tag name="TABLE_EMPHASIZE_COLOR" val="14850714"/>
  <p:tag name="TABLE_SKINIDX" val="3"/>
  <p:tag name="TABLE_COLORIDX" val="h"/>
  <p:tag name="TABLE_COLOR_RGB" val="0x000000*0xFFFFFF*0x44546A*0xE6E5E5*0xE29A9A*0xDFBBB3*0xA3CDCB*0x8BAC74*0x849BCA*0xD1CD95"/>
</p:tagLst>
</file>

<file path=ppt/tags/tag29.xml><?xml version="1.0" encoding="utf-8"?>
<p:tagLst xmlns:p="http://schemas.openxmlformats.org/presentationml/2006/main">
  <p:tag name="KSO_WM_UNIT_TABLE_BEAUTIFY" val="smartTable{76cf14f5-d8b4-402e-be27-d85f784726c8}"/>
</p:tagLst>
</file>

<file path=ppt/tags/tag3.xml><?xml version="1.0" encoding="utf-8"?>
<p:tagLst xmlns:p="http://schemas.openxmlformats.org/presentationml/2006/main">
  <p:tag name="KSO_WM_UNIT_TABLE_BEAUTIFY" val="smartTable{43060ad8-fdf7-42b6-8739-00ca209d8e71}"/>
  <p:tag name="TABLE_EMPHASIZE_COLOR" val="14850714"/>
  <p:tag name="TABLE_SKINIDX" val="3"/>
  <p:tag name="TABLE_COLORIDX" val="h"/>
  <p:tag name="TABLE_COLOR_RGB" val="0x000000*0xFFFFFF*0x44546A*0xE6E5E5*0xE29A9A*0xDFBBB3*0xA3CDCB*0x8BAC74*0x849BCA*0xD1CD95"/>
</p:tagLst>
</file>

<file path=ppt/tags/tag30.xml><?xml version="1.0" encoding="utf-8"?>
<p:tagLst xmlns:p="http://schemas.openxmlformats.org/presentationml/2006/main">
  <p:tag name="KSO_WM_UNIT_TABLE_BEAUTIFY" val="smartTable{d0ffc554-523b-4819-8019-04c3d166e893}"/>
</p:tagLst>
</file>

<file path=ppt/tags/tag31.xml><?xml version="1.0" encoding="utf-8"?>
<p:tagLst xmlns:p="http://schemas.openxmlformats.org/presentationml/2006/main">
  <p:tag name="KSO_WM_UNIT_TABLE_BEAUTIFY" val="smartTable{5c616916-349a-405c-ac05-ee5541f3a260}"/>
  <p:tag name="TABLE_EMPHASIZE_COLOR" val="14850714"/>
  <p:tag name="TABLE_SKINIDX" val="3"/>
  <p:tag name="TABLE_COLORIDX" val="h"/>
  <p:tag name="TABLE_COLOR_RGB" val="0x000000*0xFFFFFF*0x44546A*0xE6E5E5*0xE29A9A*0xDFBBB3*0xA3CDCB*0x8BAC74*0x849BCA*0xD1CD95"/>
</p:tagLst>
</file>

<file path=ppt/tags/tag32.xml><?xml version="1.0" encoding="utf-8"?>
<p:tagLst xmlns:p="http://schemas.openxmlformats.org/presentationml/2006/main">
  <p:tag name="KSO_WM_UNIT_TABLE_BEAUTIFY" val="smartTable{3b7b1e12-06e1-4d79-9a40-413a4631cf78}"/>
  <p:tag name="TABLE_EMPHASIZE_COLOR" val="14850714"/>
  <p:tag name="TABLE_SKINIDX" val="3"/>
  <p:tag name="TABLE_COLORIDX" val="h"/>
  <p:tag name="TABLE_COLOR_RGB" val="0x000000*0xFFFFFF*0x44546A*0xE6E5E5*0xE29A9A*0xDFBBB3*0xA3CDCB*0x8BAC74*0x849BCA*0xD1CD95"/>
</p:tagLst>
</file>

<file path=ppt/tags/tag33.xml><?xml version="1.0" encoding="utf-8"?>
<p:tagLst xmlns:p="http://schemas.openxmlformats.org/presentationml/2006/main">
  <p:tag name="KSO_WM_SPECIAL_SOURCE" val="bdnull"/>
</p:tagLst>
</file>

<file path=ppt/tags/tag34.xml><?xml version="1.0" encoding="utf-8"?>
<p:tagLst xmlns:p="http://schemas.openxmlformats.org/presentationml/2006/main">
  <p:tag name="KSO_WM_UNIT_TABLE_BEAUTIFY" val="smartTable{3b7b1e12-06e1-4d79-9a40-413a4631cf78}"/>
  <p:tag name="TABLE_EMPHASIZE_COLOR" val="14850714"/>
  <p:tag name="TABLE_SKINIDX" val="3"/>
  <p:tag name="TABLE_COLORIDX" val="h"/>
  <p:tag name="TABLE_COLOR_RGB" val="0x000000*0xFFFFFF*0x44546A*0xE6E5E5*0xE29A9A*0xDFBBB3*0xA3CDCB*0x8BAC74*0x849BCA*0xD1CD95"/>
</p:tagLst>
</file>

<file path=ppt/tags/tag35.xml><?xml version="1.0" encoding="utf-8"?>
<p:tagLst xmlns:p="http://schemas.openxmlformats.org/presentationml/2006/main">
  <p:tag name="KSO_WM_UNIT_TABLE_BEAUTIFY" val="smartTable{7fe55dbc-2a3a-4b89-846e-f3ed402ac25f}"/>
</p:tagLst>
</file>

<file path=ppt/tags/tag36.xml><?xml version="1.0" encoding="utf-8"?>
<p:tagLst xmlns:p="http://schemas.openxmlformats.org/presentationml/2006/main">
  <p:tag name="KSO_WM_UNIT_TABLE_BEAUTIFY" val="smartTable{3b7b1e12-06e1-4d79-9a40-413a4631cf78}"/>
  <p:tag name="TABLE_EMPHASIZE_COLOR" val="14850714"/>
  <p:tag name="TABLE_SKINIDX" val="3"/>
  <p:tag name="TABLE_COLORIDX" val="h"/>
  <p:tag name="TABLE_COLOR_RGB" val="0x000000*0xFFFFFF*0x44546A*0xE6E5E5*0xE29A9A*0xDFBBB3*0xA3CDCB*0x8BAC74*0x849BCA*0xD1CD95"/>
</p:tagLst>
</file>

<file path=ppt/tags/tag37.xml><?xml version="1.0" encoding="utf-8"?>
<p:tagLst xmlns:p="http://schemas.openxmlformats.org/presentationml/2006/main">
  <p:tag name="KSO_WM_UNIT_TABLE_BEAUTIFY" val="smartTable{5c616916-349a-405c-ac05-ee5541f3a260}"/>
  <p:tag name="TABLE_EMPHASIZE_COLOR" val="9032147"/>
  <p:tag name="TABLE_SKINIDX" val="3"/>
  <p:tag name="TABLE_COLORIDX" val="j"/>
  <p:tag name="TABLE_COLOR_RGB" val="0x000000*0xFFFFFF*0x44546A*0xE6E5E5*0x89D1D3*0xACDCBC*0x89D1D3*0xACDCBC*0x89D1D3*0xACDCBC"/>
</p:tagLst>
</file>

<file path=ppt/tags/tag38.xml><?xml version="1.0" encoding="utf-8"?>
<p:tagLst xmlns:p="http://schemas.openxmlformats.org/presentationml/2006/main">
  <p:tag name="KSO_WM_UNIT_TABLE_BEAUTIFY" val="smartTable{5c616916-349a-405c-ac05-ee5541f3a260}"/>
  <p:tag name="TABLE_EMPHASIZE_COLOR" val="9032147"/>
  <p:tag name="TABLE_SKINIDX" val="3"/>
  <p:tag name="TABLE_COLORIDX" val="j"/>
  <p:tag name="TABLE_COLOR_RGB" val="0x000000*0xFFFFFF*0x44546A*0xE6E5E5*0x89D1D3*0xACDCBC*0x89D1D3*0xACDCBC*0x89D1D3*0xACDCBC"/>
</p:tagLst>
</file>

<file path=ppt/tags/tag39.xml><?xml version="1.0" encoding="utf-8"?>
<p:tagLst xmlns:p="http://schemas.openxmlformats.org/presentationml/2006/main">
  <p:tag name="KSO_WM_UNIT_TABLE_BEAUTIFY" val="smartTable{b7e8011f-5ce8-45aa-9db7-28e8a164f5dd}"/>
</p:tagLst>
</file>

<file path=ppt/tags/tag4.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40.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41.xml><?xml version="1.0" encoding="utf-8"?>
<p:tagLst xmlns:p="http://schemas.openxmlformats.org/presentationml/2006/main">
  <p:tag name="KSO_WM_UNIT_TABLE_BEAUTIFY" val="smartTable{3b7b1e12-06e1-4d79-9a40-413a4631cf78}"/>
  <p:tag name="TABLE_EMPHASIZE_COLOR" val="14850714"/>
  <p:tag name="TABLE_SKINIDX" val="3"/>
  <p:tag name="TABLE_COLORIDX" val="h"/>
  <p:tag name="TABLE_COLOR_RGB" val="0x000000*0xFFFFFF*0x44546A*0xE6E5E5*0xE29A9A*0xDFBBB3*0xA3CDCB*0x8BAC74*0x849BCA*0xD1CD95"/>
</p:tagLst>
</file>

<file path=ppt/tags/tag42.xml><?xml version="1.0" encoding="utf-8"?>
<p:tagLst xmlns:p="http://schemas.openxmlformats.org/presentationml/2006/main">
  <p:tag name="KSO_WM_UNIT_TABLE_BEAUTIFY" val="smartTable{5c616916-349a-405c-ac05-ee5541f3a260}"/>
  <p:tag name="TABLE_EMPHASIZE_COLOR" val="9032147"/>
  <p:tag name="TABLE_SKINIDX" val="3"/>
  <p:tag name="TABLE_COLORIDX" val="j"/>
  <p:tag name="TABLE_COLOR_RGB" val="0x000000*0xFFFFFF*0x44546A*0xE6E5E5*0x89D1D3*0xACDCBC*0x89D1D3*0xACDCBC*0x89D1D3*0xACDCBC"/>
</p:tagLst>
</file>

<file path=ppt/tags/tag43.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44.xml><?xml version="1.0" encoding="utf-8"?>
<p:tagLst xmlns:p="http://schemas.openxmlformats.org/presentationml/2006/main">
  <p:tag name="KSO_WM_UNIT_TABLE_BEAUTIFY" val="smartTable{3b7b1e12-06e1-4d79-9a40-413a4631cf78}"/>
  <p:tag name="TABLE_EMPHASIZE_COLOR" val="14850714"/>
  <p:tag name="TABLE_SKINIDX" val="3"/>
  <p:tag name="TABLE_COLORIDX" val="h"/>
  <p:tag name="TABLE_COLOR_RGB" val="0x000000*0xFFFFFF*0x44546A*0xE6E5E5*0xE29A9A*0xDFBBB3*0xA3CDCB*0x8BAC74*0x849BCA*0xD1CD95"/>
</p:tagLst>
</file>

<file path=ppt/tags/tag45.xml><?xml version="1.0" encoding="utf-8"?>
<p:tagLst xmlns:p="http://schemas.openxmlformats.org/presentationml/2006/main">
  <p:tag name="KSO_WM_UNIT_TABLE_BEAUTIFY" val="smartTable{5c616916-349a-405c-ac05-ee5541f3a260}"/>
  <p:tag name="TABLE_EMPHASIZE_COLOR" val="9032147"/>
  <p:tag name="TABLE_SKINIDX" val="3"/>
  <p:tag name="TABLE_COLORIDX" val="j"/>
  <p:tag name="TABLE_COLOR_RGB" val="0x000000*0xFFFFFF*0x44546A*0xE6E5E5*0x89D1D3*0xACDCBC*0x89D1D3*0xACDCBC*0x89D1D3*0xACDCBC"/>
</p:tagLst>
</file>

<file path=ppt/tags/tag46.xml><?xml version="1.0" encoding="utf-8"?>
<p:tagLst xmlns:p="http://schemas.openxmlformats.org/presentationml/2006/main">
  <p:tag name="KSO_WM_UNIT_TABLE_BEAUTIFY" val="smartTable{7fe55dbc-2a3a-4b89-846e-f3ed402ac25f}"/>
</p:tagLst>
</file>

<file path=ppt/tags/tag47.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48.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5.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6.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7.xml><?xml version="1.0" encoding="utf-8"?>
<p:tagLst xmlns:p="http://schemas.openxmlformats.org/presentationml/2006/main">
  <p:tag name="KSO_WM_UNIT_TABLE_BEAUTIFY" val="smartTable{1092f9ce-ee2c-488d-bbe5-174ba31ed885}"/>
</p:tagLst>
</file>

<file path=ppt/tags/tag8.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9.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tailEnd type="none" w="med" len="med"/>
        </a:ln>
      </a:spPr>
      <a:bodyPr/>
      <a:lstStyle>
        <a:defPPr>
          <a:defRPr lang="zh-CN" altLang="en-US"/>
        </a:defPPr>
      </a:lstStyle>
      <a:style>
        <a:lnRef idx="3">
          <a:schemeClr val="dk1"/>
        </a:lnRef>
        <a:fillRef idx="0">
          <a:schemeClr val="dk1"/>
        </a:fillRef>
        <a:effectRef idx="2">
          <a:schemeClr val="dk1"/>
        </a:effectRef>
        <a:fontRef idx="minor">
          <a:schemeClr val="tx1"/>
        </a:fontRef>
      </a:style>
    </a:spDef>
    <a:lnDef>
      <a:spPr>
        <a:ln>
          <a:tailEnd type="arrow" w="med" len="med"/>
        </a:ln>
      </a:spPr>
      <a:bodyPr/>
      <a:lstStyle/>
      <a:style>
        <a:lnRef idx="3">
          <a:schemeClr val="dk1"/>
        </a:lnRef>
        <a:fillRef idx="0">
          <a:schemeClr val="dk1"/>
        </a:fillRef>
        <a:effectRef idx="2">
          <a:schemeClr val="dk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7760</Words>
  <Application>WPS 演示</Application>
  <PresentationFormat>全屏显示(16:9)</PresentationFormat>
  <Paragraphs>1177</Paragraphs>
  <Slides>26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vt:lpstr>
      <vt:lpstr>宋体</vt:lpstr>
      <vt:lpstr>Wingdings</vt:lpstr>
      <vt:lpstr>Calibri</vt:lpstr>
      <vt:lpstr>微软雅黑</vt:lpstr>
      <vt:lpstr>Arial Unicode MS</vt:lpstr>
      <vt:lpstr>Courier New</vt:lpstr>
      <vt:lpstr>Times New Roman</vt:lpstr>
      <vt:lpstr>思源黑体 Medium</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Smexy</cp:lastModifiedBy>
  <cp:revision>477</cp:revision>
  <dcterms:created xsi:type="dcterms:W3CDTF">2018-03-01T02:03:00Z</dcterms:created>
  <dcterms:modified xsi:type="dcterms:W3CDTF">2022-04-07T06:46:53Z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