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50"/>
  </p:handoutMasterIdLst>
  <p:sldIdLst>
    <p:sldId id="256" r:id="rId3"/>
    <p:sldId id="467" r:id="rId5"/>
    <p:sldId id="466" r:id="rId6"/>
    <p:sldId id="446" r:id="rId7"/>
    <p:sldId id="447" r:id="rId8"/>
    <p:sldId id="563" r:id="rId9"/>
    <p:sldId id="862" r:id="rId10"/>
    <p:sldId id="448" r:id="rId11"/>
    <p:sldId id="449" r:id="rId12"/>
    <p:sldId id="450" r:id="rId13"/>
    <p:sldId id="863" r:id="rId14"/>
    <p:sldId id="451" r:id="rId15"/>
    <p:sldId id="488" r:id="rId16"/>
    <p:sldId id="564" r:id="rId17"/>
    <p:sldId id="489" r:id="rId18"/>
    <p:sldId id="490" r:id="rId19"/>
    <p:sldId id="565" r:id="rId20"/>
    <p:sldId id="568" r:id="rId21"/>
    <p:sldId id="569" r:id="rId22"/>
    <p:sldId id="570" r:id="rId23"/>
    <p:sldId id="566" r:id="rId24"/>
    <p:sldId id="865" r:id="rId25"/>
    <p:sldId id="491" r:id="rId26"/>
    <p:sldId id="492" r:id="rId27"/>
    <p:sldId id="567" r:id="rId28"/>
    <p:sldId id="452" r:id="rId29"/>
    <p:sldId id="453" r:id="rId30"/>
    <p:sldId id="614" r:id="rId31"/>
    <p:sldId id="609" r:id="rId32"/>
    <p:sldId id="610" r:id="rId33"/>
    <p:sldId id="611" r:id="rId34"/>
    <p:sldId id="612" r:id="rId35"/>
    <p:sldId id="867" r:id="rId36"/>
    <p:sldId id="613" r:id="rId37"/>
    <p:sldId id="868" r:id="rId38"/>
    <p:sldId id="454" r:id="rId39"/>
    <p:sldId id="616" r:id="rId40"/>
    <p:sldId id="456" r:id="rId41"/>
    <p:sldId id="494" r:id="rId42"/>
    <p:sldId id="496" r:id="rId43"/>
    <p:sldId id="498" r:id="rId44"/>
    <p:sldId id="499" r:id="rId45"/>
    <p:sldId id="615" r:id="rId46"/>
    <p:sldId id="500" r:id="rId47"/>
    <p:sldId id="501" r:id="rId48"/>
    <p:sldId id="259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34" y="126"/>
      </p:cViewPr>
      <p:guideLst>
        <p:guide orient="horz" pos="1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168A-A305-444A-BF09-0EAF59193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6.png"/><Relationship Id="rId2" Type="http://schemas.openxmlformats.org/officeDocument/2006/relationships/tags" Target="../tags/tag26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56692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离线数仓项目</a:t>
            </a:r>
            <a:endParaRPr lang="zh-CN" altLang="en-US" sz="48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6361" y="2705735"/>
            <a:ext cx="30276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讲师：郭嘉</a:t>
            </a:r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富强</a:t>
            </a:r>
            <a:endParaRPr lang="zh-CN" altLang="en-US" sz="320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837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/>
              <a:t>DWD</a:t>
            </a:r>
            <a:r>
              <a:rPr lang="zh-CN" altLang="en-US" sz="2000" b="1"/>
              <a:t>交易域下单事务事实表建模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753745" y="617855"/>
            <a:ext cx="540004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dwd_trade_order_detail_inc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</a:t>
            </a:r>
            <a:r>
              <a:rPr lang="zh-CN" altLang="en-US" sz="1200">
                <a:sym typeface="+mn-ea"/>
              </a:rPr>
              <a:t> `user_id`               STRING COMMENT '用户id',</a:t>
            </a:r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ym typeface="+mn-ea"/>
              </a:rPr>
              <a:t> `province_id`           STRING COMMENT '省份id',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`date_id`               STRING COMMENT '下单日期id',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`create_time`           STRING COMMENT '下单时间',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  </a:t>
            </a:r>
            <a:r>
              <a:rPr lang="zh-CN" altLang="en-US" sz="1200">
                <a:solidFill>
                  <a:srgbClr val="00B0F0"/>
                </a:solidFill>
                <a:sym typeface="+mn-ea"/>
              </a:rPr>
              <a:t> `activity_id`           STRING COMMENT '参与活动规则id',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`activity_rule_id`      STRING COMMENT '参与活动规则id',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`coupon_id`             STRING COMMENT '使用优惠券id',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`source_id`             STRING COMMENT '来源编号',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`source_type_code`      STRING COMMENT '来源类型编码',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`source_type_name`      STRING COMMENT '来源类型名称',</a:t>
            </a:r>
            <a:endParaRPr lang="zh-CN" altLang="en-US" sz="1200">
              <a:solidFill>
                <a:srgbClr val="00B0F0"/>
              </a:solidFill>
            </a:endParaRPr>
          </a:p>
          <a:p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7030A0"/>
                </a:solidFill>
              </a:rPr>
              <a:t> `id`                    STRING COMMENT '编号',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`order_id`              STRING COMMENT '订单id',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`sku_id`                STRING COMMENT '商品id',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</a:t>
            </a:r>
            <a:r>
              <a:rPr lang="zh-CN" altLang="en-US" sz="1200">
                <a:solidFill>
                  <a:srgbClr val="FF0000"/>
                </a:solidFill>
              </a:rPr>
              <a:t>  `sku_num`               BIGINT COMMENT '商品数量',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`split_original_amount` DECIMAL(16, 2) COMMENT '原始价格',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`split_activity_amount` DECIMAL(16, 2) COMMENT '活动优惠分摊',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`split_coupon_amount`   DECIMAL(16, 2) COMMENT '优惠券优惠分摊',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`split_total_amount`    DECIMAL(16, 2) COMMENT '最终价格分摊'</a:t>
            </a:r>
            <a:endParaRPr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99175" y="1014730"/>
            <a:ext cx="1493520" cy="631190"/>
            <a:chOff x="8075" y="1586"/>
            <a:chExt cx="2352" cy="994"/>
          </a:xfrm>
        </p:grpSpPr>
        <p:sp>
          <p:nvSpPr>
            <p:cNvPr id="8" name="右大括号 7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1794"/>
              <a:ext cx="8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99175" y="1938655"/>
            <a:ext cx="2102485" cy="1075055"/>
            <a:chOff x="8075" y="1586"/>
            <a:chExt cx="3311" cy="995"/>
          </a:xfrm>
        </p:grpSpPr>
        <p:sp>
          <p:nvSpPr>
            <p:cNvPr id="11" name="右大括号 10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39" y="1794"/>
              <a:ext cx="1847" cy="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需要维度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99175" y="3172460"/>
            <a:ext cx="2102485" cy="1528445"/>
            <a:chOff x="8075" y="1586"/>
            <a:chExt cx="3311" cy="995"/>
          </a:xfrm>
        </p:grpSpPr>
        <p:sp>
          <p:nvSpPr>
            <p:cNvPr id="15" name="右大括号 14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39" y="1794"/>
              <a:ext cx="1847" cy="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事实描述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345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/>
              <a:t>DWD</a:t>
            </a:r>
            <a:r>
              <a:rPr lang="zh-CN" altLang="en-US" sz="2000" b="1"/>
              <a:t>交易域下单事务事实表业务描述</a:t>
            </a:r>
            <a:endParaRPr lang="zh-CN" altLang="en-US" sz="2000" b="1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49935" y="1560195"/>
          <a:ext cx="5254625" cy="995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3885"/>
                <a:gridCol w="1028065"/>
                <a:gridCol w="1034415"/>
                <a:gridCol w="1367155"/>
                <a:gridCol w="1221105"/>
              </a:tblGrid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</a:t>
                      </a:r>
                      <a:r>
                        <a:rPr lang="en-US" altLang="zh-CN"/>
                        <a:t>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sku_id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create_time</a:t>
                      </a:r>
                      <a:endParaRPr lang="en-US" altLang="zh-CN"/>
                    </a:p>
                  </a:txBody>
                  <a:tcPr/>
                </a:tc>
              </a:tr>
              <a:tr h="492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58190" y="860425"/>
            <a:ext cx="614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下单业务会向</a:t>
            </a:r>
            <a:r>
              <a:rPr lang="en-US" altLang="zh-CN"/>
              <a:t>order_detail</a:t>
            </a:r>
            <a:r>
              <a:rPr lang="zh-CN" altLang="en-US"/>
              <a:t>表插入若干条订单详情。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345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交易域下单事务事实表首日导入</a:t>
            </a:r>
            <a:endParaRPr lang="zh-CN" altLang="en-US" sz="2000" b="1"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14630" y="600075"/>
          <a:ext cx="1955800" cy="166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/>
              </a:tblGrid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ods_order_info_inc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id</a:t>
                      </a:r>
                      <a:endParaRPr lang="en-US" altLang="zh-CN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user_id</a:t>
                      </a:r>
                      <a:endParaRPr lang="en-US" altLang="zh-CN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province_id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085840" y="600075"/>
          <a:ext cx="2772410" cy="1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410"/>
              </a:tblGrid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ods_order_detail_activity_inc</a:t>
                      </a:r>
                      <a:endParaRPr lang="zh-CN" altLang="en-US"/>
                    </a:p>
                  </a:txBody>
                  <a:tcPr/>
                </a:tc>
              </a:tr>
              <a:tr h="325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order_detail_id</a:t>
                      </a:r>
                      <a:endParaRPr lang="en-US" altLang="zh-CN"/>
                    </a:p>
                  </a:txBody>
                  <a:tcPr/>
                </a:tc>
              </a:tr>
              <a:tr h="325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activity_id</a:t>
                      </a:r>
                      <a:endParaRPr lang="en-US" altLang="zh-CN"/>
                    </a:p>
                  </a:txBody>
                  <a:tcPr/>
                </a:tc>
              </a:tr>
              <a:tr h="325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activity_rule_id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085840" y="3398520"/>
          <a:ext cx="2772410" cy="114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410"/>
              </a:tblGrid>
              <a:tr h="358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ods_order_detail_coupon_inc</a:t>
                      </a:r>
                      <a:endParaRPr lang="zh-CN" alt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order_detail_id</a:t>
                      </a:r>
                      <a:endParaRPr lang="en-US" altLang="zh-CN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coupon_id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14630" y="3455035"/>
          <a:ext cx="1955165" cy="114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65"/>
              </a:tblGrid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ods_base_dic_full</a:t>
                      </a:r>
                      <a:endParaRPr lang="zh-CN" alt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dic_code</a:t>
                      </a:r>
                      <a:endParaRPr lang="en-US" altLang="zh-CN"/>
                    </a:p>
                  </a:txBody>
                  <a:tcPr/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dic_name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288665" y="1923415"/>
          <a:ext cx="1970405" cy="1531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040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ods_order_detail_inc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id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order_id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source_type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stCxn id="2" idx="3"/>
          </p:cNvCxnSpPr>
          <p:nvPr/>
        </p:nvCxnSpPr>
        <p:spPr>
          <a:xfrm>
            <a:off x="2170430" y="1432560"/>
            <a:ext cx="1102360" cy="14363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</p:cNvCxnSpPr>
          <p:nvPr/>
        </p:nvCxnSpPr>
        <p:spPr>
          <a:xfrm flipV="1">
            <a:off x="2169795" y="3259455"/>
            <a:ext cx="1059815" cy="768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1"/>
          </p:cNvCxnSpPr>
          <p:nvPr/>
        </p:nvCxnSpPr>
        <p:spPr>
          <a:xfrm flipH="1">
            <a:off x="5274310" y="1325880"/>
            <a:ext cx="811530" cy="1096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</p:cNvCxnSpPr>
          <p:nvPr/>
        </p:nvCxnSpPr>
        <p:spPr>
          <a:xfrm flipH="1" flipV="1">
            <a:off x="5274310" y="2535555"/>
            <a:ext cx="811530" cy="14357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345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交易域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下</a:t>
            </a:r>
            <a:r>
              <a:rPr lang="zh-CN" altLang="en-US" sz="2000" b="1">
                <a:sym typeface="+mn-ea"/>
              </a:rPr>
              <a:t>单事务事实表每</a:t>
            </a:r>
            <a:r>
              <a:rPr lang="zh-CN" altLang="en-US" sz="2000" b="1">
                <a:sym typeface="+mn-ea"/>
              </a:rPr>
              <a:t>日导入</a:t>
            </a:r>
            <a:endParaRPr lang="zh-CN" altLang="en-US" sz="2000" b="1"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14630" y="600075"/>
          <a:ext cx="1955800" cy="166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/>
              </a:tblGrid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ods_order_info_inc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id</a:t>
                      </a:r>
                      <a:endParaRPr lang="en-US" altLang="zh-CN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user_id</a:t>
                      </a:r>
                      <a:endParaRPr lang="en-US" altLang="zh-CN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province_id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085840" y="600075"/>
          <a:ext cx="2772410" cy="1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410"/>
              </a:tblGrid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ods_order_detail_activity_inc</a:t>
                      </a:r>
                      <a:endParaRPr lang="zh-CN" altLang="en-US"/>
                    </a:p>
                  </a:txBody>
                  <a:tcPr/>
                </a:tc>
              </a:tr>
              <a:tr h="325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order_detail_id</a:t>
                      </a:r>
                      <a:endParaRPr lang="en-US" altLang="zh-CN"/>
                    </a:p>
                  </a:txBody>
                  <a:tcPr/>
                </a:tc>
              </a:tr>
              <a:tr h="325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activity_id</a:t>
                      </a:r>
                      <a:endParaRPr lang="en-US" altLang="zh-CN"/>
                    </a:p>
                  </a:txBody>
                  <a:tcPr/>
                </a:tc>
              </a:tr>
              <a:tr h="325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activity_rule_id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085840" y="3398520"/>
          <a:ext cx="2772410" cy="114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410"/>
              </a:tblGrid>
              <a:tr h="358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ods_order_detail_coupon_inc</a:t>
                      </a:r>
                      <a:endParaRPr lang="zh-CN" alt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order_detail_id</a:t>
                      </a:r>
                      <a:endParaRPr lang="en-US" altLang="zh-CN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coupon_id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14630" y="3455035"/>
          <a:ext cx="1955165" cy="114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65"/>
              </a:tblGrid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ods_base_dic_full</a:t>
                      </a:r>
                      <a:endParaRPr lang="zh-CN" alt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dic_code</a:t>
                      </a:r>
                      <a:endParaRPr lang="en-US" altLang="zh-CN"/>
                    </a:p>
                  </a:txBody>
                  <a:tcPr/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dic_name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288665" y="1923415"/>
          <a:ext cx="1970405" cy="1531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040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ods_order_detail_inc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id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order_id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source_type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414395" y="717550"/>
            <a:ext cx="159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type = </a:t>
            </a:r>
            <a:r>
              <a:rPr lang="en-US" altLang="zh-CN">
                <a:solidFill>
                  <a:srgbClr val="FF0000"/>
                </a:solidFill>
              </a:rPr>
              <a:t>'insert'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86305" y="1314450"/>
            <a:ext cx="1057910" cy="15614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228850" y="3266440"/>
            <a:ext cx="986790" cy="866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1"/>
          </p:cNvCxnSpPr>
          <p:nvPr/>
        </p:nvCxnSpPr>
        <p:spPr>
          <a:xfrm flipH="1">
            <a:off x="5352415" y="1325880"/>
            <a:ext cx="733425" cy="1046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</p:cNvCxnSpPr>
          <p:nvPr/>
        </p:nvCxnSpPr>
        <p:spPr>
          <a:xfrm flipH="1" flipV="1">
            <a:off x="5359400" y="2606675"/>
            <a:ext cx="726440" cy="13646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9760" y="0"/>
            <a:ext cx="4345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交易域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取消订单</a:t>
            </a:r>
            <a:r>
              <a:rPr lang="zh-CN" altLang="en-US" sz="2000" b="1">
                <a:sym typeface="+mn-ea"/>
              </a:rPr>
              <a:t>事务事实表建模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760" y="587375"/>
            <a:ext cx="562229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dwd_trade_cancel_detail_inc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`user_id`               STRING COMMENT '用户id',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`province_id`           STRING COMMENT '省份id',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`date_id`               STRING COMMENT '取消订单日期id',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`cancel_time`           STRING COMMENT '取消订单时间',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</a:t>
            </a:r>
            <a:r>
              <a:rPr lang="zh-CN" altLang="en-US" sz="1200">
                <a:solidFill>
                  <a:srgbClr val="00B0F0"/>
                </a:solidFill>
                <a:sym typeface="+mn-ea"/>
              </a:rPr>
              <a:t> `activity_id`           STRING COMMENT '参与活动规则id',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`activity_rule_id`      STRING COMMENT '参与活动规则id',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`coupon_id`             STRING COMMENT '使用优惠券id',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`source_id`             STRING COMMENT '来源编号',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`source_type_code`      STRING COMMENT '来源类型编码',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`source_type_name`      STRING COMMENT '来源类型名称',</a:t>
            </a:r>
            <a:endParaRPr lang="zh-CN" altLang="en-US" sz="1200">
              <a:solidFill>
                <a:srgbClr val="00B0F0"/>
              </a:solidFill>
            </a:endParaRPr>
          </a:p>
          <a:p>
            <a:endParaRPr lang="zh-CN" altLang="en-US" sz="1200"/>
          </a:p>
          <a:p>
            <a:r>
              <a:rPr lang="zh-CN" altLang="en-US" sz="1200">
                <a:solidFill>
                  <a:srgbClr val="7030A0"/>
                </a:solidFill>
              </a:rPr>
              <a:t>    `id`                    STRING COMMENT '编号',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`order_id`              STRING COMMENT '订单id',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`sku_id`                STRING COMMENT '商品id',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</a:t>
            </a:r>
            <a:r>
              <a:rPr lang="zh-CN" altLang="en-US" sz="1200">
                <a:solidFill>
                  <a:srgbClr val="FF0000"/>
                </a:solidFill>
              </a:rPr>
              <a:t> `sku_num`               BIGINT COMMENT '商品数量',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`split_original_amount` DECIMAL(16, 2) COMMENT '原始价格',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`split_activity_amount` DECIMAL(16, 2) COMMENT '活动优惠分摊',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`split_coupon_amount`   DECIMAL(16, 2) COMMENT '优惠券优惠分摊',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`split_total_amount`    DECIMAL(16, 2) COMMENT '最终价格分摊'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/>
              <a:t>) COMMENT '交易域取消订单明细事务事实表'</a:t>
            </a:r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>
            <a:off x="6176010" y="699135"/>
            <a:ext cx="1433830" cy="921676"/>
            <a:chOff x="8075" y="1586"/>
            <a:chExt cx="2352" cy="995"/>
          </a:xfrm>
        </p:grpSpPr>
        <p:sp>
          <p:nvSpPr>
            <p:cNvPr id="8" name="右大括号 7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1794"/>
              <a:ext cx="888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76010" y="1921510"/>
            <a:ext cx="2102485" cy="1075055"/>
            <a:chOff x="8075" y="1586"/>
            <a:chExt cx="3311" cy="995"/>
          </a:xfrm>
        </p:grpSpPr>
        <p:sp>
          <p:nvSpPr>
            <p:cNvPr id="11" name="右大括号 10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39" y="1794"/>
              <a:ext cx="1847" cy="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需要维度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76010" y="3189605"/>
            <a:ext cx="2102485" cy="1528445"/>
            <a:chOff x="8075" y="1586"/>
            <a:chExt cx="3311" cy="995"/>
          </a:xfrm>
        </p:grpSpPr>
        <p:sp>
          <p:nvSpPr>
            <p:cNvPr id="15" name="右大括号 14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39" y="1794"/>
              <a:ext cx="1847" cy="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事实描述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853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交易域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取消订单</a:t>
            </a:r>
            <a:r>
              <a:rPr lang="zh-CN" altLang="en-US" sz="2000" b="1">
                <a:sym typeface="+mn-ea"/>
              </a:rPr>
              <a:t>事务事实表首日导入</a:t>
            </a:r>
            <a:endParaRPr lang="zh-CN" altLang="en-US" sz="2000" b="1"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14630" y="600075"/>
          <a:ext cx="1955800" cy="166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/>
              </a:tblGrid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ods_order_info_inc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id</a:t>
                      </a:r>
                      <a:endParaRPr lang="en-US" altLang="zh-CN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user_id</a:t>
                      </a:r>
                      <a:endParaRPr lang="en-US" altLang="zh-CN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province_id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085840" y="600075"/>
          <a:ext cx="2772410" cy="1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410"/>
              </a:tblGrid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ods_order_detail_activity_inc</a:t>
                      </a:r>
                      <a:endParaRPr lang="zh-CN" altLang="en-US"/>
                    </a:p>
                  </a:txBody>
                  <a:tcPr/>
                </a:tc>
              </a:tr>
              <a:tr h="325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order_detail_id</a:t>
                      </a:r>
                      <a:endParaRPr lang="en-US" altLang="zh-CN"/>
                    </a:p>
                  </a:txBody>
                  <a:tcPr/>
                </a:tc>
              </a:tr>
              <a:tr h="325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activity_id</a:t>
                      </a:r>
                      <a:endParaRPr lang="en-US" altLang="zh-CN"/>
                    </a:p>
                  </a:txBody>
                  <a:tcPr/>
                </a:tc>
              </a:tr>
              <a:tr h="325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activity_rule_id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085840" y="3398520"/>
          <a:ext cx="2772410" cy="114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410"/>
              </a:tblGrid>
              <a:tr h="358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ods_order_detail_coupon_inc</a:t>
                      </a:r>
                      <a:endParaRPr lang="zh-CN" alt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order_detail_id</a:t>
                      </a:r>
                      <a:endParaRPr lang="en-US" altLang="zh-CN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coupon_id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14630" y="3455035"/>
          <a:ext cx="1955165" cy="114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65"/>
              </a:tblGrid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ods_base_dic_full</a:t>
                      </a:r>
                      <a:endParaRPr lang="zh-CN" alt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dic_code</a:t>
                      </a:r>
                      <a:endParaRPr lang="en-US" altLang="zh-CN"/>
                    </a:p>
                  </a:txBody>
                  <a:tcPr/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dic_name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288665" y="1923415"/>
          <a:ext cx="1970405" cy="1531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040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ods_order_detail_inc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id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order_id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source_type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079750" y="737870"/>
            <a:ext cx="271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order_status = </a:t>
            </a:r>
            <a:r>
              <a:rPr lang="en-US" altLang="zh-CN">
                <a:solidFill>
                  <a:srgbClr val="FF0000"/>
                </a:solidFill>
              </a:rPr>
              <a:t>'1003'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179320" y="1307465"/>
            <a:ext cx="1109345" cy="1518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 flipV="1">
            <a:off x="2169795" y="3245485"/>
            <a:ext cx="1074420" cy="782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1"/>
          </p:cNvCxnSpPr>
          <p:nvPr/>
        </p:nvCxnSpPr>
        <p:spPr>
          <a:xfrm flipH="1">
            <a:off x="5295900" y="1325880"/>
            <a:ext cx="789940" cy="1067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</p:cNvCxnSpPr>
          <p:nvPr/>
        </p:nvCxnSpPr>
        <p:spPr>
          <a:xfrm flipH="1" flipV="1">
            <a:off x="5288915" y="2528570"/>
            <a:ext cx="796925" cy="14427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853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交易域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取消订单</a:t>
            </a:r>
            <a:r>
              <a:rPr lang="zh-CN" altLang="en-US" sz="2000" b="1">
                <a:sym typeface="+mn-ea"/>
              </a:rPr>
              <a:t>事务事实表跨天取消</a:t>
            </a:r>
            <a:endParaRPr lang="zh-CN" altLang="en-US" sz="2000" b="1"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941070" y="792480"/>
          <a:ext cx="6275705" cy="13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1913255"/>
                <a:gridCol w="2110105"/>
                <a:gridCol w="1590040"/>
              </a:tblGrid>
              <a:tr h="39179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ods_order</a:t>
                      </a:r>
                      <a:r>
                        <a:rPr lang="en-US" altLang="zh-CN" sz="1350">
                          <a:solidFill>
                            <a:srgbClr val="404040"/>
                          </a:solidFill>
                          <a:sym typeface="+mn-ea"/>
                        </a:rPr>
                        <a:t>_</a:t>
                      </a: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info_inc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</a:tcPr>
                </a:tc>
                <a:tc hMerge="1">
                  <a:tcP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</a:tcPr>
                </a:tc>
                <a:tc hMerge="1">
                  <a:tcPr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id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create_time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D1D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operate_time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CBC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order_status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D1D3"/>
                    </a:solidFill>
                  </a:tcPr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1001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2020-06-14 23:55:55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2020-06-15 00:30:50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1003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941070" y="2589530"/>
          <a:ext cx="6220460" cy="138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/>
                <a:gridCol w="931545"/>
                <a:gridCol w="1363980"/>
                <a:gridCol w="1417955"/>
                <a:gridCol w="1878330"/>
              </a:tblGrid>
              <a:tr h="38608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>
                          <a:solidFill>
                            <a:srgbClr val="FFFFFF"/>
                          </a:solidFill>
                          <a:sym typeface="Arial" panose="020B0604020202020204" pitchFamily="34" charset="0"/>
                        </a:rPr>
                        <a:t>ods_order_detail_inc</a:t>
                      </a:r>
                      <a:endParaRPr lang="zh-CN" altLang="en-US" sz="1350">
                        <a:solidFill>
                          <a:srgbClr val="FFFFFF"/>
                        </a:solidFill>
                        <a:sym typeface="Arial" panose="020B0604020202020204" pitchFamily="34" charset="0"/>
                      </a:endParaRP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19050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 hMerge="1">
                  <a:tcP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</a:tcPr>
                </a:tc>
                <a:tc hMerge="1">
                  <a:tcPr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</a:tcPr>
                </a:tc>
              </a:tr>
              <a:tr h="494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848587"/>
                          </a:solidFill>
                        </a:rPr>
                        <a:t>id</a:t>
                      </a:r>
                      <a:endParaRPr lang="en-US" altLang="zh-CN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848587"/>
                          </a:solidFill>
                        </a:rPr>
                        <a:t>order_id</a:t>
                      </a:r>
                      <a:endParaRPr lang="en-US" altLang="zh-CN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848587"/>
                          </a:solidFill>
                        </a:rPr>
                        <a:t>create_time</a:t>
                      </a:r>
                      <a:endParaRPr lang="en-US" altLang="zh-CN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848587"/>
                          </a:solidFill>
                        </a:rPr>
                        <a:t>sku_id</a:t>
                      </a:r>
                      <a:endParaRPr lang="en-US" altLang="zh-CN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848587"/>
                          </a:solidFill>
                        </a:rPr>
                        <a:t>sku_num</a:t>
                      </a:r>
                      <a:endParaRPr lang="en-US" altLang="zh-CN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09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2001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1001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2020-06-14 23:55:55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41070" y="4324350"/>
            <a:ext cx="6786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2020-06-15</a:t>
            </a:r>
            <a:r>
              <a:rPr lang="zh-CN" altLang="en-US" sz="1400"/>
              <a:t>日取消的订单可能是</a:t>
            </a:r>
            <a:r>
              <a:rPr lang="en-US" altLang="zh-CN" sz="1400"/>
              <a:t>2020-06-15</a:t>
            </a:r>
            <a:r>
              <a:rPr lang="zh-CN" altLang="en-US" sz="1400"/>
              <a:t>日创建的也可能是</a:t>
            </a:r>
            <a:r>
              <a:rPr lang="en-US" altLang="zh-CN" sz="1400"/>
              <a:t>2020-06-14</a:t>
            </a:r>
            <a:r>
              <a:rPr lang="zh-CN" altLang="en-US" sz="1400"/>
              <a:t>日创建的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345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DWD交易域支付成功事务事实表</a:t>
            </a:r>
            <a:r>
              <a:rPr lang="zh-CN" altLang="en-US" sz="2000" b="1">
                <a:sym typeface="+mn-ea"/>
              </a:rPr>
              <a:t>建模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398780"/>
            <a:ext cx="542544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dwd_trade_pay_detail_suc_inc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`user_id`               STRING COMMENT '用户id',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`province_id`           STRING COMMENT '省份id',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`date_id`               STRING COMMENT '支付日期id',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`callback_time`         STRING COMMENT '支付成功时间',</a:t>
            </a:r>
            <a:endParaRPr lang="zh-CN" altLang="en-US" sz="1200"/>
          </a:p>
          <a:p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`activity_id`           STRING COMMENT '参与活动规则id',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`activity_rule_id`      STRING COMMENT '参与活动规则id',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`coupon_id`             STRING COMMENT '使用优惠券id',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`payment_type_name`     STRING COMMENT '支付类型名称',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`source_id`             STRING COMMENT '来源编号',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`source_type_code`      STRING COMMENT '来源类型编码',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source_type_name`      STRING COMMENT '来源类型名称',</a:t>
            </a:r>
            <a:endParaRPr lang="zh-CN" altLang="en-US" sz="1200">
              <a:solidFill>
                <a:srgbClr val="00B0F0"/>
              </a:solidFill>
            </a:endParaRPr>
          </a:p>
          <a:p>
            <a:endParaRPr lang="zh-CN" altLang="en-US" sz="1200"/>
          </a:p>
          <a:p>
            <a:r>
              <a:rPr lang="zh-CN" altLang="en-US" sz="1200"/>
              <a:t>    </a:t>
            </a:r>
            <a:r>
              <a:rPr lang="zh-CN" altLang="en-US" sz="1200">
                <a:solidFill>
                  <a:srgbClr val="7030A0"/>
                </a:solidFill>
              </a:rPr>
              <a:t>`id`                    STRING COMMENT '编号',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`order_id`              STRING COMMENT '订单id',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`sku_id`                STRING COMMENT '商品id',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`payment_type_code`     STRING COMMENT '支付类型编码',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 </a:t>
            </a:r>
            <a:r>
              <a:rPr lang="zh-CN" altLang="en-US" sz="1200">
                <a:solidFill>
                  <a:srgbClr val="FF0000"/>
                </a:solidFill>
              </a:rPr>
              <a:t>`sku_num`               BIGINT COMMENT '商品数量',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`split_original_amount` DECIMAL(16, 2) COMMENT '应支付原始金额',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`split_activity_amount` DECIMAL(16, 2) COMMENT '支付活动优惠分摊',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`split_coupon_amount`   DECIMAL(16, 2) COMMENT '支付优惠券优惠分摊',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`split_payment_amount`  DECIMAL(16, 2) COMMENT '支付金额'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/>
              <a:t>) COMMENT '交易域成功支付事务事实表'</a:t>
            </a:r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>
            <a:off x="6176010" y="699135"/>
            <a:ext cx="1433830" cy="921676"/>
            <a:chOff x="8075" y="1586"/>
            <a:chExt cx="2352" cy="995"/>
          </a:xfrm>
        </p:grpSpPr>
        <p:sp>
          <p:nvSpPr>
            <p:cNvPr id="8" name="右大括号 7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1794"/>
              <a:ext cx="888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76010" y="1852930"/>
            <a:ext cx="2102485" cy="1075055"/>
            <a:chOff x="8075" y="1586"/>
            <a:chExt cx="3311" cy="995"/>
          </a:xfrm>
        </p:grpSpPr>
        <p:sp>
          <p:nvSpPr>
            <p:cNvPr id="11" name="右大括号 10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39" y="1794"/>
              <a:ext cx="1847" cy="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需要维度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76010" y="3189605"/>
            <a:ext cx="2102485" cy="1835785"/>
            <a:chOff x="8075" y="1586"/>
            <a:chExt cx="3311" cy="995"/>
          </a:xfrm>
        </p:grpSpPr>
        <p:sp>
          <p:nvSpPr>
            <p:cNvPr id="15" name="右大括号 14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39" y="1794"/>
              <a:ext cx="1847" cy="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事实描述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853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DWD交易域支付成功事务事实表</a:t>
            </a:r>
            <a:r>
              <a:rPr lang="zh-CN" altLang="en-US" sz="2000" b="1">
                <a:sym typeface="+mn-ea"/>
              </a:rPr>
              <a:t>业务流程</a:t>
            </a:r>
            <a:endParaRPr lang="zh-CN" altLang="en-US" sz="2000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" y="613410"/>
            <a:ext cx="4819650" cy="144335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274955" y="2720340"/>
          <a:ext cx="6124575" cy="55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/>
                <a:gridCol w="738505"/>
                <a:gridCol w="1238885"/>
                <a:gridCol w="1595120"/>
                <a:gridCol w="1386205"/>
                <a:gridCol w="668655"/>
              </a:tblGrid>
              <a:tr h="248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order_id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payment_status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create_time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callback_time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type</a:t>
                      </a:r>
                      <a:endParaRPr lang="en-US" altLang="zh-CN" sz="1000"/>
                    </a:p>
                  </a:txBody>
                  <a:tcPr/>
                </a:tc>
              </a:tr>
              <a:tr h="309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1601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2020-06-14 11:11:11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insert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0" y="613410"/>
            <a:ext cx="2419350" cy="1430655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74955" y="3599815"/>
          <a:ext cx="6124575" cy="55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/>
                <a:gridCol w="738505"/>
                <a:gridCol w="1238885"/>
                <a:gridCol w="1595120"/>
                <a:gridCol w="1386205"/>
                <a:gridCol w="668655"/>
              </a:tblGrid>
              <a:tr h="248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order_id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payment_status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create_time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callback_time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type</a:t>
                      </a:r>
                      <a:endParaRPr lang="en-US" altLang="zh-CN" sz="1000"/>
                    </a:p>
                  </a:txBody>
                  <a:tcPr/>
                </a:tc>
              </a:tr>
              <a:tr h="309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1602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2020-06-14 11:11:11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2020-06-14 11:11:17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update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4599940" y="2145030"/>
            <a:ext cx="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endCxn id="9" idx="3"/>
          </p:cNvCxnSpPr>
          <p:nvPr/>
        </p:nvCxnSpPr>
        <p:spPr>
          <a:xfrm rot="5400000">
            <a:off x="6350635" y="2129790"/>
            <a:ext cx="1798320" cy="170053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76860" y="4492625"/>
            <a:ext cx="782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payment_info</a:t>
            </a:r>
            <a:r>
              <a:rPr lang="zh-CN" altLang="en-US"/>
              <a:t>表只允许更新和交易相关的字段，例如</a:t>
            </a:r>
            <a:r>
              <a:rPr lang="en-US" altLang="zh-CN"/>
              <a:t>callback_time</a:t>
            </a:r>
            <a:r>
              <a:rPr lang="zh-CN" altLang="en-US"/>
              <a:t>等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/>
        </p:nvGraphicFramePr>
        <p:xfrm>
          <a:off x="5290820" y="3491230"/>
          <a:ext cx="1955165" cy="114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65"/>
              </a:tblGrid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ods_base_dic_full</a:t>
                      </a:r>
                      <a:endParaRPr lang="zh-CN" alt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dic_code</a:t>
                      </a:r>
                      <a:endParaRPr lang="en-US" altLang="zh-CN"/>
                    </a:p>
                  </a:txBody>
                  <a:tcPr/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dic_name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868045" y="638810"/>
          <a:ext cx="2161540" cy="19869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1540"/>
              </a:tblGrid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ods_payment_info_inc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id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callback_time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order_id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payment_type</a:t>
                      </a:r>
                      <a:endParaRPr lang="en-US" altLang="zh-CN" sz="135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5290820" y="1390650"/>
          <a:ext cx="2720340" cy="123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340"/>
              </a:tblGrid>
              <a:tr h="533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dwd_trade_order_detail_inc</a:t>
                      </a:r>
                      <a:endParaRPr lang="zh-CN" altLang="en-US"/>
                    </a:p>
                  </a:txBody>
                  <a:tcPr/>
                </a:tc>
              </a:tr>
              <a:tr h="350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order_id</a:t>
                      </a:r>
                      <a:endParaRPr lang="en-US" altLang="zh-CN"/>
                    </a:p>
                  </a:txBody>
                  <a:tcPr/>
                </a:tc>
              </a:tr>
              <a:tr h="3511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订单详情</a:t>
                      </a:r>
                      <a:r>
                        <a:rPr lang="en-US" altLang="zh-CN"/>
                        <a:t>.*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3091180" y="2076450"/>
            <a:ext cx="2138680" cy="4445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45865" y="1708150"/>
            <a:ext cx="112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inner join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6" idx="1"/>
          </p:cNvCxnSpPr>
          <p:nvPr/>
        </p:nvCxnSpPr>
        <p:spPr>
          <a:xfrm flipH="1" flipV="1">
            <a:off x="3108960" y="2521585"/>
            <a:ext cx="2181860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3100" y="0"/>
            <a:ext cx="4853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DWD交易域支付成功事务事实表</a:t>
            </a:r>
            <a:r>
              <a:rPr lang="zh-CN" altLang="en-US" sz="2000" b="1">
                <a:sym typeface="+mn-ea"/>
              </a:rPr>
              <a:t>首日导入</a:t>
            </a:r>
            <a:endParaRPr lang="zh-CN" altLang="en-US" sz="20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180" y="0"/>
            <a:ext cx="3873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>
                <a:sym typeface="+mn-ea"/>
              </a:rPr>
              <a:t>构建业务总线矩阵</a:t>
            </a:r>
            <a:endParaRPr lang="zh-CN" altLang="en-US" sz="2000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74466" y="988953"/>
          <a:ext cx="6394450" cy="3488690"/>
        </p:xfrm>
        <a:graphic>
          <a:graphicData uri="http://schemas.openxmlformats.org/drawingml/2006/table">
            <a:tbl>
              <a:tblPr/>
              <a:tblGrid>
                <a:gridCol w="711200"/>
                <a:gridCol w="1678305"/>
                <a:gridCol w="384810"/>
                <a:gridCol w="384810"/>
                <a:gridCol w="384810"/>
                <a:gridCol w="384810"/>
                <a:gridCol w="713105"/>
                <a:gridCol w="711835"/>
                <a:gridCol w="1040765"/>
              </a:tblGrid>
              <a:tr h="3397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数据域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2850" marR="2850" marT="28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业务过程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2850" marR="2850" marT="28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275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维度</a:t>
                      </a:r>
                      <a:endParaRPr lang="zh-CN" altLang="en-US" sz="1275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7007" marR="77007" marT="38503" marB="3850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390525">
                <a:tc vMerge="1">
                  <a:tcPr marL="3385" marR="3385" marT="3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cPr marL="3385" marR="3385" marT="3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时间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用户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商品</a:t>
                      </a:r>
                      <a:endParaRPr lang="zh-CN" altLang="en-US" sz="1275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地区</a:t>
                      </a:r>
                      <a:endParaRPr lang="zh-CN" altLang="en-US" sz="1275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支付方式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退单类型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退单原因类型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0193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交易域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7007" marR="77007" marT="38503" marB="3850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加购物车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02565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下单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02565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取消订单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02565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支付成功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0193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退单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02565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退款成功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025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用户域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7007" marR="77007" marT="38503" marB="3850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注册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329565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登录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25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工具域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7007" marR="77007" marT="38503" marB="3850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领取优惠券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202565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使用优惠券</a:t>
                      </a:r>
                      <a:r>
                        <a:rPr lang="en-US" altLang="zh-CN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(</a:t>
                      </a:r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下单</a:t>
                      </a:r>
                      <a:r>
                        <a:rPr lang="en-US" altLang="zh-CN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)</a:t>
                      </a:r>
                      <a:endParaRPr lang="en-US" altLang="zh-CN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02565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使用优惠券</a:t>
                      </a:r>
                      <a:r>
                        <a:rPr lang="en-US" altLang="zh-CN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(</a:t>
                      </a:r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支付</a:t>
                      </a:r>
                      <a:r>
                        <a:rPr lang="en-US" altLang="zh-CN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)</a:t>
                      </a:r>
                      <a:endParaRPr lang="en-US" altLang="zh-CN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2019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互动域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7007" marR="77007" marT="38503" marB="3850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收藏商品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02565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评价</a:t>
                      </a:r>
                      <a:endParaRPr lang="zh-CN" altLang="en-US" sz="1275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√</a:t>
                      </a:r>
                      <a:endParaRPr lang="zh-CN" altLang="en-US" sz="1275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75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275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460" marR="5460" marT="5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070401" y="1914389"/>
            <a:ext cx="5699133" cy="2047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连接符 10"/>
          <p:cNvCxnSpPr/>
          <p:nvPr/>
        </p:nvCxnSpPr>
        <p:spPr>
          <a:xfrm>
            <a:off x="1068254" y="2016661"/>
            <a:ext cx="100214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13" name="文本框 12"/>
          <p:cNvSpPr txBox="1"/>
          <p:nvPr/>
        </p:nvSpPr>
        <p:spPr>
          <a:xfrm>
            <a:off x="133260" y="1855190"/>
            <a:ext cx="93499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solidFill>
                  <a:srgbClr val="FF0000"/>
                </a:solidFill>
              </a:rPr>
              <a:t>业务过程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17602" y="1345598"/>
            <a:ext cx="383528" cy="3132339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3" name="直接连接符 32"/>
          <p:cNvCxnSpPr>
            <a:stCxn id="15" idx="0"/>
            <a:endCxn id="37" idx="2"/>
          </p:cNvCxnSpPr>
          <p:nvPr/>
        </p:nvCxnSpPr>
        <p:spPr>
          <a:xfrm flipV="1">
            <a:off x="5109366" y="1063658"/>
            <a:ext cx="0" cy="28194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37" name="文本框 36"/>
          <p:cNvSpPr txBox="1"/>
          <p:nvPr/>
        </p:nvSpPr>
        <p:spPr>
          <a:xfrm>
            <a:off x="4828220" y="510548"/>
            <a:ext cx="56229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rgbClr val="0070C0"/>
                </a:solidFill>
              </a:rPr>
              <a:t>维度</a:t>
            </a:r>
            <a:endParaRPr lang="zh-CN" altLang="en-US" sz="1500" b="1" dirty="0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17602" y="1914389"/>
            <a:ext cx="383526" cy="2047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5" name="直接连接符 44"/>
          <p:cNvCxnSpPr>
            <a:stCxn id="35" idx="3"/>
            <a:endCxn id="48" idx="1"/>
          </p:cNvCxnSpPr>
          <p:nvPr/>
        </p:nvCxnSpPr>
        <p:spPr>
          <a:xfrm>
            <a:off x="5301128" y="2016772"/>
            <a:ext cx="2661920" cy="12636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48" name="文本框 47"/>
          <p:cNvSpPr txBox="1"/>
          <p:nvPr/>
        </p:nvSpPr>
        <p:spPr>
          <a:xfrm>
            <a:off x="7963081" y="1751315"/>
            <a:ext cx="112024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业务过程与维度的关系</a:t>
            </a:r>
            <a:endParaRPr lang="zh-CN" altLang="en-US" sz="15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68070" y="4652645"/>
            <a:ext cx="76155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业务总线矩阵中包含维度模型所需的所有事实（业务过程）以及与各维度的关系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/>
      <p:bldP spid="15" grpId="0" bldLvl="0" animBg="1"/>
      <p:bldP spid="37" grpId="0"/>
      <p:bldP spid="35" grpId="0" bldLvl="0" animBg="1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/>
        </p:nvGraphicFramePr>
        <p:xfrm>
          <a:off x="5290820" y="3491230"/>
          <a:ext cx="1955165" cy="114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65"/>
              </a:tblGrid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ods_base_dic_full</a:t>
                      </a:r>
                      <a:endParaRPr lang="zh-CN" alt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dic_code</a:t>
                      </a:r>
                      <a:endParaRPr lang="en-US" altLang="zh-CN"/>
                    </a:p>
                  </a:txBody>
                  <a:tcPr/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dic_name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868045" y="638810"/>
          <a:ext cx="2161540" cy="19869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1540"/>
              </a:tblGrid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ods_payment_info_inc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id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callback_time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order_id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payment_type</a:t>
                      </a:r>
                      <a:endParaRPr lang="en-US" altLang="zh-CN" sz="135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290820" y="1348105"/>
          <a:ext cx="3721735" cy="127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260"/>
                <a:gridCol w="1133475"/>
              </a:tblGrid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dwd_trade_order_detail_inc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</a:tr>
              <a:tr h="362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order_id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2020-06-15</a:t>
                      </a:r>
                      <a:endParaRPr lang="en-US" altLang="zh-CN"/>
                    </a:p>
                  </a:txBody>
                  <a:tcPr/>
                </a:tc>
              </a:tr>
              <a:tr h="3632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订单详情</a:t>
                      </a:r>
                      <a:r>
                        <a:rPr lang="en-US" altLang="zh-CN"/>
                        <a:t>.*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2020-06-14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3091180" y="2076450"/>
            <a:ext cx="2138680" cy="4445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45865" y="1708150"/>
            <a:ext cx="112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inner join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6" idx="1"/>
          </p:cNvCxnSpPr>
          <p:nvPr/>
        </p:nvCxnSpPr>
        <p:spPr>
          <a:xfrm flipH="1" flipV="1">
            <a:off x="3108960" y="2521585"/>
            <a:ext cx="2181860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3100" y="0"/>
            <a:ext cx="4853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DWD交易域支付成功事务事实表</a:t>
            </a:r>
            <a:r>
              <a:rPr lang="zh-CN" altLang="en-US" sz="2000" b="1">
                <a:sym typeface="+mn-ea"/>
              </a:rPr>
              <a:t>每</a:t>
            </a:r>
            <a:r>
              <a:rPr lang="zh-CN" altLang="en-US" sz="2000" b="1">
                <a:sym typeface="+mn-ea"/>
              </a:rPr>
              <a:t>日导入</a:t>
            </a:r>
            <a:endParaRPr lang="zh-CN" altLang="en-US" sz="20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7755" y="689610"/>
            <a:ext cx="235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考虑</a:t>
            </a:r>
            <a:r>
              <a:rPr lang="zh-CN" altLang="en-US">
                <a:solidFill>
                  <a:srgbClr val="FF0000"/>
                </a:solidFill>
              </a:rPr>
              <a:t>跨天支付</a:t>
            </a:r>
            <a:r>
              <a:rPr lang="zh-CN" altLang="en-US"/>
              <a:t>成功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837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交易域退单事务事实表建模</a:t>
            </a:r>
            <a:endParaRPr lang="zh-CN" altLang="en-US" sz="20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1665" y="794385"/>
            <a:ext cx="551053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dwd_trade_order_refund_inc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   `user_id`                 STRING COMMENT '用户ID',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`province_id`             STRING COMMENT '地区ID',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   `date_id`                 STRING COMMENT '日期ID',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`create_time`             STRING COMMENT '退单时间',</a:t>
            </a:r>
            <a:endParaRPr lang="zh-CN" altLang="en-US" sz="1200"/>
          </a:p>
          <a:p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`refund_type_name`        STRING COMMENT '退单类型名称',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`refund_reason_type_code` STRING COMMENT '退单原因类型编码',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`refund_reason_type_name` STRING COMMENT '退单原因类型名称',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`refund_reason_txt`       STRING COMMENT '退单原因描述',</a:t>
            </a:r>
            <a:endParaRPr lang="zh-CN" altLang="en-US" sz="1200">
              <a:solidFill>
                <a:srgbClr val="00B0F0"/>
              </a:solidFill>
            </a:endParaRPr>
          </a:p>
          <a:p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7030A0"/>
                </a:solidFill>
              </a:rPr>
              <a:t> </a:t>
            </a:r>
            <a:r>
              <a:rPr lang="zh-CN" altLang="en-US" sz="1200">
                <a:solidFill>
                  <a:srgbClr val="7030A0"/>
                </a:solidFill>
                <a:sym typeface="+mn-ea"/>
              </a:rPr>
              <a:t> `id`                      STRING COMMENT '编号',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`order_id`                STRING COMMENT '订单ID',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`sku_id`                  STRING COMMENT '商品ID',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 `refund_type_code`        STRING COMMENT '退单类型编码',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</a:t>
            </a:r>
            <a:r>
              <a:rPr lang="zh-CN" altLang="en-US" sz="1200">
                <a:solidFill>
                  <a:srgbClr val="FF0000"/>
                </a:solidFill>
              </a:rPr>
              <a:t>  `refund_num`              BIGINT COMMENT '退单件数',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`refund_amount`           DECIMAL(16, 2) COMMENT '退单金额'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/>
              <a:t>) COMMENT '交易域退单事务事实表'</a:t>
            </a:r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>
            <a:off x="6235700" y="1023620"/>
            <a:ext cx="1433830" cy="921676"/>
            <a:chOff x="8075" y="1586"/>
            <a:chExt cx="2352" cy="995"/>
          </a:xfrm>
        </p:grpSpPr>
        <p:sp>
          <p:nvSpPr>
            <p:cNvPr id="8" name="右大括号 7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1794"/>
              <a:ext cx="888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35700" y="2056765"/>
            <a:ext cx="2102485" cy="1075055"/>
            <a:chOff x="8075" y="1586"/>
            <a:chExt cx="3311" cy="995"/>
          </a:xfrm>
        </p:grpSpPr>
        <p:sp>
          <p:nvSpPr>
            <p:cNvPr id="11" name="右大括号 10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39" y="1794"/>
              <a:ext cx="1847" cy="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需要维度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35700" y="3189605"/>
            <a:ext cx="2009140" cy="1059180"/>
            <a:chOff x="8075" y="1586"/>
            <a:chExt cx="3311" cy="995"/>
          </a:xfrm>
        </p:grpSpPr>
        <p:sp>
          <p:nvSpPr>
            <p:cNvPr id="15" name="右大括号 14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39" y="1794"/>
              <a:ext cx="1847" cy="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事实描述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075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交易域退单业务描述</a:t>
            </a:r>
            <a:endParaRPr lang="zh-CN" altLang="en-US" sz="2000" b="1">
              <a:sym typeface="+mn-ea"/>
            </a:endParaRPr>
          </a:p>
        </p:txBody>
      </p:sp>
      <p:pic>
        <p:nvPicPr>
          <p:cNvPr id="5" name="图片 4" descr="发起退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1780540"/>
            <a:ext cx="495935" cy="495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4670" y="2503805"/>
            <a:ext cx="1246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发起退单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55575" y="2810510"/>
            <a:ext cx="1819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refund_status=0701</a:t>
            </a:r>
            <a:endParaRPr lang="en-US" altLang="zh-CN" sz="1400"/>
          </a:p>
          <a:p>
            <a:r>
              <a:rPr lang="en-US" altLang="zh-CN" sz="1400"/>
              <a:t>       type=insert</a:t>
            </a:r>
            <a:endParaRPr lang="en-US" altLang="zh-CN" sz="1400"/>
          </a:p>
        </p:txBody>
      </p:sp>
      <p:pic>
        <p:nvPicPr>
          <p:cNvPr id="8" name="图片 7" descr="同意退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30" y="615950"/>
            <a:ext cx="628650" cy="6610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59355" y="1350010"/>
            <a:ext cx="18713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 </a:t>
            </a:r>
            <a:r>
              <a:rPr lang="zh-CN" altLang="en-US" sz="1400"/>
              <a:t>同意退单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refund_status=0702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        type=update</a:t>
            </a:r>
            <a:endParaRPr lang="en-US" altLang="zh-CN" sz="1400"/>
          </a:p>
          <a:p>
            <a:endParaRPr lang="en-US" altLang="zh-CN" sz="1400"/>
          </a:p>
          <a:p>
            <a:endParaRPr lang="zh-CN" altLang="en-US" sz="1400"/>
          </a:p>
        </p:txBody>
      </p:sp>
      <p:pic>
        <p:nvPicPr>
          <p:cNvPr id="10" name="图片 9" descr="拒绝退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75" y="3020060"/>
            <a:ext cx="671195" cy="6711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19095" y="3752215"/>
            <a:ext cx="95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拒绝退单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2509520" y="4058920"/>
            <a:ext cx="17703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refund_status=0703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      type=update</a:t>
            </a:r>
            <a:endParaRPr lang="en-US" altLang="zh-CN" sz="1400"/>
          </a:p>
          <a:p>
            <a:endParaRPr lang="en-US" altLang="zh-CN" sz="1400"/>
          </a:p>
        </p:txBody>
      </p:sp>
      <p:pic>
        <p:nvPicPr>
          <p:cNvPr id="14" name="图片 13" descr="买家发货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545" y="1819910"/>
            <a:ext cx="550545" cy="5505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73955" y="2543175"/>
            <a:ext cx="1028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买家发货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4537710" y="2849880"/>
            <a:ext cx="22218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refund_status=0704</a:t>
            </a:r>
            <a:endParaRPr lang="en-US" altLang="zh-CN" sz="1400"/>
          </a:p>
          <a:p>
            <a:r>
              <a:rPr lang="en-US" altLang="zh-CN" sz="1400"/>
              <a:t>       </a:t>
            </a:r>
            <a:r>
              <a:rPr lang="en-US" altLang="zh-CN" sz="1400">
                <a:sym typeface="+mn-ea"/>
              </a:rPr>
              <a:t>type=update</a:t>
            </a:r>
            <a:endParaRPr lang="en-US" altLang="zh-CN" sz="1400"/>
          </a:p>
          <a:p>
            <a:endParaRPr lang="en-US" altLang="zh-CN" sz="1400"/>
          </a:p>
        </p:txBody>
      </p:sp>
      <p:pic>
        <p:nvPicPr>
          <p:cNvPr id="17" name="图片 16" descr="退单成功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220" y="615950"/>
            <a:ext cx="911860" cy="91186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741160" y="1481455"/>
            <a:ext cx="18713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    </a:t>
            </a:r>
            <a:r>
              <a:rPr lang="zh-CN" altLang="en-US" sz="1400"/>
              <a:t>退单成功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refund_status=0705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        type=update</a:t>
            </a:r>
            <a:endParaRPr lang="en-US" altLang="zh-CN" sz="1400"/>
          </a:p>
          <a:p>
            <a:endParaRPr lang="zh-CN" altLang="en-US" sz="1400"/>
          </a:p>
        </p:txBody>
      </p:sp>
      <p:pic>
        <p:nvPicPr>
          <p:cNvPr id="19" name="图片 18" descr="退款失败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585" y="2966720"/>
            <a:ext cx="785495" cy="78549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804660" y="3843655"/>
            <a:ext cx="18713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    </a:t>
            </a:r>
            <a:r>
              <a:rPr lang="zh-CN" altLang="en-US" sz="1400"/>
              <a:t>退单失败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refund_status=0706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       type=update</a:t>
            </a:r>
            <a:endParaRPr lang="en-US" altLang="zh-CN" sz="1400"/>
          </a:p>
          <a:p>
            <a:endParaRPr lang="zh-CN" altLang="en-US" sz="1400"/>
          </a:p>
        </p:txBody>
      </p:sp>
      <p:cxnSp>
        <p:nvCxnSpPr>
          <p:cNvPr id="21" name="曲线连接符 20"/>
          <p:cNvCxnSpPr>
            <a:stCxn id="5" idx="3"/>
            <a:endCxn id="8" idx="1"/>
          </p:cNvCxnSpPr>
          <p:nvPr/>
        </p:nvCxnSpPr>
        <p:spPr>
          <a:xfrm flipV="1">
            <a:off x="1234440" y="946785"/>
            <a:ext cx="1812290" cy="108204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5" idx="3"/>
            <a:endCxn id="11" idx="1"/>
          </p:cNvCxnSpPr>
          <p:nvPr/>
        </p:nvCxnSpPr>
        <p:spPr>
          <a:xfrm>
            <a:off x="1234440" y="2028825"/>
            <a:ext cx="1684655" cy="1877060"/>
          </a:xfrm>
          <a:prstGeom prst="curved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>
            <a:off x="3601720" y="1065530"/>
            <a:ext cx="1427480" cy="1276985"/>
          </a:xfrm>
          <a:prstGeom prst="curved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endCxn id="17" idx="1"/>
          </p:cNvCxnSpPr>
          <p:nvPr/>
        </p:nvCxnSpPr>
        <p:spPr>
          <a:xfrm flipV="1">
            <a:off x="5751830" y="1071880"/>
            <a:ext cx="1469390" cy="1204595"/>
          </a:xfrm>
          <a:prstGeom prst="curvedConnector3">
            <a:avLst>
              <a:gd name="adj1" fmla="val 5004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>
            <a:off x="5758180" y="2342515"/>
            <a:ext cx="1541780" cy="1108075"/>
          </a:xfrm>
          <a:prstGeom prst="curvedConnector3">
            <a:avLst>
              <a:gd name="adj1" fmla="val 50041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345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交易域退单事务事实表</a:t>
            </a:r>
            <a:r>
              <a:rPr lang="zh-CN" altLang="en-US" sz="2000" b="1">
                <a:sym typeface="+mn-ea"/>
              </a:rPr>
              <a:t>首日导入</a:t>
            </a:r>
            <a:endParaRPr lang="zh-CN" altLang="en-US" sz="2000" b="1"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30020" y="600075"/>
          <a:ext cx="1955800" cy="166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/>
              </a:tblGrid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ods_order_info_inc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id</a:t>
                      </a:r>
                      <a:endParaRPr lang="en-US" altLang="zh-CN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province_id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430020" y="3455035"/>
          <a:ext cx="1955165" cy="114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65"/>
              </a:tblGrid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ods_base_dic_full</a:t>
                      </a:r>
                      <a:endParaRPr lang="zh-CN" alt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dic_code</a:t>
                      </a:r>
                      <a:endParaRPr lang="en-US" altLang="zh-CN"/>
                    </a:p>
                  </a:txBody>
                  <a:tcPr/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dic_name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4937125" y="1739265"/>
          <a:ext cx="2425065" cy="20694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065"/>
              </a:tblGrid>
              <a:tr h="511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ods_order_refund_info_inc</a:t>
                      </a:r>
                      <a:endParaRPr lang="zh-CN" altLang="en-US"/>
                    </a:p>
                  </a:txBody>
                  <a:tcPr/>
                </a:tc>
              </a:tr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id</a:t>
                      </a:r>
                      <a:endParaRPr lang="zh-CN" altLang="en-US"/>
                    </a:p>
                  </a:txBody>
                  <a:tcPr/>
                </a:tc>
              </a:tr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order_id</a:t>
                      </a:r>
                      <a:endParaRPr lang="zh-CN" altLang="en-US"/>
                    </a:p>
                  </a:txBody>
                  <a:tcPr/>
                </a:tc>
              </a:tr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refund_type_code</a:t>
                      </a:r>
                      <a:endParaRPr lang="zh-CN" altLang="en-US"/>
                    </a:p>
                  </a:txBody>
                  <a:tcPr/>
                </a:tc>
              </a:tr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refund_reason_type_code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>
            <a:stCxn id="2" idx="3"/>
            <a:endCxn id="8" idx="1"/>
          </p:cNvCxnSpPr>
          <p:nvPr/>
        </p:nvCxnSpPr>
        <p:spPr>
          <a:xfrm>
            <a:off x="3392805" y="1243330"/>
            <a:ext cx="1551305" cy="1530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</p:cNvCxnSpPr>
          <p:nvPr/>
        </p:nvCxnSpPr>
        <p:spPr>
          <a:xfrm flipV="1">
            <a:off x="3392170" y="3245485"/>
            <a:ext cx="1550035" cy="782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408680" y="3622040"/>
            <a:ext cx="1504950" cy="4184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345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交易域退单事务事实表每</a:t>
            </a:r>
            <a:r>
              <a:rPr lang="zh-CN" altLang="en-US" sz="2000" b="1">
                <a:sym typeface="+mn-ea"/>
              </a:rPr>
              <a:t>日导入</a:t>
            </a:r>
            <a:endParaRPr lang="zh-CN" altLang="en-US" sz="2000" b="1"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30020" y="600075"/>
          <a:ext cx="1955800" cy="166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/>
              </a:tblGrid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ods_order_info_inc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id</a:t>
                      </a:r>
                      <a:endParaRPr lang="en-US" altLang="zh-CN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province_id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430020" y="3455035"/>
          <a:ext cx="1955165" cy="114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65"/>
              </a:tblGrid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ods_base_dic_full</a:t>
                      </a:r>
                      <a:endParaRPr lang="zh-CN" alt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dic_code</a:t>
                      </a:r>
                      <a:endParaRPr lang="en-US" altLang="zh-CN"/>
                    </a:p>
                  </a:txBody>
                  <a:tcPr/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dic_name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4937125" y="1739265"/>
          <a:ext cx="2425065" cy="20694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065"/>
              </a:tblGrid>
              <a:tr h="511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ods_order_refund_info_inc</a:t>
                      </a:r>
                      <a:endParaRPr lang="zh-CN" altLang="en-US"/>
                    </a:p>
                  </a:txBody>
                  <a:tcPr/>
                </a:tc>
              </a:tr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id</a:t>
                      </a:r>
                      <a:endParaRPr lang="zh-CN" altLang="en-US"/>
                    </a:p>
                  </a:txBody>
                  <a:tcPr/>
                </a:tc>
              </a:tr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order_id</a:t>
                      </a:r>
                      <a:endParaRPr lang="zh-CN" altLang="en-US"/>
                    </a:p>
                  </a:txBody>
                  <a:tcPr/>
                </a:tc>
              </a:tr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refund_type_code</a:t>
                      </a:r>
                      <a:endParaRPr lang="zh-CN" altLang="en-US"/>
                    </a:p>
                  </a:txBody>
                  <a:tcPr/>
                </a:tc>
              </a:tr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refund_reason_type_code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>
            <a:stCxn id="2" idx="3"/>
            <a:endCxn id="8" idx="1"/>
          </p:cNvCxnSpPr>
          <p:nvPr/>
        </p:nvCxnSpPr>
        <p:spPr>
          <a:xfrm>
            <a:off x="3392805" y="1243330"/>
            <a:ext cx="1551305" cy="1530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</p:cNvCxnSpPr>
          <p:nvPr/>
        </p:nvCxnSpPr>
        <p:spPr>
          <a:xfrm flipV="1">
            <a:off x="3392170" y="3245485"/>
            <a:ext cx="1550035" cy="782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408680" y="3622040"/>
            <a:ext cx="1504950" cy="4184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109720" y="636905"/>
            <a:ext cx="275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</a:t>
            </a:r>
            <a:r>
              <a:rPr lang="en-US" altLang="zh-CN"/>
              <a:t>order_status='1005'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3" idx="1"/>
          </p:cNvCxnSpPr>
          <p:nvPr/>
        </p:nvCxnSpPr>
        <p:spPr>
          <a:xfrm flipH="1" flipV="1">
            <a:off x="3400425" y="817245"/>
            <a:ext cx="70929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2305" y="0"/>
            <a:ext cx="4345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交易域退款成功事务事实表建模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070" y="1137285"/>
            <a:ext cx="560514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dwd_trade_refund_pay_suc_inc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`user_id`           STRING COMMENT '用户ID',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`province_id`       STRING COMMENT '地区ID',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`date_id`           STRING COMMENT '日期ID',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`callback_time`     STRING COMMENT '支付成功时间',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</a:t>
            </a:r>
            <a:r>
              <a:rPr lang="zh-CN" altLang="en-US" sz="1200">
                <a:solidFill>
                  <a:srgbClr val="00B0F0"/>
                </a:solidFill>
                <a:sym typeface="+mn-ea"/>
              </a:rPr>
              <a:t> `payment_type_name` STRING COMMENT '支付类型名称',</a:t>
            </a:r>
            <a:endParaRPr lang="zh-CN" altLang="en-US" sz="1200">
              <a:solidFill>
                <a:srgbClr val="00B0F0"/>
              </a:solidFill>
            </a:endParaRPr>
          </a:p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</a:t>
            </a:r>
            <a:r>
              <a:rPr lang="zh-CN" altLang="en-US" sz="1200">
                <a:solidFill>
                  <a:srgbClr val="7030A0"/>
                </a:solidFill>
                <a:sym typeface="+mn-ea"/>
              </a:rPr>
              <a:t>`id`                STRING COMMENT '编号',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`order_id`          STRING COMMENT '订单编号',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`sku_id`            STRING COMMENT 'SKU编号',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`payment_type_code` STRING COMMENT '支付类型编码',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</a:t>
            </a:r>
            <a:r>
              <a:rPr lang="zh-CN" altLang="en-US" sz="1200">
                <a:solidFill>
                  <a:srgbClr val="FF0000"/>
                </a:solidFill>
              </a:rPr>
              <a:t> `refund_num`        DECIMAL(16, 2) COMMENT '退款件数',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`refund_amount`     DECIMAL(16, 2) COMMENT '退款金额'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/>
              <a:t>) COMMENT '交易域提交退款成功事务事实表'</a:t>
            </a:r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>
            <a:off x="6038215" y="1527175"/>
            <a:ext cx="1433830" cy="717550"/>
            <a:chOff x="8075" y="1586"/>
            <a:chExt cx="2352" cy="995"/>
          </a:xfrm>
        </p:grpSpPr>
        <p:sp>
          <p:nvSpPr>
            <p:cNvPr id="8" name="右大括号 7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1794"/>
              <a:ext cx="888" cy="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38215" y="2347595"/>
            <a:ext cx="2127885" cy="448299"/>
            <a:chOff x="8075" y="1586"/>
            <a:chExt cx="3311" cy="1163"/>
          </a:xfrm>
        </p:grpSpPr>
        <p:sp>
          <p:nvSpPr>
            <p:cNvPr id="11" name="右大括号 10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39" y="1794"/>
              <a:ext cx="1847" cy="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需要维度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38215" y="2795905"/>
            <a:ext cx="2009140" cy="1059180"/>
            <a:chOff x="8075" y="1586"/>
            <a:chExt cx="3311" cy="995"/>
          </a:xfrm>
        </p:grpSpPr>
        <p:sp>
          <p:nvSpPr>
            <p:cNvPr id="15" name="右大括号 14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39" y="1794"/>
              <a:ext cx="1847" cy="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事实描述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853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</a:t>
            </a:r>
            <a:r>
              <a:rPr lang="zh-CN" altLang="en-US" sz="2000" b="1"/>
              <a:t>交易域退款成功事务事实表首日导入</a:t>
            </a:r>
            <a:endParaRPr lang="zh-CN" altLang="en-US" sz="2000" b="1"/>
          </a:p>
        </p:txBody>
      </p:sp>
      <p:graphicFrame>
        <p:nvGraphicFramePr>
          <p:cNvPr id="8" name="表格 7"/>
          <p:cNvGraphicFramePr/>
          <p:nvPr/>
        </p:nvGraphicFramePr>
        <p:xfrm>
          <a:off x="3119120" y="1831975"/>
          <a:ext cx="2425065" cy="20694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065"/>
              </a:tblGrid>
              <a:tr h="511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ods_refund_payment_inc</a:t>
                      </a:r>
                      <a:endParaRPr lang="zh-CN" altLang="en-US"/>
                    </a:p>
                  </a:txBody>
                  <a:tcPr/>
                </a:tc>
              </a:tr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order_id</a:t>
                      </a:r>
                      <a:endParaRPr lang="zh-CN" altLang="en-US"/>
                    </a:p>
                  </a:txBody>
                  <a:tcPr/>
                </a:tc>
              </a:tr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sku_id</a:t>
                      </a:r>
                      <a:endParaRPr lang="en-US" altLang="zh-CN"/>
                    </a:p>
                  </a:txBody>
                  <a:tcPr/>
                </a:tc>
              </a:tr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payment_type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214630" y="600075"/>
          <a:ext cx="1955800" cy="166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/>
              </a:tblGrid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ods_order_info_inc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id</a:t>
                      </a:r>
                      <a:endParaRPr lang="en-US" altLang="zh-CN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user_id</a:t>
                      </a:r>
                      <a:endParaRPr lang="en-US" altLang="zh-CN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province_id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14630" y="3511550"/>
          <a:ext cx="1955165" cy="114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65"/>
              </a:tblGrid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ods_base_dic_full</a:t>
                      </a:r>
                      <a:endParaRPr lang="zh-CN" alt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dic_code</a:t>
                      </a:r>
                      <a:endParaRPr lang="en-US" altLang="zh-CN"/>
                    </a:p>
                  </a:txBody>
                  <a:tcPr/>
                </a:tc>
              </a:tr>
              <a:tr h="330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dic_name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363970" y="1831975"/>
          <a:ext cx="2425065" cy="206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</a:tblGrid>
              <a:tr h="511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ods_order_refund_info_inc</a:t>
                      </a:r>
                      <a:endParaRPr lang="zh-CN" altLang="en-US"/>
                    </a:p>
                  </a:txBody>
                  <a:tcPr/>
                </a:tc>
              </a:tr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order_id</a:t>
                      </a:r>
                      <a:endParaRPr lang="zh-CN" altLang="en-US"/>
                    </a:p>
                  </a:txBody>
                  <a:tcPr/>
                </a:tc>
              </a:tr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sku_id</a:t>
                      </a:r>
                      <a:endParaRPr lang="en-US" altLang="zh-CN"/>
                    </a:p>
                  </a:txBody>
                  <a:tcPr/>
                </a:tc>
              </a:tr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refund_</a:t>
                      </a:r>
                      <a:r>
                        <a:rPr lang="en-US" altLang="zh-CN"/>
                        <a:t>num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2172335" y="1271905"/>
            <a:ext cx="901065" cy="12420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" idx="3"/>
          </p:cNvCxnSpPr>
          <p:nvPr/>
        </p:nvCxnSpPr>
        <p:spPr>
          <a:xfrm flipV="1">
            <a:off x="2169795" y="3308985"/>
            <a:ext cx="911225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544185" y="2883535"/>
            <a:ext cx="8020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579745" y="2493010"/>
            <a:ext cx="7385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837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</a:t>
            </a:r>
            <a:r>
              <a:rPr lang="zh-CN" altLang="en-US" sz="2000" b="1"/>
              <a:t>交易域购物车周期快照事实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1322070" y="1137920"/>
            <a:ext cx="2540000" cy="368300"/>
          </a:xfrm>
          <a:prstGeom prst="rect">
            <a:avLst/>
          </a:prstGeom>
          <a:gradFill>
            <a:gsLst>
              <a:gs pos="3896">
                <a:srgbClr val="F2E6CD"/>
              </a:gs>
              <a:gs pos="97000">
                <a:srgbClr val="E3B84B"/>
              </a:gs>
            </a:gsLst>
            <a:lin scaled="1"/>
          </a:gradFill>
        </p:spPr>
        <p:txBody>
          <a:bodyPr wrap="square" rtlCol="0" anchor="t">
            <a:spAutoFit/>
          </a:bodyPr>
          <a:p>
            <a:r>
              <a:rPr lang="zh-CN" altLang="en-US"/>
              <a:t>ods_cart_info_full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06010" y="1137920"/>
            <a:ext cx="2540000" cy="368300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</p:spPr>
        <p:txBody>
          <a:bodyPr wrap="square" rtlCol="0" anchor="t">
            <a:spAutoFit/>
          </a:bodyPr>
          <a:p>
            <a:r>
              <a:rPr lang="zh-CN" altLang="en-US"/>
              <a:t>ods_cart_info_</a:t>
            </a:r>
            <a:r>
              <a:rPr lang="en-US" altLang="zh-CN"/>
              <a:t>inc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22070" y="2252980"/>
            <a:ext cx="2540000" cy="368300"/>
          </a:xfrm>
          <a:prstGeom prst="rect">
            <a:avLst/>
          </a:prstGeom>
          <a:gradFill>
            <a:gsLst>
              <a:gs pos="3896">
                <a:srgbClr val="F2E6CD"/>
              </a:gs>
              <a:gs pos="97000">
                <a:srgbClr val="E3B84B"/>
              </a:gs>
            </a:gsLst>
            <a:lin scaled="1"/>
          </a:gradFill>
        </p:spPr>
        <p:txBody>
          <a:bodyPr wrap="square" rtlCol="0" anchor="t">
            <a:spAutoFit/>
          </a:bodyPr>
          <a:p>
            <a:r>
              <a:rPr lang="zh-CN" altLang="en-US"/>
              <a:t>dwd_trade_cart_full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06010" y="2252980"/>
            <a:ext cx="2830830" cy="368300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</p:spPr>
        <p:txBody>
          <a:bodyPr wrap="square" rtlCol="0" anchor="t">
            <a:spAutoFit/>
          </a:bodyPr>
          <a:p>
            <a:r>
              <a:rPr lang="zh-CN" altLang="en-US"/>
              <a:t>dwd_trade_cart_add_inc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2" idx="2"/>
            <a:endCxn id="6" idx="0"/>
          </p:cNvCxnSpPr>
          <p:nvPr/>
        </p:nvCxnSpPr>
        <p:spPr>
          <a:xfrm>
            <a:off x="2592070" y="1506220"/>
            <a:ext cx="0" cy="746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321425" y="1506220"/>
            <a:ext cx="0" cy="746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592070" y="2621280"/>
            <a:ext cx="0" cy="746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22070" y="3368040"/>
            <a:ext cx="2540000" cy="645160"/>
          </a:xfrm>
          <a:prstGeom prst="rect">
            <a:avLst/>
          </a:prstGeom>
          <a:gradFill>
            <a:gsLst>
              <a:gs pos="3896">
                <a:srgbClr val="F2E6CD"/>
              </a:gs>
              <a:gs pos="97000">
                <a:srgbClr val="E3B84B"/>
              </a:gs>
            </a:gsLst>
            <a:lin scaled="1"/>
          </a:gradFill>
        </p:spPr>
        <p:txBody>
          <a:bodyPr wrap="square" rtlCol="0" anchor="t">
            <a:spAutoFit/>
          </a:bodyPr>
          <a:p>
            <a:r>
              <a:rPr lang="zh-CN" altLang="en-US"/>
              <a:t>周期型快照事实表</a:t>
            </a:r>
            <a:endParaRPr lang="zh-CN" altLang="en-US"/>
          </a:p>
          <a:p>
            <a:r>
              <a:rPr lang="zh-CN" altLang="en-US"/>
              <a:t>展示存量型指标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321425" y="2621280"/>
            <a:ext cx="0" cy="746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06010" y="3368040"/>
            <a:ext cx="2830830" cy="645160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</p:spPr>
        <p:txBody>
          <a:bodyPr wrap="square" rtlCol="0" anchor="t">
            <a:spAutoFit/>
          </a:bodyPr>
          <a:p>
            <a:r>
              <a:rPr lang="zh-CN" altLang="en-US"/>
              <a:t>事务型事实表</a:t>
            </a:r>
            <a:endParaRPr lang="zh-CN" altLang="en-US"/>
          </a:p>
          <a:p>
            <a:r>
              <a:rPr lang="zh-CN" altLang="en-US"/>
              <a:t>展示最小粒度事实过程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196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/>
              <a:t>优惠券业务过程</a:t>
            </a:r>
            <a:endParaRPr lang="zh-CN" altLang="en-US" sz="2000" b="1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300990" y="1066800"/>
          <a:ext cx="8666480" cy="779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1325"/>
                <a:gridCol w="826135"/>
                <a:gridCol w="642620"/>
                <a:gridCol w="691515"/>
                <a:gridCol w="1134110"/>
                <a:gridCol w="926465"/>
                <a:gridCol w="840105"/>
                <a:gridCol w="1031875"/>
                <a:gridCol w="1162050"/>
                <a:gridCol w="970280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id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coupon_id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user_id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order_id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coupon_status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create_time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 get_time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using_time  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used_time 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expire_time</a:t>
                      </a:r>
                      <a:endParaRPr lang="zh-CN" altLang="en-US" sz="1000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null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1401(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未使用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2020-06-12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12:22:33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2020-06-12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12:22:33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20675" y="597535"/>
            <a:ext cx="265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领取一张优惠券</a:t>
            </a:r>
            <a:r>
              <a:rPr lang="en-US" altLang="zh-CN"/>
              <a:t>: insert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300990" y="2569210"/>
          <a:ext cx="8666480" cy="7797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1325"/>
                <a:gridCol w="826135"/>
                <a:gridCol w="642620"/>
                <a:gridCol w="691515"/>
                <a:gridCol w="1134110"/>
                <a:gridCol w="926465"/>
                <a:gridCol w="840105"/>
                <a:gridCol w="1031875"/>
                <a:gridCol w="1162050"/>
                <a:gridCol w="970280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id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coupon_id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user_id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order_id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coupon_status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create_time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 get_time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using_time  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used_time 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expire_time</a:t>
                      </a:r>
                      <a:endParaRPr lang="zh-CN" altLang="en-US" sz="1000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1402(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使用中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2020-06-12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12:22:33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2020-06-12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12:22:33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2020-06-13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12:22:33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00990" y="2100580"/>
            <a:ext cx="312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下单勾选一张优惠券</a:t>
            </a:r>
            <a:r>
              <a:rPr lang="en-US" altLang="zh-CN"/>
              <a:t>: update</a:t>
            </a:r>
            <a:endParaRPr lang="en-US" altLang="zh-CN"/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260350" y="4149090"/>
          <a:ext cx="8666480" cy="7797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325"/>
                <a:gridCol w="826135"/>
                <a:gridCol w="642620"/>
                <a:gridCol w="691515"/>
                <a:gridCol w="1134110"/>
                <a:gridCol w="926465"/>
                <a:gridCol w="840105"/>
                <a:gridCol w="1031875"/>
                <a:gridCol w="1162050"/>
                <a:gridCol w="970280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id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coupon_id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user_id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order_id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coupon_status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create_time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 get_time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using_time  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used_time 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expire_time</a:t>
                      </a:r>
                      <a:endParaRPr lang="zh-CN" altLang="en-US" sz="1000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1403(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已使用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2020-06-12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12:22:33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2020-06-12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12:22:33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2020-06-13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12:22:33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2020-06-13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12:22:36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60350" y="3680460"/>
            <a:ext cx="347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支付完成优惠券失效</a:t>
            </a:r>
            <a:r>
              <a:rPr lang="en-US" altLang="zh-CN"/>
              <a:t>: update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091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</a:t>
            </a:r>
            <a:r>
              <a:rPr lang="zh-CN" altLang="en-US" sz="2000" b="1"/>
              <a:t>工具域优惠券领取事务事实表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902335" y="1410335"/>
            <a:ext cx="47053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dwd_tool_coupon_get_inc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`user_id`   STRING COMMENT 'userid',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`date_id`   STRING COMMENT '日期ID',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olidFill>
                  <a:schemeClr val="tx1"/>
                </a:solidFill>
                <a:sym typeface="+mn-ea"/>
              </a:rPr>
              <a:t>`get_time`  STRING COMMENT '领取时间'</a:t>
            </a:r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7030A0"/>
                </a:solidFill>
              </a:rPr>
              <a:t> `id`        STRING COMMENT '编号',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`coupon_id` STRING COMMENT '优惠券ID',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</a:t>
            </a:r>
            <a:r>
              <a:rPr lang="zh-CN" altLang="en-US" sz="1200"/>
              <a:t>) COMMENT '优惠券领取事务事实表'</a:t>
            </a:r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>
            <a:off x="5782945" y="1804035"/>
            <a:ext cx="1518285" cy="451364"/>
            <a:chOff x="8075" y="1586"/>
            <a:chExt cx="2352" cy="1128"/>
          </a:xfrm>
        </p:grpSpPr>
        <p:sp>
          <p:nvSpPr>
            <p:cNvPr id="8" name="右大括号 7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1794"/>
              <a:ext cx="888" cy="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82945" y="2554605"/>
            <a:ext cx="2009140" cy="548005"/>
            <a:chOff x="8075" y="1586"/>
            <a:chExt cx="3311" cy="995"/>
          </a:xfrm>
        </p:grpSpPr>
        <p:sp>
          <p:nvSpPr>
            <p:cNvPr id="15" name="右大括号 14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39" y="1794"/>
              <a:ext cx="1847" cy="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事实描述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47395" y="0"/>
            <a:ext cx="3837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层建表之以加购事实表为例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4530" y="752475"/>
            <a:ext cx="1136015" cy="368300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</p:spPr>
        <p:txBody>
          <a:bodyPr wrap="square" rtlCol="0">
            <a:spAutoFit/>
          </a:bodyPr>
          <a:p>
            <a:r>
              <a:rPr lang="zh-CN" altLang="en-US"/>
              <a:t>分析需求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7525" y="1645920"/>
            <a:ext cx="1469390" cy="1198880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</p:spPr>
        <p:txBody>
          <a:bodyPr wrap="square" rtlCol="0">
            <a:spAutoFit/>
          </a:bodyPr>
          <a:p>
            <a:r>
              <a:rPr lang="zh-CN" altLang="en-US"/>
              <a:t>参考</a:t>
            </a:r>
            <a:r>
              <a:rPr lang="en-US" altLang="zh-CN"/>
              <a:t>ADS</a:t>
            </a:r>
            <a:r>
              <a:rPr lang="zh-CN" altLang="en-US"/>
              <a:t>层，匹配和加入购物车相关的所有需求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7525" y="3405505"/>
            <a:ext cx="1351280" cy="922020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</p:spPr>
        <p:txBody>
          <a:bodyPr wrap="square" rtlCol="0" anchor="t">
            <a:spAutoFit/>
          </a:bodyPr>
          <a:p>
            <a:r>
              <a:rPr lang="zh-CN" altLang="en-US"/>
              <a:t>各分类商品</a:t>
            </a:r>
            <a:endParaRPr lang="zh-CN" altLang="en-US"/>
          </a:p>
          <a:p>
            <a:r>
              <a:rPr lang="zh-CN" altLang="en-US"/>
              <a:t>购物车</a:t>
            </a:r>
            <a:endParaRPr lang="zh-CN" altLang="en-US"/>
          </a:p>
          <a:p>
            <a:r>
              <a:rPr lang="zh-CN" altLang="en-US"/>
              <a:t>存量Top10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flipH="1">
            <a:off x="1252220" y="1127760"/>
            <a:ext cx="635" cy="5251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252220" y="2929890"/>
            <a:ext cx="0" cy="390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41270" y="746760"/>
            <a:ext cx="1108710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zh-CN" altLang="en-US"/>
              <a:t>确认事实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51020" y="746760"/>
            <a:ext cx="1108710" cy="36830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zh-CN" altLang="en-US"/>
              <a:t>确认粒度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160770" y="716915"/>
            <a:ext cx="1108710" cy="3683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zh-CN" altLang="en-US"/>
              <a:t>确认维度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85695" y="1576070"/>
            <a:ext cx="142049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zh-CN" altLang="en-US"/>
              <a:t>加入购物车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72915" y="1576070"/>
            <a:ext cx="1420495" cy="119888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zh-CN" altLang="en-US"/>
              <a:t>一行代表一个用户向购物车中添加的一种商品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03265" y="2844800"/>
            <a:ext cx="760095" cy="64516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zh-CN" altLang="en-US"/>
              <a:t>需要维度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22260" y="716915"/>
            <a:ext cx="1108710" cy="368300"/>
          </a:xfrm>
          <a:prstGeom prst="rect">
            <a:avLst/>
          </a:prstGeom>
          <a:gradFill>
            <a:gsLst>
              <a:gs pos="100000">
                <a:srgbClr val="545454"/>
              </a:gs>
              <a:gs pos="1000">
                <a:srgbClr val="E7E9E6"/>
              </a:gs>
            </a:gsLst>
            <a:lin scaled="1"/>
          </a:gradFill>
        </p:spPr>
        <p:txBody>
          <a:bodyPr wrap="square" rtlCol="0">
            <a:spAutoFit/>
          </a:bodyPr>
          <a:p>
            <a:r>
              <a:rPr lang="zh-CN" altLang="en-US"/>
              <a:t>确认度量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876540" y="1625600"/>
            <a:ext cx="1200150" cy="368300"/>
          </a:xfrm>
          <a:prstGeom prst="rect">
            <a:avLst/>
          </a:prstGeom>
          <a:gradFill>
            <a:gsLst>
              <a:gs pos="100000">
                <a:srgbClr val="545454"/>
              </a:gs>
              <a:gs pos="1000">
                <a:srgbClr val="E7E9E6"/>
              </a:gs>
            </a:gsLst>
            <a:lin scaled="1"/>
          </a:gradFill>
        </p:spPr>
        <p:txBody>
          <a:bodyPr wrap="square" rtlCol="0">
            <a:spAutoFit/>
          </a:bodyPr>
          <a:p>
            <a:r>
              <a:rPr lang="en-US" altLang="zh-CN"/>
              <a:t>sku_num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719195" y="916940"/>
            <a:ext cx="53911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563870" y="897255"/>
            <a:ext cx="53911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337425" y="890270"/>
            <a:ext cx="53911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115310" y="1172210"/>
            <a:ext cx="7620" cy="3124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901565" y="1156970"/>
            <a:ext cx="7620" cy="3124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472805" y="1156970"/>
            <a:ext cx="7620" cy="3124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887220" y="923925"/>
            <a:ext cx="5181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38340" y="2844800"/>
            <a:ext cx="413385" cy="64516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en-US" altLang="zh-CN"/>
              <a:t>3w </a:t>
            </a:r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 rot="5400000">
            <a:off x="6045200" y="1344930"/>
            <a:ext cx="1277620" cy="1170940"/>
          </a:xfrm>
          <a:prstGeom prst="leftBrace">
            <a:avLst/>
          </a:prstGeom>
          <a:ln>
            <a:headEnd type="none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803265" y="3767455"/>
            <a:ext cx="760095" cy="64516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zh-CN" altLang="en-US"/>
              <a:t>商品用户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038340" y="3767455"/>
            <a:ext cx="760095" cy="64516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zh-CN" altLang="en-US"/>
              <a:t>时间</a:t>
            </a:r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61785" y="3037205"/>
            <a:ext cx="37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661785" y="3905885"/>
            <a:ext cx="37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7688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</a:t>
            </a:r>
            <a:r>
              <a:rPr lang="zh-CN" altLang="en-US" sz="2000" b="1"/>
              <a:t>工具域优惠券使用(下单)事务事实表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760095" y="1264285"/>
            <a:ext cx="483997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dwd_tool_coupon_order_inc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`user_id`    STRING COMMENT 'user_id',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`date_id`    STRING COMMENT '日期ID',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`order_time` STRING COMMENT '使用下单时间'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7030A0"/>
                </a:solidFill>
              </a:rPr>
              <a:t> `id`         STRING COMMENT '编号',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`coupon_id`  STRING COMMENT '优惠券ID',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 `order_id`   STRING COMMENT 'order_id',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/>
              <a:t>    ) COMMENT '优惠券使用下单事务事实表'</a:t>
            </a:r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>
            <a:off x="5734050" y="1690370"/>
            <a:ext cx="1553210" cy="492353"/>
            <a:chOff x="8075" y="1586"/>
            <a:chExt cx="2352" cy="995"/>
          </a:xfrm>
        </p:grpSpPr>
        <p:sp>
          <p:nvSpPr>
            <p:cNvPr id="8" name="右大括号 7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1794"/>
              <a:ext cx="888" cy="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34050" y="2510155"/>
            <a:ext cx="2054860" cy="613410"/>
            <a:chOff x="8075" y="1586"/>
            <a:chExt cx="3311" cy="995"/>
          </a:xfrm>
        </p:grpSpPr>
        <p:sp>
          <p:nvSpPr>
            <p:cNvPr id="15" name="右大括号 14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39" y="1794"/>
              <a:ext cx="1847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事实描述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7688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</a:t>
            </a:r>
            <a:r>
              <a:rPr lang="zh-CN" altLang="en-US" sz="2000" b="1"/>
              <a:t>工具域优惠券使用(支付)事务事实表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762000" y="1267460"/>
            <a:ext cx="45910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dwd_tool_coupon_pay_inc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</a:t>
            </a:r>
            <a:r>
              <a:rPr lang="zh-CN" altLang="en-US" sz="1200">
                <a:sym typeface="+mn-ea"/>
              </a:rPr>
              <a:t>`user_id`      STRING COMMENT 'user_id',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`date_id`      STRING COMMENT '日期ID',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`payment_time` STRING COMMENT '使用下单时间'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</a:t>
            </a:r>
            <a:r>
              <a:rPr lang="zh-CN" altLang="en-US" sz="1200">
                <a:solidFill>
                  <a:srgbClr val="7030A0"/>
                </a:solidFill>
              </a:rPr>
              <a:t>   `id`           STRING COMMENT '编号',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`coupon_id`    STRING COMMENT '优惠券ID',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`order_id`     STRING COMMENT 'order_id',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/>
              <a:t>   ) COMMENT '优惠券使用支付事务事实表'</a:t>
            </a:r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>
            <a:off x="5734050" y="1690370"/>
            <a:ext cx="1553210" cy="492353"/>
            <a:chOff x="8075" y="1586"/>
            <a:chExt cx="2352" cy="995"/>
          </a:xfrm>
        </p:grpSpPr>
        <p:sp>
          <p:nvSpPr>
            <p:cNvPr id="8" name="右大括号 7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1794"/>
              <a:ext cx="888" cy="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34050" y="2510155"/>
            <a:ext cx="2054860" cy="613410"/>
            <a:chOff x="8075" y="1586"/>
            <a:chExt cx="3311" cy="995"/>
          </a:xfrm>
        </p:grpSpPr>
        <p:sp>
          <p:nvSpPr>
            <p:cNvPr id="15" name="右大括号 14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39" y="1794"/>
              <a:ext cx="1847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事实描述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837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</a:t>
            </a:r>
            <a:r>
              <a:rPr lang="zh-CN" altLang="en-US" sz="2000" b="1"/>
              <a:t>互动域收藏商品事务事实表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1016000" y="1395730"/>
            <a:ext cx="44634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dwd_interaction_favor_add_inc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`user_id`     STRING COMMENT '用户id',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`date_id`     STRING COMMENT '日期id',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`create_time` STRING COMMENT '收藏时间'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</a:t>
            </a:r>
            <a:r>
              <a:rPr lang="zh-CN" altLang="en-US" sz="1200">
                <a:solidFill>
                  <a:srgbClr val="7030A0"/>
                </a:solidFill>
              </a:rPr>
              <a:t>  `id`          STRING COMMENT '编号',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 `sku_id`      STRING COMMENT 'sku_id',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/>
              <a:t>   ) COMMENT '收藏事实表'</a:t>
            </a:r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>
            <a:off x="5720080" y="1824990"/>
            <a:ext cx="1553210" cy="492353"/>
            <a:chOff x="8075" y="1586"/>
            <a:chExt cx="2352" cy="995"/>
          </a:xfrm>
        </p:grpSpPr>
        <p:sp>
          <p:nvSpPr>
            <p:cNvPr id="8" name="右大括号 7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1794"/>
              <a:ext cx="888" cy="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34050" y="2510155"/>
            <a:ext cx="2054860" cy="456388"/>
            <a:chOff x="8075" y="1586"/>
            <a:chExt cx="3311" cy="1077"/>
          </a:xfrm>
        </p:grpSpPr>
        <p:sp>
          <p:nvSpPr>
            <p:cNvPr id="15" name="右大括号 14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39" y="1794"/>
              <a:ext cx="1847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事实描述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583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</a:t>
            </a:r>
            <a:r>
              <a:rPr lang="zh-CN" altLang="en-US" sz="2000" b="1"/>
              <a:t>互动域收藏商品业务过程</a:t>
            </a:r>
            <a:endParaRPr lang="zh-CN" altLang="en-US" sz="2000" b="1"/>
          </a:p>
        </p:txBody>
      </p:sp>
      <p:pic>
        <p:nvPicPr>
          <p:cNvPr id="5" name="图片 4" descr="取消收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3058795"/>
            <a:ext cx="694690" cy="694690"/>
          </a:xfrm>
          <a:prstGeom prst="rect">
            <a:avLst/>
          </a:prstGeom>
        </p:spPr>
      </p:pic>
      <p:pic>
        <p:nvPicPr>
          <p:cNvPr id="6" name="图片 5" descr="收藏商品-收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760095"/>
            <a:ext cx="695960" cy="61849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1696085" y="796290"/>
          <a:ext cx="6753860" cy="9594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9920"/>
                <a:gridCol w="1071880"/>
                <a:gridCol w="1078865"/>
                <a:gridCol w="1426210"/>
                <a:gridCol w="1273810"/>
                <a:gridCol w="1273175"/>
              </a:tblGrid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</a:t>
                      </a:r>
                      <a:r>
                        <a:rPr lang="en-US" altLang="zh-CN"/>
                        <a:t>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sku_id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is_cancel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cancel_time</a:t>
                      </a:r>
                      <a:endParaRPr lang="en-US" altLang="zh-CN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618615" y="3058795"/>
          <a:ext cx="6753860" cy="9594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9920"/>
                <a:gridCol w="1071880"/>
                <a:gridCol w="1078865"/>
                <a:gridCol w="1426210"/>
                <a:gridCol w="1273810"/>
                <a:gridCol w="1273175"/>
              </a:tblGrid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</a:t>
                      </a:r>
                      <a:r>
                        <a:rPr lang="en-US" altLang="zh-CN"/>
                        <a:t>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sku_id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is_cancel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cancel_time</a:t>
                      </a:r>
                      <a:endParaRPr lang="en-US" altLang="zh-CN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96085" y="427990"/>
            <a:ext cx="171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type=insert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696085" y="2588895"/>
            <a:ext cx="171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type=update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329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DWD互动域评价事务事实表</a:t>
            </a:r>
            <a:endParaRPr lang="en-US" altLang="zh-CN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582295" y="969010"/>
            <a:ext cx="51174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dwd_interaction_comment_inc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`user_id`       STRING COMMENT '用户ID',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`date_id`       STRING COMMENT '日期ID',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`create_time`   STRING COMMENT '评价时间',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7030A0"/>
                </a:solidFill>
              </a:rPr>
              <a:t> `id`            STRING COMMENT '编号',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`sku_id`        STRING COMMENT 'sku_id',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`order_id`      STRING COMMENT '订单ID',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`appraise_code` STRING COMMENT '评价编码',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`appraise_name` STRING COMMENT '评价名称'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/>
              <a:t>) COMMENT '评价事务事实表'</a:t>
            </a:r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>
            <a:off x="5699760" y="1391920"/>
            <a:ext cx="1553210" cy="492353"/>
            <a:chOff x="8075" y="1586"/>
            <a:chExt cx="2352" cy="995"/>
          </a:xfrm>
        </p:grpSpPr>
        <p:sp>
          <p:nvSpPr>
            <p:cNvPr id="8" name="右大括号 7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1794"/>
              <a:ext cx="888" cy="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699125" y="2141220"/>
            <a:ext cx="2089785" cy="762649"/>
            <a:chOff x="8075" y="1586"/>
            <a:chExt cx="3311" cy="995"/>
          </a:xfrm>
        </p:grpSpPr>
        <p:sp>
          <p:nvSpPr>
            <p:cNvPr id="15" name="右大括号 14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39" y="1794"/>
              <a:ext cx="1847" cy="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事实描述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075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DWD互动域评价</a:t>
            </a:r>
            <a:r>
              <a:rPr lang="zh-CN" altLang="en-US" sz="2000" b="1"/>
              <a:t>业务介绍</a:t>
            </a:r>
            <a:endParaRPr lang="zh-CN" altLang="en-US" sz="2000" b="1"/>
          </a:p>
        </p:txBody>
      </p:sp>
      <p:pic>
        <p:nvPicPr>
          <p:cNvPr id="5" name="图片 4" descr="编辑-修改-评论-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070225"/>
            <a:ext cx="893445" cy="893445"/>
          </a:xfrm>
          <a:prstGeom prst="rect">
            <a:avLst/>
          </a:prstGeom>
        </p:spPr>
      </p:pic>
      <p:pic>
        <p:nvPicPr>
          <p:cNvPr id="6" name="图片 5" descr="评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195"/>
            <a:ext cx="941705" cy="941705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1906905" y="1052195"/>
          <a:ext cx="7006754" cy="9594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8159"/>
                <a:gridCol w="849630"/>
                <a:gridCol w="733425"/>
                <a:gridCol w="1019175"/>
                <a:gridCol w="1262380"/>
                <a:gridCol w="1307465"/>
                <a:gridCol w="1366520"/>
              </a:tblGrid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</a:t>
                      </a:r>
                      <a:r>
                        <a:rPr lang="en-US" altLang="zh-CN"/>
                        <a:t>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sku_id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appraise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operate_time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comment_text</a:t>
                      </a:r>
                      <a:endParaRPr lang="en-US" altLang="zh-CN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好评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906905" y="3037205"/>
          <a:ext cx="7006754" cy="9594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8159"/>
                <a:gridCol w="849630"/>
                <a:gridCol w="733425"/>
                <a:gridCol w="1019175"/>
                <a:gridCol w="1262380"/>
                <a:gridCol w="1307465"/>
                <a:gridCol w="1366520"/>
              </a:tblGrid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</a:t>
                      </a:r>
                      <a:r>
                        <a:rPr lang="en-US" altLang="zh-CN"/>
                        <a:t>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sku_id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appraise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operate_time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comment_text</a:t>
                      </a:r>
                      <a:endParaRPr lang="en-US" altLang="zh-CN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</a:t>
                      </a:r>
                      <a:r>
                        <a:rPr lang="zh-CN" altLang="en-US"/>
                        <a:t>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906905" y="631190"/>
            <a:ext cx="171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type=insert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906905" y="2571115"/>
            <a:ext cx="171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type=update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345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</a:t>
            </a:r>
            <a:r>
              <a:rPr lang="zh-CN" altLang="en-US" sz="2000" b="1"/>
              <a:t>流量域页面浏览事务事实表建模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807720" y="603250"/>
            <a:ext cx="427101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dwd_traffic_page_view_inc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`province_id`    STRING COMMENT '省份id',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`mid_id`         STRING COMMENT '设备id',</a:t>
            </a:r>
            <a:endParaRPr lang="zh-CN" altLang="en-US" sz="1200"/>
          </a:p>
          <a:p>
            <a:r>
              <a:rPr lang="zh-CN" altLang="en-US" sz="1200"/>
              <a:t>    </a:t>
            </a:r>
            <a:r>
              <a:rPr lang="zh-CN" altLang="en-US" sz="1200">
                <a:sym typeface="+mn-ea"/>
              </a:rPr>
              <a:t>`view_time`      STRING COMMENT '跳入时间',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 `date_id`        STRING COMMENT '日期id',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0070C0"/>
                </a:solidFill>
              </a:rPr>
              <a:t> `brand`          STRING COMMENT '手机品牌',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`channel`        STRING COMMENT '渠道',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`is_new`         STRING COMMENT '是否首次启动',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`model`          STRING COMMENT '手机型号',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`operate_system` STRING COMMENT '操作系统',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`user_id`        STRING COMMENT '会员id',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`version_code`   STRING COMMENT 'app版本号',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</a:t>
            </a:r>
            <a:r>
              <a:rPr lang="zh-CN" altLang="en-US" sz="1200">
                <a:solidFill>
                  <a:srgbClr val="0070C0"/>
                </a:solidFill>
                <a:sym typeface="+mn-ea"/>
              </a:rPr>
              <a:t> `page_item_type` STRING COMMENT '目标类型',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</a:t>
            </a:r>
            <a:r>
              <a:rPr lang="zh-CN" altLang="en-US" sz="1200">
                <a:solidFill>
                  <a:srgbClr val="0070C0"/>
                </a:solidFill>
                <a:sym typeface="+mn-ea"/>
              </a:rPr>
              <a:t> `last_page_id`   STRING COMMENT '上页类型',</a:t>
            </a:r>
            <a:endParaRPr lang="zh-CN" altLang="en-US" sz="1200">
              <a:solidFill>
                <a:srgbClr val="0070C0"/>
              </a:solidFill>
            </a:endParaRPr>
          </a:p>
          <a:p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`page_item`      STRING COMMENT '目标id 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`page_id`        STRING COMMENT '页面ID 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`source_type`    STRING COMMENT '来源类型',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 `session_id`     STRING COMMENT '所属会话id',</a:t>
            </a:r>
            <a:endParaRPr lang="zh-CN" altLang="en-US" sz="1200">
              <a:solidFill>
                <a:srgbClr val="7030A0"/>
              </a:solidFill>
            </a:endParaRPr>
          </a:p>
          <a:p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002060"/>
                </a:solidFill>
              </a:rPr>
              <a:t>   </a:t>
            </a:r>
            <a:r>
              <a:rPr lang="zh-CN" altLang="en-US" sz="1200">
                <a:solidFill>
                  <a:srgbClr val="FF0000"/>
                </a:solidFill>
              </a:rPr>
              <a:t> `during_time`    BIGINT COMMENT '持续时间毫秒'</a:t>
            </a:r>
            <a:endParaRPr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127625" y="1007110"/>
            <a:ext cx="1493520" cy="631190"/>
            <a:chOff x="8075" y="1586"/>
            <a:chExt cx="2352" cy="994"/>
          </a:xfrm>
        </p:grpSpPr>
        <p:sp>
          <p:nvSpPr>
            <p:cNvPr id="3" name="右大括号 2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39" y="1794"/>
              <a:ext cx="8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078730" y="1984375"/>
            <a:ext cx="2382520" cy="1570990"/>
            <a:chOff x="7998" y="3125"/>
            <a:chExt cx="3752" cy="2474"/>
          </a:xfrm>
        </p:grpSpPr>
        <p:sp>
          <p:nvSpPr>
            <p:cNvPr id="5" name="右大括号 4"/>
            <p:cNvSpPr/>
            <p:nvPr/>
          </p:nvSpPr>
          <p:spPr>
            <a:xfrm>
              <a:off x="7998" y="3125"/>
              <a:ext cx="858" cy="247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38" y="4076"/>
              <a:ext cx="23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感兴趣维度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27625" y="3731260"/>
            <a:ext cx="2473960" cy="1087755"/>
            <a:chOff x="7956" y="5876"/>
            <a:chExt cx="3896" cy="1334"/>
          </a:xfrm>
        </p:grpSpPr>
        <p:sp>
          <p:nvSpPr>
            <p:cNvPr id="6" name="右大括号 5"/>
            <p:cNvSpPr/>
            <p:nvPr/>
          </p:nvSpPr>
          <p:spPr>
            <a:xfrm>
              <a:off x="7956" y="5876"/>
              <a:ext cx="780" cy="1334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6253"/>
              <a:ext cx="2313" cy="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事实过程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59890" y="514985"/>
            <a:ext cx="5545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会话</a:t>
            </a:r>
            <a:r>
              <a:rPr lang="en-US" altLang="zh-CN" sz="1600"/>
              <a:t>(session): </a:t>
            </a:r>
            <a:r>
              <a:rPr lang="zh-CN" altLang="en-US" sz="1600"/>
              <a:t>客户端与</a:t>
            </a:r>
            <a:r>
              <a:rPr lang="zh-CN" altLang="en-US" sz="1600"/>
              <a:t>服务端的一次访问全过程。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676275" y="0"/>
            <a:ext cx="52901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流量域页面浏览事务事实表</a:t>
            </a:r>
            <a:r>
              <a:rPr lang="en-US" altLang="zh-CN" sz="2000" b="1">
                <a:sym typeface="+mn-ea"/>
              </a:rPr>
              <a:t>session</a:t>
            </a:r>
            <a:r>
              <a:rPr lang="zh-CN" altLang="en-US" sz="2000" b="1">
                <a:sym typeface="+mn-ea"/>
              </a:rPr>
              <a:t>求解</a:t>
            </a:r>
            <a:endParaRPr lang="zh-CN" altLang="en-US" sz="2000" b="1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24025" y="1082675"/>
            <a:ext cx="802640" cy="340995"/>
          </a:xfrm>
          <a:prstGeom prst="roundRect">
            <a:avLst/>
          </a:prstGeom>
          <a:ln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p>
            <a:r>
              <a:rPr lang="en-US" altLang="zh-CN" sz="1200"/>
              <a:t> page_1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2710180" y="1082675"/>
            <a:ext cx="802640" cy="340995"/>
          </a:xfrm>
          <a:prstGeom prst="roundRect">
            <a:avLst/>
          </a:prstGeom>
          <a:ln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p>
            <a:r>
              <a:rPr lang="en-US" altLang="zh-CN" sz="1200"/>
              <a:t> page_2</a:t>
            </a:r>
            <a:endParaRPr lang="en-US" altLang="zh-CN" sz="1200"/>
          </a:p>
        </p:txBody>
      </p:sp>
      <p:sp>
        <p:nvSpPr>
          <p:cNvPr id="9" name="圆角矩形 8"/>
          <p:cNvSpPr/>
          <p:nvPr/>
        </p:nvSpPr>
        <p:spPr>
          <a:xfrm>
            <a:off x="3696335" y="1082040"/>
            <a:ext cx="802640" cy="340995"/>
          </a:xfrm>
          <a:prstGeom prst="roundRect">
            <a:avLst/>
          </a:prstGeom>
          <a:ln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p>
            <a:r>
              <a:rPr lang="en-US" altLang="zh-CN" sz="1200"/>
              <a:t> page_3</a:t>
            </a:r>
            <a:endParaRPr lang="en-US" altLang="zh-CN" sz="1200"/>
          </a:p>
        </p:txBody>
      </p:sp>
      <p:sp>
        <p:nvSpPr>
          <p:cNvPr id="10" name="圆角矩形 9"/>
          <p:cNvSpPr/>
          <p:nvPr/>
        </p:nvSpPr>
        <p:spPr>
          <a:xfrm>
            <a:off x="4682490" y="1083310"/>
            <a:ext cx="802640" cy="340995"/>
          </a:xfrm>
          <a:prstGeom prst="roundRect">
            <a:avLst/>
          </a:prstGeom>
          <a:ln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p>
            <a:r>
              <a:rPr lang="en-US" altLang="zh-CN" sz="1200"/>
              <a:t> page_4</a:t>
            </a:r>
            <a:endParaRPr lang="en-US" altLang="zh-CN" sz="1200"/>
          </a:p>
        </p:txBody>
      </p:sp>
      <p:sp>
        <p:nvSpPr>
          <p:cNvPr id="11" name="圆角矩形 10"/>
          <p:cNvSpPr/>
          <p:nvPr/>
        </p:nvSpPr>
        <p:spPr>
          <a:xfrm>
            <a:off x="5668010" y="1082675"/>
            <a:ext cx="802640" cy="340995"/>
          </a:xfrm>
          <a:prstGeom prst="roundRect">
            <a:avLst/>
          </a:prstGeom>
          <a:ln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p>
            <a:r>
              <a:rPr lang="en-US" altLang="zh-CN" sz="1200"/>
              <a:t> page_5</a:t>
            </a:r>
            <a:endParaRPr lang="en-US" altLang="zh-CN" sz="1200"/>
          </a:p>
        </p:txBody>
      </p:sp>
      <p:sp>
        <p:nvSpPr>
          <p:cNvPr id="12" name="左大括号 11"/>
          <p:cNvSpPr/>
          <p:nvPr/>
        </p:nvSpPr>
        <p:spPr>
          <a:xfrm rot="16200000">
            <a:off x="3944620" y="-474345"/>
            <a:ext cx="256540" cy="4697730"/>
          </a:xfrm>
          <a:prstGeom prst="leftBrace">
            <a:avLst/>
          </a:prstGeom>
          <a:ln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68370" y="2176145"/>
            <a:ext cx="1199515" cy="368300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</p:spPr>
        <p:txBody>
          <a:bodyPr wrap="square" rtlCol="0">
            <a:spAutoFit/>
          </a:bodyPr>
          <a:p>
            <a:r>
              <a:rPr lang="en-US" altLang="zh-CN"/>
              <a:t> sessionA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2533650" y="1253490"/>
            <a:ext cx="183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12820" y="1252855"/>
            <a:ext cx="183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498975" y="1252220"/>
            <a:ext cx="183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484495" y="1253490"/>
            <a:ext cx="183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768350" y="2544445"/>
          <a:ext cx="7829550" cy="3017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0435"/>
                <a:gridCol w="1072515"/>
                <a:gridCol w="901065"/>
                <a:gridCol w="466725"/>
                <a:gridCol w="1553845"/>
                <a:gridCol w="2894965"/>
              </a:tblGrid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mid_id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last_page_id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page_id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session_start_ts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last</a:t>
                      </a:r>
                      <a:r>
                        <a:rPr lang="en-US" altLang="zh-CN"/>
                        <a:t>_value(</a:t>
                      </a:r>
                      <a:r>
                        <a:rPr lang="en-US" altLang="zh-CN" sz="1350">
                          <a:sym typeface="+mn-ea"/>
                        </a:rPr>
                        <a:t>session_start_ts</a:t>
                      </a:r>
                      <a:endParaRPr lang="en-US" altLang="zh-CN" sz="1350"/>
                    </a:p>
                    <a:p>
                      <a:pPr>
                        <a:buNone/>
                      </a:pPr>
                      <a:r>
                        <a:rPr lang="en-US" altLang="zh-CN"/>
                        <a:t>,true)</a:t>
                      </a:r>
                      <a:endParaRPr lang="en-US" altLang="zh-CN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mid_101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null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home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20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20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20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>
                          <a:solidFill>
                            <a:srgbClr val="00B0F0"/>
                          </a:solidFill>
                        </a:rPr>
                        <a:t>mid_101</a:t>
                      </a:r>
                      <a:endParaRPr lang="en-US" altLang="zh-CN" sz="135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home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good_detail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21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null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20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>
                          <a:solidFill>
                            <a:srgbClr val="00B0F0"/>
                          </a:solidFill>
                        </a:rPr>
                        <a:t>mid_101</a:t>
                      </a:r>
                      <a:endParaRPr lang="en-US" altLang="zh-CN" sz="135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good_detail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good_list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22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null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20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mid_101</a:t>
                      </a:r>
                      <a:endParaRPr lang="en-US" altLang="zh-CN" sz="135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home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/>
                        <a:t>mid_101</a:t>
                      </a:r>
                      <a:endParaRPr lang="en-US" altLang="zh-CN" sz="135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home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82490" y="2065655"/>
            <a:ext cx="325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over(partition by mid_id  order by ts window[</a:t>
            </a:r>
            <a:r>
              <a:rPr lang="zh-CN" altLang="en-US" sz="1400"/>
              <a:t>上无边界到当前行</a:t>
            </a:r>
            <a:r>
              <a:rPr lang="en-US" altLang="zh-CN" sz="1400"/>
              <a:t>] ) </a:t>
            </a:r>
            <a:endParaRPr lang="en-US" altLang="zh-CN" sz="1400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837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</a:t>
            </a:r>
            <a:r>
              <a:rPr lang="zh-CN" altLang="en-US" sz="2000" b="1"/>
              <a:t>流量域启动事务事实表建模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482600" y="495935"/>
            <a:ext cx="4939665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dwd_traffic_start_inc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`province_id`     STRING COMMENT '省份id',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`mid_id`          STRING COMMENT '设备id',</a:t>
            </a:r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ym typeface="+mn-ea"/>
              </a:rPr>
              <a:t> `date_id`         STRING COMMENT '日期id',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`start_time`      STRING COMMENT '启动时间',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</a:t>
            </a:r>
            <a:r>
              <a:rPr lang="zh-CN" altLang="en-US" sz="1200">
                <a:solidFill>
                  <a:srgbClr val="0070C0"/>
                </a:solidFill>
              </a:rPr>
              <a:t>`brand`           STRING COMMENT '手机品牌',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`channel`         STRING COMMENT '渠道',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`is_new`          STRING COMMENT '是否首次启动',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`model`           STRING COMMENT '手机型号',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`operate_system`  STRING COMMENT '操作系统',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`user_id`         STRING COMMENT '会员id',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`version_code`    STRING COMMENT 'app版本号',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`entry`           STRING COMMENT 'icon手机图标 notice 通知',</a:t>
            </a:r>
            <a:endParaRPr lang="zh-CN" altLang="en-US" sz="1200">
              <a:solidFill>
                <a:srgbClr val="0070C0"/>
              </a:solidFill>
            </a:endParaRPr>
          </a:p>
          <a:p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7030A0"/>
                </a:solidFill>
              </a:rPr>
              <a:t> `open_ad_id`      STRING COMMENT '广告页ID 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`open_ad_skip_ms` BIGINT COMMENT '用户跳过广告时点'</a:t>
            </a:r>
            <a:endParaRPr lang="zh-CN" altLang="en-US" sz="1200">
              <a:solidFill>
                <a:srgbClr val="7030A0"/>
              </a:solidFill>
            </a:endParaRPr>
          </a:p>
          <a:p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 `loading_time_ms` BIGINT COMMENT '启动加载时间',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  <a:sym typeface="+mn-ea"/>
              </a:rPr>
              <a:t>    `open_ad_ms`      BIGINT COMMENT '广告总共播放时间',</a:t>
            </a:r>
            <a:endParaRPr lang="zh-CN" altLang="en-US" sz="1200">
              <a:solidFill>
                <a:srgbClr val="FF0000"/>
              </a:solidFill>
            </a:endParaRPr>
          </a:p>
          <a:p>
            <a:endParaRPr lang="zh-CN" altLang="en-US" sz="1200"/>
          </a:p>
          <a:p>
            <a:r>
              <a:rPr lang="zh-CN" altLang="en-US" sz="1200"/>
              <a:t>) COMMENT '启动日志表'</a:t>
            </a:r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>
            <a:off x="5299075" y="922020"/>
            <a:ext cx="1493520" cy="631190"/>
            <a:chOff x="8075" y="1586"/>
            <a:chExt cx="2352" cy="994"/>
          </a:xfrm>
        </p:grpSpPr>
        <p:sp>
          <p:nvSpPr>
            <p:cNvPr id="3" name="右大括号 2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39" y="1794"/>
              <a:ext cx="8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299075" y="1786255"/>
            <a:ext cx="2382520" cy="1570990"/>
            <a:chOff x="7998" y="3125"/>
            <a:chExt cx="3752" cy="2474"/>
          </a:xfrm>
        </p:grpSpPr>
        <p:sp>
          <p:nvSpPr>
            <p:cNvPr id="5" name="右大括号 4"/>
            <p:cNvSpPr/>
            <p:nvPr/>
          </p:nvSpPr>
          <p:spPr>
            <a:xfrm>
              <a:off x="7998" y="3125"/>
              <a:ext cx="858" cy="247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38" y="4076"/>
              <a:ext cx="23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感兴趣维度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99075" y="3511550"/>
            <a:ext cx="2473325" cy="847090"/>
            <a:chOff x="7956" y="5876"/>
            <a:chExt cx="3895" cy="1334"/>
          </a:xfrm>
        </p:grpSpPr>
        <p:sp>
          <p:nvSpPr>
            <p:cNvPr id="6" name="右大括号 5"/>
            <p:cNvSpPr/>
            <p:nvPr/>
          </p:nvSpPr>
          <p:spPr>
            <a:xfrm>
              <a:off x="7956" y="5876"/>
              <a:ext cx="942" cy="1334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6253"/>
              <a:ext cx="23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事实过程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837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</a:t>
            </a:r>
            <a:r>
              <a:rPr lang="zh-CN" altLang="en-US" sz="2000" b="1"/>
              <a:t>流量域动作事务事实表建模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673100" y="435610"/>
            <a:ext cx="45974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dwd_traffic_action_inc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`province_id`      STRING COMMENT '省份id',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`mid_id`           STRING COMMENT '设备id',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    `date_id`          STRING COMMENT '日期id',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rgbClr val="7030A0"/>
                </a:solidFill>
                <a:sym typeface="+mn-ea"/>
              </a:rPr>
              <a:t> </a:t>
            </a:r>
            <a:r>
              <a:rPr lang="zh-CN" altLang="en-US" sz="1200">
                <a:sym typeface="+mn-ea"/>
              </a:rPr>
              <a:t>`action_time`      STRING COMMENT '动作发生时间'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0070C0"/>
                </a:solidFill>
              </a:rPr>
              <a:t> `brand`            STRING COMMENT '手机品牌',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`channel`          STRING COMMENT '渠道',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`is_new`           STRING COMMENT '是否首次启动',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`model`            STRING COMMENT '手机型号',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   `operate_system`   STRING COMMENT '操作系统',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`user_id`          STRING COMMENT '会员id',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`version_code`     STRING COMMENT 'app版本号',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`during_time`      BIGINT COMMENT '持续时间毫秒',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`page_item`        STRING COMMENT '目标id 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`page_item_type`   STRING COMMENT '目标类型',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`last_page_id`     STRING COMMENT '上页类型',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`page_id`          STRING COMMENT '页面id 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`source_type`      STRING COMMENT '来源类型',</a:t>
            </a:r>
            <a:endParaRPr lang="zh-CN" altLang="en-US" sz="1200">
              <a:solidFill>
                <a:srgbClr val="0070C0"/>
              </a:solidFill>
            </a:endParaRPr>
          </a:p>
          <a:p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7030A0"/>
                </a:solidFill>
              </a:rPr>
              <a:t> `action_id`        STRING COMMENT '动作id',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`action_item`      STRING COMMENT '目标id 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`action_item_type` STRING COMMENT '目标类型',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</a:t>
            </a:r>
            <a:r>
              <a:rPr lang="zh-CN" altLang="en-US" sz="1200"/>
              <a:t>) COMMENT '动作日志表'</a:t>
            </a:r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>
            <a:off x="5476240" y="801370"/>
            <a:ext cx="1493520" cy="631190"/>
            <a:chOff x="8075" y="1586"/>
            <a:chExt cx="2352" cy="994"/>
          </a:xfrm>
        </p:grpSpPr>
        <p:sp>
          <p:nvSpPr>
            <p:cNvPr id="3" name="右大括号 2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39" y="1794"/>
              <a:ext cx="8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76240" y="1609090"/>
            <a:ext cx="2383155" cy="2323769"/>
            <a:chOff x="7998" y="3125"/>
            <a:chExt cx="3753" cy="2475"/>
          </a:xfrm>
        </p:grpSpPr>
        <p:sp>
          <p:nvSpPr>
            <p:cNvPr id="5" name="右大括号 4"/>
            <p:cNvSpPr/>
            <p:nvPr/>
          </p:nvSpPr>
          <p:spPr>
            <a:xfrm>
              <a:off x="7998" y="3125"/>
              <a:ext cx="858" cy="247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38" y="4076"/>
              <a:ext cx="2313" cy="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感兴趣维度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50840" y="4072255"/>
            <a:ext cx="2473325" cy="847090"/>
            <a:chOff x="7956" y="5876"/>
            <a:chExt cx="3895" cy="1334"/>
          </a:xfrm>
        </p:grpSpPr>
        <p:sp>
          <p:nvSpPr>
            <p:cNvPr id="6" name="右大括号 5"/>
            <p:cNvSpPr/>
            <p:nvPr/>
          </p:nvSpPr>
          <p:spPr>
            <a:xfrm>
              <a:off x="7956" y="5876"/>
              <a:ext cx="942" cy="1334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6253"/>
              <a:ext cx="23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事实过程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2567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/>
              <a:t>DWD</a:t>
            </a:r>
            <a:r>
              <a:rPr lang="zh-CN" altLang="en-US" sz="2000" b="1"/>
              <a:t>层建表设计要点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673100" y="580390"/>
            <a:ext cx="76733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1）DWD层的设计依据是维度建模理论，该层存储维度模型的事实表。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2）DWD层的数据存储格式为orc列式存储+snappy压缩。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3）DWD层表名的命名规范为dwd_数据域_表名_单分区增量全量标识（inc/full）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6723" y="3373135"/>
            <a:ext cx="8352048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p>
            <a:r>
              <a:rPr lang="zh-CN" altLang="en-US" dirty="0"/>
              <a:t>加购事实表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89579" y="3943317"/>
            <a:ext cx="1224136" cy="65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rgbClr val="FFFF00"/>
                </a:solidFill>
              </a:rPr>
              <a:t>dt=2020-06-19</a:t>
            </a:r>
            <a:endParaRPr lang="en-US" altLang="zh-CN" sz="1200" dirty="0">
              <a:solidFill>
                <a:srgbClr val="FFFF00"/>
              </a:solidFill>
            </a:endParaRPr>
          </a:p>
          <a:p>
            <a:pPr algn="ctr"/>
            <a:r>
              <a:rPr lang="zh-CN" altLang="en-US" sz="1200" dirty="0"/>
              <a:t>当日</a:t>
            </a:r>
            <a:r>
              <a:rPr lang="zh-CN" altLang="en-US" sz="1200" b="1" dirty="0">
                <a:solidFill>
                  <a:srgbClr val="FF0000"/>
                </a:solidFill>
              </a:rPr>
              <a:t>新增</a:t>
            </a:r>
            <a:r>
              <a:rPr lang="zh-CN" altLang="en-US" sz="1200" dirty="0">
                <a:solidFill>
                  <a:schemeClr val="bg1"/>
                </a:solidFill>
              </a:rPr>
              <a:t>加购记录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1619" y="3943317"/>
            <a:ext cx="1224136" cy="65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rgbClr val="FFFF00"/>
                </a:solidFill>
              </a:rPr>
              <a:t>dt=2020-06-14</a:t>
            </a:r>
            <a:endParaRPr lang="en-US" altLang="zh-CN" sz="1200" dirty="0">
              <a:solidFill>
                <a:srgbClr val="FFFF00"/>
              </a:solidFill>
            </a:endParaRPr>
          </a:p>
          <a:p>
            <a:pPr algn="ctr"/>
            <a:r>
              <a:rPr lang="zh-CN" altLang="en-US" sz="1200" dirty="0"/>
              <a:t>当日</a:t>
            </a:r>
            <a:r>
              <a:rPr lang="zh-CN" altLang="en-US" sz="1200" b="1" dirty="0">
                <a:solidFill>
                  <a:srgbClr val="FF0000"/>
                </a:solidFill>
              </a:rPr>
              <a:t>新增</a:t>
            </a:r>
            <a:r>
              <a:rPr lang="zh-CN" altLang="en-US" sz="1200" dirty="0">
                <a:solidFill>
                  <a:schemeClr val="bg1"/>
                </a:solidFill>
              </a:rPr>
              <a:t>加购记录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00651" y="3943317"/>
            <a:ext cx="1224136" cy="65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rgbClr val="FFFF00"/>
                </a:solidFill>
              </a:rPr>
              <a:t>dt=2020-06-15</a:t>
            </a:r>
            <a:endParaRPr lang="en-US" altLang="zh-CN" sz="1200" dirty="0">
              <a:solidFill>
                <a:srgbClr val="FFFF00"/>
              </a:solidFill>
            </a:endParaRPr>
          </a:p>
          <a:p>
            <a:pPr algn="ctr"/>
            <a:r>
              <a:rPr lang="zh-CN" altLang="en-US" sz="1200" dirty="0"/>
              <a:t>当日</a:t>
            </a:r>
            <a:r>
              <a:rPr lang="zh-CN" altLang="en-US" sz="1200" b="1" dirty="0">
                <a:solidFill>
                  <a:srgbClr val="FF0000"/>
                </a:solidFill>
              </a:rPr>
              <a:t>新增</a:t>
            </a:r>
            <a:r>
              <a:rPr lang="zh-CN" altLang="en-US" sz="1200" dirty="0">
                <a:solidFill>
                  <a:schemeClr val="bg1"/>
                </a:solidFill>
              </a:rPr>
              <a:t>加购记录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69683" y="3943317"/>
            <a:ext cx="1224136" cy="65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rgbClr val="FFFF00"/>
                </a:solidFill>
              </a:rPr>
              <a:t>dt=2020-06-16</a:t>
            </a:r>
            <a:endParaRPr lang="en-US" altLang="zh-CN" sz="1200" dirty="0">
              <a:solidFill>
                <a:srgbClr val="FFFF00"/>
              </a:solidFill>
            </a:endParaRPr>
          </a:p>
          <a:p>
            <a:pPr algn="ctr"/>
            <a:r>
              <a:rPr lang="zh-CN" altLang="en-US" sz="1200" dirty="0"/>
              <a:t>当日</a:t>
            </a:r>
            <a:r>
              <a:rPr lang="zh-CN" altLang="en-US" sz="1200" b="1" dirty="0">
                <a:solidFill>
                  <a:srgbClr val="FF0000"/>
                </a:solidFill>
              </a:rPr>
              <a:t>新增</a:t>
            </a:r>
            <a:r>
              <a:rPr lang="zh-CN" altLang="en-US" sz="1200" dirty="0">
                <a:solidFill>
                  <a:schemeClr val="bg1"/>
                </a:solidFill>
              </a:rPr>
              <a:t>加购记录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40635" y="3943317"/>
            <a:ext cx="1224136" cy="65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rgbClr val="FFFF00"/>
                </a:solidFill>
              </a:rPr>
              <a:t>dt=2020-06-17</a:t>
            </a:r>
            <a:endParaRPr lang="en-US" altLang="zh-CN" sz="1200" dirty="0">
              <a:solidFill>
                <a:srgbClr val="FFFF00"/>
              </a:solidFill>
            </a:endParaRPr>
          </a:p>
          <a:p>
            <a:pPr algn="ctr"/>
            <a:r>
              <a:rPr lang="zh-CN" altLang="en-US" sz="1200" dirty="0"/>
              <a:t>当日</a:t>
            </a:r>
            <a:r>
              <a:rPr lang="zh-CN" altLang="en-US" sz="1200" b="1" dirty="0">
                <a:solidFill>
                  <a:srgbClr val="FF0000"/>
                </a:solidFill>
              </a:rPr>
              <a:t>新增</a:t>
            </a:r>
            <a:r>
              <a:rPr lang="zh-CN" altLang="en-US" sz="1200" dirty="0">
                <a:solidFill>
                  <a:schemeClr val="bg1"/>
                </a:solidFill>
              </a:rPr>
              <a:t>加购记录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15107" y="3943317"/>
            <a:ext cx="1224136" cy="65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rgbClr val="FFFF00"/>
                </a:solidFill>
              </a:rPr>
              <a:t>dt=2020-06-18</a:t>
            </a:r>
            <a:endParaRPr lang="en-US" altLang="zh-CN" sz="1200" dirty="0">
              <a:solidFill>
                <a:srgbClr val="FFFF00"/>
              </a:solidFill>
            </a:endParaRPr>
          </a:p>
          <a:p>
            <a:pPr algn="ctr"/>
            <a:r>
              <a:rPr lang="zh-CN" altLang="en-US" sz="1200" dirty="0"/>
              <a:t>当日</a:t>
            </a:r>
            <a:r>
              <a:rPr lang="zh-CN" altLang="en-US" sz="1200" b="1" dirty="0">
                <a:solidFill>
                  <a:srgbClr val="FF0000"/>
                </a:solidFill>
              </a:rPr>
              <a:t>新增</a:t>
            </a:r>
            <a:r>
              <a:rPr lang="zh-CN" altLang="en-US" sz="1200" dirty="0">
                <a:solidFill>
                  <a:schemeClr val="bg1"/>
                </a:solidFill>
              </a:rPr>
              <a:t>加购记录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2005" y="2719705"/>
            <a:ext cx="558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分区原则：按照事实</a:t>
            </a:r>
            <a:r>
              <a:rPr lang="zh-CN" altLang="en-US">
                <a:solidFill>
                  <a:srgbClr val="FF0000"/>
                </a:solidFill>
              </a:rPr>
              <a:t>发生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日期</a:t>
            </a:r>
            <a:r>
              <a:rPr lang="zh-CN" altLang="en-US"/>
              <a:t>进行分区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837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</a:t>
            </a:r>
            <a:r>
              <a:rPr lang="zh-CN" altLang="en-US" sz="2000" b="1"/>
              <a:t>流量域曝光事务事实表建模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767080" y="349250"/>
            <a:ext cx="464121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dwd_traffic_display_inc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`province_id`       STRING COMMENT '省份id',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`date_id`           STRING COMMENT '日期id',</a:t>
            </a:r>
            <a:endParaRPr lang="zh-CN" altLang="en-US" sz="1200"/>
          </a:p>
          <a:p>
            <a:r>
              <a:rPr lang="zh-CN" altLang="en-US" sz="1200"/>
              <a:t>    </a:t>
            </a:r>
            <a:r>
              <a:rPr lang="zh-CN" altLang="en-US" sz="1200">
                <a:sym typeface="+mn-ea"/>
              </a:rPr>
              <a:t>`mid_id`            STRING COMMENT '设备id',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</a:t>
            </a:r>
            <a:r>
              <a:rPr lang="zh-CN" altLang="en-US" sz="1200">
                <a:solidFill>
                  <a:srgbClr val="00B0F0"/>
                </a:solidFill>
              </a:rPr>
              <a:t> </a:t>
            </a:r>
            <a:r>
              <a:rPr lang="zh-CN" altLang="en-US" sz="1200">
                <a:solidFill>
                  <a:srgbClr val="0070C0"/>
                </a:solidFill>
              </a:rPr>
              <a:t> `brand`             STRING COMMENT '手机品牌',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`channel`           STRING COMMENT '渠道',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`is_new`            STRING COMMENT '是否首次启动',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`model`             STRING COMMENT '手机型号',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`operate_system`    STRING COMMENT '操作系统',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`user_id`           STRING COMMENT '会员id',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`version_code`      STRING COMMENT 'app版本号',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`during_time`       BIGINT COMMENT 'app版本号',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`page_item`         STRING COMMENT '目标id 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`page_item_type`    STRING COMMENT '目标类型',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`last_page_id`      STRING COMMENT '上页类型',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`page_id`           STRING COMMENT '页面ID 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`source_type`       STRING COMMENT '来源类型',</a:t>
            </a:r>
            <a:endParaRPr lang="zh-CN" altLang="en-US" sz="1200">
              <a:solidFill>
                <a:srgbClr val="0070C0"/>
              </a:solidFill>
            </a:endParaRPr>
          </a:p>
          <a:p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7030A0"/>
                </a:solidFill>
              </a:rPr>
              <a:t>  `display_time`      STRING COMMENT '曝光时间',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`display_type`      STRING COMMENT '曝光类型',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`display_item`      STRING COMMENT '曝光对象id 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`display_item_type` STRING COMMENT 'app版本号',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`display_order`     BIGINT COMMENT '曝光顺序',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`display_pos_id`    BIGINT COMMENT '曝光位置'</a:t>
            </a:r>
            <a:endParaRPr lang="zh-CN" altLang="en-US" sz="1200">
              <a:solidFill>
                <a:srgbClr val="7030A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930265" y="687705"/>
            <a:ext cx="1493520" cy="631190"/>
            <a:chOff x="8075" y="1586"/>
            <a:chExt cx="2352" cy="994"/>
          </a:xfrm>
        </p:grpSpPr>
        <p:sp>
          <p:nvSpPr>
            <p:cNvPr id="3" name="右大括号 2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39" y="1794"/>
              <a:ext cx="8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30265" y="1587500"/>
            <a:ext cx="2383155" cy="2323769"/>
            <a:chOff x="7998" y="3125"/>
            <a:chExt cx="3753" cy="2475"/>
          </a:xfrm>
        </p:grpSpPr>
        <p:sp>
          <p:nvSpPr>
            <p:cNvPr id="5" name="右大括号 4"/>
            <p:cNvSpPr/>
            <p:nvPr/>
          </p:nvSpPr>
          <p:spPr>
            <a:xfrm>
              <a:off x="7998" y="3125"/>
              <a:ext cx="858" cy="247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38" y="4076"/>
              <a:ext cx="2313" cy="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感兴趣维度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30265" y="4121785"/>
            <a:ext cx="2473325" cy="847090"/>
            <a:chOff x="7956" y="5876"/>
            <a:chExt cx="3895" cy="1334"/>
          </a:xfrm>
        </p:grpSpPr>
        <p:sp>
          <p:nvSpPr>
            <p:cNvPr id="6" name="右大括号 5"/>
            <p:cNvSpPr/>
            <p:nvPr/>
          </p:nvSpPr>
          <p:spPr>
            <a:xfrm>
              <a:off x="7956" y="5876"/>
              <a:ext cx="942" cy="1334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6253"/>
              <a:ext cx="23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事实过程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837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</a:t>
            </a:r>
            <a:r>
              <a:rPr lang="zh-CN" altLang="en-US" sz="2000" b="1"/>
              <a:t>流量域错误事务事实表建模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481330" y="327660"/>
            <a:ext cx="600456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CREATE EXTERNAL TABLE dwd_traffic_error_inc</a:t>
            </a:r>
            <a:endParaRPr lang="zh-CN" altLang="en-US" sz="1000"/>
          </a:p>
          <a:p>
            <a:r>
              <a:rPr lang="zh-CN" altLang="en-US" sz="1000"/>
              <a:t>(</a:t>
            </a:r>
            <a:endParaRPr lang="zh-CN" altLang="en-US" sz="1000"/>
          </a:p>
          <a:p>
            <a:r>
              <a:rPr lang="zh-CN" altLang="en-US" sz="1000"/>
              <a:t>    `province_id`     STRING COMMENT '地区编码',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`mid_id`          STRING COMMENT '设备id',</a:t>
            </a:r>
            <a:endParaRPr lang="zh-CN" altLang="en-US" sz="1000"/>
          </a:p>
          <a:p>
            <a:r>
              <a:rPr lang="zh-CN" altLang="en-US" sz="1000"/>
              <a:t>    </a:t>
            </a:r>
            <a:r>
              <a:rPr lang="zh-CN" altLang="en-US" sz="1000">
                <a:sym typeface="+mn-ea"/>
              </a:rPr>
              <a:t>`date_id`         STRING COMMENT '日期id',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</a:t>
            </a:r>
            <a:r>
              <a:rPr lang="zh-CN" altLang="en-US" sz="1000">
                <a:solidFill>
                  <a:srgbClr val="0070C0"/>
                </a:solidFill>
              </a:rPr>
              <a:t>`brand`           STRING COMMENT '手机品牌',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`channel`         STRING COMMENT '渠道',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`is_new`          STRING COMMENT '是否首次启动',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`model`           STRING COMMENT '手机型号',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`operate_system`  STRING COMMENT '操作系统',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`user_id`         STRING COMMENT '会员id',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`version_code`    STRING COMMENT 'app版本号',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`page_item`       STRING COMMENT '目标id 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`page_item_type`  STRING COMMENT '目标类型',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`last_page_id`    STRING COMMENT '上页类型',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`page_id`         STRING COMMENT '页面ID 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`source_type`     STRING COMMENT '来源类型',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`entry`           STRING COMMENT 'icon手机图标  notice 通知',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`loading_time`    STRING COMMENT '启动加载时间',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`open_ad_id`      STRING COMMENT '广告页ID 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`open_ad_ms`      STRING COMMENT '广告总共播放时间',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`open_ad_skip_ms` STRING COMMENT '用户跳过广告时点',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`actions`         ARRAY&lt;STRUCT&lt;action_id:STRING,item:STRING,item_type:STRING,ts:BIGINT&gt;&gt; COMMENT '动作信息',</a:t>
            </a:r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>
                <a:solidFill>
                  <a:srgbClr val="0070C0"/>
                </a:solidFill>
              </a:rPr>
              <a:t>    `displays`        ARRAY&lt;STRUCT&lt;display_type :STRING,item :STRING,item_type :STRING,`order` :STRING,pos_id:STRING&gt;&gt; COMMENT '曝光信息',</a:t>
            </a:r>
            <a:endParaRPr lang="zh-CN" altLang="en-US" sz="1000">
              <a:solidFill>
                <a:srgbClr val="0070C0"/>
              </a:solidFill>
            </a:endParaRPr>
          </a:p>
          <a:p>
            <a:endParaRPr lang="zh-CN" altLang="en-US" sz="1000">
              <a:solidFill>
                <a:srgbClr val="0070C0"/>
              </a:solidFill>
            </a:endParaRPr>
          </a:p>
          <a:p>
            <a:r>
              <a:rPr lang="zh-CN" altLang="en-US" sz="1000"/>
              <a:t>     </a:t>
            </a:r>
            <a:r>
              <a:rPr lang="zh-CN" altLang="en-US" sz="1000">
                <a:solidFill>
                  <a:srgbClr val="7030A0"/>
                </a:solidFill>
              </a:rPr>
              <a:t> `error_time`      STRING COMMENT '错误时间',</a:t>
            </a:r>
            <a:endParaRPr lang="zh-CN" altLang="en-US" sz="1000">
              <a:solidFill>
                <a:srgbClr val="7030A0"/>
              </a:solidFill>
            </a:endParaRPr>
          </a:p>
          <a:p>
            <a:r>
              <a:rPr lang="zh-CN" altLang="en-US" sz="1000">
                <a:solidFill>
                  <a:srgbClr val="7030A0"/>
                </a:solidFill>
              </a:rPr>
              <a:t>    `error_code`      STRING COMMENT '错误码',</a:t>
            </a:r>
            <a:endParaRPr lang="zh-CN" altLang="en-US" sz="1000">
              <a:solidFill>
                <a:srgbClr val="7030A0"/>
              </a:solidFill>
            </a:endParaRPr>
          </a:p>
          <a:p>
            <a:r>
              <a:rPr lang="zh-CN" altLang="en-US" sz="1000">
                <a:solidFill>
                  <a:srgbClr val="7030A0"/>
                </a:solidFill>
              </a:rPr>
              <a:t>    `error_msg`       STRING COMMENT '错误信息'</a:t>
            </a:r>
            <a:endParaRPr lang="zh-CN" altLang="en-US" sz="1000">
              <a:solidFill>
                <a:srgbClr val="7030A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485890" y="495935"/>
            <a:ext cx="1493520" cy="631190"/>
            <a:chOff x="8075" y="1586"/>
            <a:chExt cx="2352" cy="994"/>
          </a:xfrm>
        </p:grpSpPr>
        <p:sp>
          <p:nvSpPr>
            <p:cNvPr id="3" name="右大括号 2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39" y="1794"/>
              <a:ext cx="8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86525" y="1317625"/>
            <a:ext cx="2444750" cy="3189605"/>
            <a:chOff x="7998" y="3125"/>
            <a:chExt cx="3753" cy="2475"/>
          </a:xfrm>
        </p:grpSpPr>
        <p:sp>
          <p:nvSpPr>
            <p:cNvPr id="5" name="右大括号 4"/>
            <p:cNvSpPr/>
            <p:nvPr/>
          </p:nvSpPr>
          <p:spPr>
            <a:xfrm>
              <a:off x="7998" y="3125"/>
              <a:ext cx="858" cy="247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38" y="4076"/>
              <a:ext cx="2313" cy="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感兴趣维度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86525" y="4561840"/>
            <a:ext cx="2473325" cy="659130"/>
            <a:chOff x="7956" y="5876"/>
            <a:chExt cx="3896" cy="1334"/>
          </a:xfrm>
        </p:grpSpPr>
        <p:sp>
          <p:nvSpPr>
            <p:cNvPr id="6" name="右大括号 5"/>
            <p:cNvSpPr/>
            <p:nvPr/>
          </p:nvSpPr>
          <p:spPr>
            <a:xfrm>
              <a:off x="7956" y="5876"/>
              <a:ext cx="942" cy="1334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39" y="6253"/>
              <a:ext cx="2313" cy="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事实过程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837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DWD用户域用户注册事务事实表</a:t>
            </a:r>
            <a:endParaRPr lang="en-US" altLang="zh-CN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541020" y="1195070"/>
            <a:ext cx="539305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dwd_user_register_inc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ym typeface="+mn-ea"/>
              </a:rPr>
              <a:t>`province_id`    STRING COMMENT '省份id',</a:t>
            </a:r>
            <a:endParaRPr lang="zh-CN" altLang="en-US" sz="1200"/>
          </a:p>
          <a:p>
            <a:r>
              <a:rPr lang="zh-CN" altLang="en-US" sz="1200"/>
              <a:t>    `user_id`        STRING COMMENT '用户ID',</a:t>
            </a:r>
            <a:endParaRPr lang="zh-CN" altLang="en-US" sz="1200"/>
          </a:p>
          <a:p>
            <a:r>
              <a:rPr lang="zh-CN" altLang="en-US" sz="1200"/>
              <a:t>    `date_id`        STRING COMMENT '日期ID',</a:t>
            </a:r>
            <a:endParaRPr lang="zh-CN" altLang="en-US" sz="1200"/>
          </a:p>
          <a:p>
            <a:r>
              <a:rPr lang="zh-CN" altLang="en-US" sz="1200"/>
              <a:t>    `create_time`    STRING COMMENT '注册时间',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0070C0"/>
                </a:solidFill>
              </a:rPr>
              <a:t> `channel`        STRING COMMENT '应用下载渠道',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 `version_code`   STRING COMMENT '应用版本',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`mid_id`         STRING COMMENT '设备id',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`brand`          STRING COMMENT '设备品牌',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`model`          STRING COMMENT '设备型号',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`operate_system` STRING COMMENT '设备操作系统'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/>
              <a:t>) COMMENT '用户域用户注册事务事实表'</a:t>
            </a:r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>
            <a:off x="5668645" y="1567815"/>
            <a:ext cx="2473688" cy="702381"/>
            <a:chOff x="8075" y="1586"/>
            <a:chExt cx="3752" cy="995"/>
          </a:xfrm>
        </p:grpSpPr>
        <p:sp>
          <p:nvSpPr>
            <p:cNvPr id="3" name="右大括号 2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959" y="1814"/>
              <a:ext cx="2868" cy="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 +</a:t>
              </a:r>
              <a:r>
                <a:rPr lang="zh-CN" altLang="en-US"/>
                <a:t>事实描述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68645" y="2588260"/>
            <a:ext cx="2075815" cy="974725"/>
            <a:chOff x="7998" y="3125"/>
            <a:chExt cx="3753" cy="2475"/>
          </a:xfrm>
        </p:grpSpPr>
        <p:sp>
          <p:nvSpPr>
            <p:cNvPr id="5" name="右大括号 4"/>
            <p:cNvSpPr/>
            <p:nvPr/>
          </p:nvSpPr>
          <p:spPr>
            <a:xfrm>
              <a:off x="7998" y="3125"/>
              <a:ext cx="858" cy="247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52" y="4076"/>
              <a:ext cx="2699" cy="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感兴趣维度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" y="807720"/>
            <a:ext cx="8351520" cy="160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0" y="0"/>
            <a:ext cx="3583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DWD用户域用户注册</a:t>
            </a:r>
            <a:r>
              <a:rPr lang="zh-CN" altLang="en-US" sz="2000" b="1"/>
              <a:t>业务过程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922655" y="2437130"/>
            <a:ext cx="1143000" cy="368300"/>
          </a:xfrm>
          <a:prstGeom prst="rect">
            <a:avLst/>
          </a:prstGeom>
          <a:gradFill>
            <a:gsLst>
              <a:gs pos="0">
                <a:srgbClr val="E5D5C6"/>
              </a:gs>
              <a:gs pos="100000">
                <a:srgbClr val="B3725C"/>
              </a:gs>
            </a:gsLst>
            <a:lin scaled="1"/>
          </a:gradFill>
        </p:spPr>
        <p:txBody>
          <a:bodyPr wrap="square" rtlCol="0">
            <a:spAutoFit/>
          </a:bodyPr>
          <a:p>
            <a:r>
              <a:rPr lang="zh-CN" altLang="en-US"/>
              <a:t>注册成功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88615" y="1917065"/>
            <a:ext cx="4613275" cy="368300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</p:spPr>
        <p:txBody>
          <a:bodyPr wrap="square" rtlCol="0">
            <a:spAutoFit/>
          </a:bodyPr>
          <a:p>
            <a:r>
              <a:rPr lang="zh-CN" altLang="en-US"/>
              <a:t>向</a:t>
            </a:r>
            <a:r>
              <a:rPr lang="en-US" altLang="zh-CN"/>
              <a:t>Mysql</a:t>
            </a:r>
            <a:r>
              <a:rPr lang="zh-CN" altLang="en-US"/>
              <a:t>中的</a:t>
            </a:r>
            <a:r>
              <a:rPr lang="en-US" altLang="zh-CN"/>
              <a:t>user_info</a:t>
            </a:r>
            <a:r>
              <a:rPr lang="zh-CN" altLang="en-US"/>
              <a:t>表插入一条记录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88615" y="2995295"/>
            <a:ext cx="5024755" cy="368300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0CA451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p>
            <a:r>
              <a:rPr lang="zh-CN" altLang="en-US"/>
              <a:t>生成一条当前用户</a:t>
            </a:r>
            <a:r>
              <a:rPr lang="zh-CN" altLang="en-US"/>
              <a:t>浏览</a:t>
            </a:r>
            <a:r>
              <a:rPr lang="en-US" altLang="zh-CN"/>
              <a:t>register</a:t>
            </a:r>
            <a:r>
              <a:rPr lang="zh-CN" altLang="en-US"/>
              <a:t>页面的行为日志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2065655" y="2101215"/>
            <a:ext cx="822960" cy="520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2065655" y="2621280"/>
            <a:ext cx="822960" cy="5581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837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/>
              <a:t>DWD用户域用户登录事务事实表</a:t>
            </a:r>
            <a:endParaRPr lang="en-US" altLang="zh-CN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490855" y="1325880"/>
            <a:ext cx="525145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dwd_user_login_inc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`user_id`        STRING COMMENT '用户ID',</a:t>
            </a:r>
            <a:endParaRPr lang="zh-CN" altLang="en-US" sz="1200"/>
          </a:p>
          <a:p>
            <a:r>
              <a:rPr lang="zh-CN" altLang="en-US" sz="1200"/>
              <a:t>    `date_id`        STRING COMMENT '日期ID',</a:t>
            </a:r>
            <a:endParaRPr lang="zh-CN" altLang="en-US" sz="1200"/>
          </a:p>
          <a:p>
            <a:r>
              <a:rPr lang="zh-CN" altLang="en-US" sz="1200"/>
              <a:t>    `login_time`     STRING COMMENT '登录时间',</a:t>
            </a:r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ym typeface="+mn-ea"/>
              </a:rPr>
              <a:t> `province_id`    STRING COMMENT '省份id',</a:t>
            </a:r>
            <a:endParaRPr lang="zh-CN" altLang="en-US" sz="1200">
              <a:sym typeface="+mn-ea"/>
            </a:endParaRPr>
          </a:p>
          <a:p>
            <a:endParaRPr lang="zh-CN" altLang="en-US" sz="1200"/>
          </a:p>
          <a:p>
            <a:r>
              <a:rPr lang="zh-CN" altLang="en-US" sz="1200"/>
              <a:t>    </a:t>
            </a:r>
            <a:r>
              <a:rPr lang="zh-CN" altLang="en-US" sz="1200">
                <a:solidFill>
                  <a:srgbClr val="0070C0"/>
                </a:solidFill>
              </a:rPr>
              <a:t>`channel`        STRING COMMENT '应用下载渠道',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`version_code`   STRING COMMENT '应用版本',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`mid_id`         STRING COMMENT '设备id',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`brand`          STRING COMMENT '设备品牌',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`model`          STRING COMMENT '设备型号',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    `operate_system` STRING COMMENT '设备操作系统'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/>
              <a:t>) COMMENT '用户域用户登录事务事实表'</a:t>
            </a:r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>
            <a:off x="5664200" y="1667510"/>
            <a:ext cx="2552065" cy="737235"/>
            <a:chOff x="8075" y="1586"/>
            <a:chExt cx="3752" cy="995"/>
          </a:xfrm>
        </p:grpSpPr>
        <p:sp>
          <p:nvSpPr>
            <p:cNvPr id="3" name="右大括号 2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959" y="1814"/>
              <a:ext cx="2868" cy="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 +</a:t>
              </a:r>
              <a:r>
                <a:rPr lang="zh-CN" altLang="en-US"/>
                <a:t>事实描述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68645" y="2588260"/>
            <a:ext cx="2075815" cy="1019621"/>
            <a:chOff x="7998" y="3125"/>
            <a:chExt cx="3753" cy="2589"/>
          </a:xfrm>
        </p:grpSpPr>
        <p:sp>
          <p:nvSpPr>
            <p:cNvPr id="5" name="右大括号 4"/>
            <p:cNvSpPr/>
            <p:nvPr/>
          </p:nvSpPr>
          <p:spPr>
            <a:xfrm>
              <a:off x="7998" y="3125"/>
              <a:ext cx="858" cy="247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38" y="4076"/>
              <a:ext cx="2313" cy="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感兴趣维度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583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DWD用户域用户登录</a:t>
            </a:r>
            <a:r>
              <a:rPr lang="zh-CN" altLang="en-US" sz="2000" b="1">
                <a:sym typeface="+mn-ea"/>
              </a:rPr>
              <a:t>过程介绍</a:t>
            </a:r>
            <a:endParaRPr lang="zh-CN" altLang="en-US" sz="2000" b="1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002030" y="1023620"/>
          <a:ext cx="2482850" cy="2305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1425"/>
                <a:gridCol w="1241425"/>
              </a:tblGrid>
              <a:tr h="38417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sessionA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pageid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userid</a:t>
                      </a:r>
                      <a:endParaRPr lang="en-US" altLang="zh-CN" b="1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home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good_detail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5328920" y="1023620"/>
          <a:ext cx="2482850" cy="2305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1425"/>
                <a:gridCol w="1241425"/>
              </a:tblGrid>
              <a:tr h="38417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sessionB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pageid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userid</a:t>
                      </a:r>
                      <a:endParaRPr lang="en-US" altLang="zh-CN" b="1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home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good_detail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02030" y="3878580"/>
            <a:ext cx="634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以每个会话中</a:t>
            </a:r>
            <a:r>
              <a:rPr lang="zh-CN" altLang="en-US">
                <a:solidFill>
                  <a:srgbClr val="FF0000"/>
                </a:solidFill>
              </a:rPr>
              <a:t>第一次</a:t>
            </a:r>
            <a:r>
              <a:rPr lang="en-US" altLang="zh-CN">
                <a:solidFill>
                  <a:srgbClr val="FF0000"/>
                </a:solidFill>
              </a:rPr>
              <a:t>userid </a:t>
            </a:r>
            <a:r>
              <a:rPr lang="zh-CN" altLang="en-US">
                <a:solidFill>
                  <a:srgbClr val="FF0000"/>
                </a:solidFill>
              </a:rPr>
              <a:t>不为</a:t>
            </a:r>
            <a:r>
              <a:rPr lang="en-US" altLang="zh-CN">
                <a:solidFill>
                  <a:srgbClr val="FF0000"/>
                </a:solidFill>
              </a:rPr>
              <a:t>null</a:t>
            </a:r>
            <a:r>
              <a:rPr lang="zh-CN" altLang="en-US"/>
              <a:t>的页面访问为登录记录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1453" y="1851668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6115" y="0"/>
            <a:ext cx="3329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/>
              <a:t>DWD</a:t>
            </a:r>
            <a:r>
              <a:rPr lang="zh-CN" altLang="en-US" sz="2000" b="1"/>
              <a:t>加购事实表的数据流向</a:t>
            </a:r>
            <a:endParaRPr lang="zh-CN" altLang="en-US" sz="2000" b="1"/>
          </a:p>
        </p:txBody>
      </p:sp>
      <p:sp>
        <p:nvSpPr>
          <p:cNvPr id="3" name="矩形 2"/>
          <p:cNvSpPr/>
          <p:nvPr/>
        </p:nvSpPr>
        <p:spPr>
          <a:xfrm>
            <a:off x="755576" y="3195799"/>
            <a:ext cx="7704856" cy="14041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p>
            <a:r>
              <a:rPr lang="zh-CN" altLang="en-US" dirty="0"/>
              <a:t>加购事实表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78741" y="3713682"/>
            <a:ext cx="1114853" cy="65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00" dirty="0"/>
              <a:t>dt=2020-06-14</a:t>
            </a:r>
            <a:endParaRPr lang="en-US" altLang="zh-CN" sz="1100" dirty="0"/>
          </a:p>
          <a:p>
            <a:pPr algn="ctr"/>
            <a:r>
              <a:rPr lang="zh-CN" altLang="en-US" sz="1100" dirty="0"/>
              <a:t>当日</a:t>
            </a:r>
            <a:r>
              <a:rPr lang="zh-CN" altLang="en-US" sz="1100" b="1" dirty="0">
                <a:solidFill>
                  <a:srgbClr val="FF0000"/>
                </a:solidFill>
              </a:rPr>
              <a:t>增量</a:t>
            </a:r>
            <a:r>
              <a:rPr lang="zh-CN" altLang="en-US" sz="1100" dirty="0"/>
              <a:t>加购记录</a:t>
            </a:r>
            <a:endParaRPr lang="en-US" altLang="zh-CN" sz="1100" dirty="0"/>
          </a:p>
        </p:txBody>
      </p:sp>
      <p:sp>
        <p:nvSpPr>
          <p:cNvPr id="17" name="矩形 16"/>
          <p:cNvSpPr/>
          <p:nvPr/>
        </p:nvSpPr>
        <p:spPr>
          <a:xfrm>
            <a:off x="755576" y="712231"/>
            <a:ext cx="7704856" cy="16434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p>
            <a:r>
              <a:rPr lang="en-US" altLang="zh-CN" dirty="0"/>
              <a:t>ODS</a:t>
            </a:r>
            <a:r>
              <a:rPr lang="zh-CN" altLang="en-US" dirty="0"/>
              <a:t>业务表</a:t>
            </a:r>
            <a:r>
              <a:rPr lang="en-US" altLang="zh-CN" dirty="0"/>
              <a:t>(</a:t>
            </a:r>
            <a:r>
              <a:rPr lang="zh-CN" altLang="en-US" dirty="0"/>
              <a:t>加购相关表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78741" y="1277452"/>
            <a:ext cx="1114854" cy="82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altLang="zh-CN" sz="1100" dirty="0">
                <a:solidFill>
                  <a:srgbClr val="FFFF00"/>
                </a:solidFill>
              </a:rPr>
              <a:t>dt=2020-06-14</a:t>
            </a:r>
            <a:endParaRPr lang="en-US" altLang="zh-CN" sz="1100" dirty="0">
              <a:solidFill>
                <a:srgbClr val="FFFF00"/>
              </a:solidFill>
            </a:endParaRPr>
          </a:p>
          <a:p>
            <a:pPr algn="ctr"/>
            <a:r>
              <a:rPr lang="zh-CN" altLang="en-US" sz="1100" dirty="0"/>
              <a:t>当日</a:t>
            </a:r>
            <a:r>
              <a:rPr lang="zh-CN" altLang="en-US" sz="1100" b="1" dirty="0">
                <a:solidFill>
                  <a:srgbClr val="FF0000"/>
                </a:solidFill>
              </a:rPr>
              <a:t>全量</a:t>
            </a:r>
            <a:r>
              <a:rPr lang="zh-CN" altLang="en-US" sz="1100" dirty="0">
                <a:solidFill>
                  <a:schemeClr val="bg1"/>
                </a:solidFill>
              </a:rPr>
              <a:t>加购记录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21514" y="1277452"/>
            <a:ext cx="1114854" cy="82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altLang="zh-CN" sz="1100" dirty="0">
                <a:solidFill>
                  <a:srgbClr val="FFFF00"/>
                </a:solidFill>
              </a:rPr>
              <a:t>dt=2020-06-15</a:t>
            </a:r>
            <a:endParaRPr lang="en-US" altLang="zh-CN" sz="1100" dirty="0">
              <a:solidFill>
                <a:srgbClr val="FFFF00"/>
              </a:solidFill>
            </a:endParaRPr>
          </a:p>
          <a:p>
            <a:pPr algn="ctr"/>
            <a:r>
              <a:rPr lang="zh-CN" altLang="en-US" sz="1100" dirty="0"/>
              <a:t>当日</a:t>
            </a:r>
            <a:r>
              <a:rPr lang="zh-CN" altLang="en-US" sz="1100" b="1" dirty="0">
                <a:solidFill>
                  <a:srgbClr val="FFFF00"/>
                </a:solidFill>
              </a:rPr>
              <a:t>增量</a:t>
            </a:r>
            <a:r>
              <a:rPr lang="zh-CN" altLang="en-US" sz="1100" dirty="0"/>
              <a:t>加购记录</a:t>
            </a:r>
            <a:endParaRPr lang="zh-CN" altLang="en-US" sz="1100" dirty="0"/>
          </a:p>
          <a:p>
            <a:pPr algn="ctr"/>
            <a:endParaRPr lang="zh-CN" altLang="en-US" sz="1100" dirty="0"/>
          </a:p>
        </p:txBody>
      </p:sp>
      <p:sp>
        <p:nvSpPr>
          <p:cNvPr id="29" name="矩形 28"/>
          <p:cNvSpPr/>
          <p:nvPr/>
        </p:nvSpPr>
        <p:spPr>
          <a:xfrm>
            <a:off x="5921515" y="3713681"/>
            <a:ext cx="1114853" cy="65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00" dirty="0"/>
              <a:t>dt=2020-06-15</a:t>
            </a:r>
            <a:endParaRPr lang="en-US" altLang="zh-CN" sz="1100" dirty="0"/>
          </a:p>
          <a:p>
            <a:pPr algn="ctr"/>
            <a:r>
              <a:rPr lang="zh-CN" altLang="en-US" sz="1100" dirty="0"/>
              <a:t>当日</a:t>
            </a:r>
            <a:r>
              <a:rPr lang="zh-CN" altLang="en-US" sz="1100" b="1" dirty="0">
                <a:solidFill>
                  <a:srgbClr val="FF0000"/>
                </a:solidFill>
              </a:rPr>
              <a:t>增量</a:t>
            </a:r>
            <a:r>
              <a:rPr lang="zh-CN" altLang="en-US" sz="1100" dirty="0"/>
              <a:t>加购记录</a:t>
            </a:r>
            <a:endParaRPr lang="en-US" altLang="zh-CN" sz="1100" dirty="0"/>
          </a:p>
        </p:txBody>
      </p:sp>
      <p:sp>
        <p:nvSpPr>
          <p:cNvPr id="30" name="矩形 29"/>
          <p:cNvSpPr/>
          <p:nvPr/>
        </p:nvSpPr>
        <p:spPr>
          <a:xfrm>
            <a:off x="7164288" y="3713678"/>
            <a:ext cx="1114853" cy="65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00" dirty="0"/>
              <a:t>dt=2020-06-16</a:t>
            </a:r>
            <a:endParaRPr lang="en-US" altLang="zh-CN" sz="1100" dirty="0"/>
          </a:p>
          <a:p>
            <a:pPr algn="ctr"/>
            <a:r>
              <a:rPr lang="zh-CN" altLang="en-US" sz="1100" dirty="0"/>
              <a:t>当日</a:t>
            </a:r>
            <a:r>
              <a:rPr lang="zh-CN" altLang="en-US" sz="1100" b="1" dirty="0">
                <a:solidFill>
                  <a:srgbClr val="FF0000"/>
                </a:solidFill>
              </a:rPr>
              <a:t>增量</a:t>
            </a:r>
            <a:r>
              <a:rPr lang="zh-CN" altLang="en-US" sz="1100" dirty="0"/>
              <a:t>加购记录</a:t>
            </a:r>
            <a:endParaRPr lang="en-US" altLang="zh-CN" sz="1100" dirty="0"/>
          </a:p>
        </p:txBody>
      </p:sp>
      <p:sp>
        <p:nvSpPr>
          <p:cNvPr id="5" name="箭头: 下 3"/>
          <p:cNvSpPr/>
          <p:nvPr/>
        </p:nvSpPr>
        <p:spPr>
          <a:xfrm>
            <a:off x="5038781" y="2500592"/>
            <a:ext cx="390234" cy="551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rgbClr val="FF0000"/>
                </a:solidFill>
              </a:rPr>
              <a:t>首日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164287" y="1277451"/>
            <a:ext cx="1114854" cy="82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altLang="zh-CN" sz="1100" dirty="0">
                <a:solidFill>
                  <a:srgbClr val="FFFF00"/>
                </a:solidFill>
              </a:rPr>
              <a:t>dt=2020-06-16</a:t>
            </a:r>
            <a:endParaRPr lang="en-US" altLang="zh-CN" sz="1100" dirty="0">
              <a:solidFill>
                <a:srgbClr val="FFFF00"/>
              </a:solidFill>
            </a:endParaRPr>
          </a:p>
          <a:p>
            <a:pPr algn="ctr"/>
            <a:r>
              <a:rPr lang="zh-CN" altLang="en-US" sz="1100" dirty="0"/>
              <a:t>当日</a:t>
            </a:r>
            <a:r>
              <a:rPr lang="zh-CN" altLang="en-US" sz="1100" b="1" dirty="0">
                <a:solidFill>
                  <a:srgbClr val="FFFF00"/>
                </a:solidFill>
              </a:rPr>
              <a:t>增量</a:t>
            </a:r>
            <a:r>
              <a:rPr lang="zh-CN" altLang="en-US" sz="1100" dirty="0"/>
              <a:t>加购记录</a:t>
            </a:r>
            <a:endParaRPr lang="zh-CN" altLang="en-US" sz="1100" dirty="0"/>
          </a:p>
          <a:p>
            <a:pPr algn="ctr"/>
            <a:endParaRPr lang="zh-CN" altLang="en-US" sz="1100" dirty="0"/>
          </a:p>
        </p:txBody>
      </p:sp>
      <p:sp>
        <p:nvSpPr>
          <p:cNvPr id="44" name="箭头: 下 43"/>
          <p:cNvSpPr/>
          <p:nvPr/>
        </p:nvSpPr>
        <p:spPr>
          <a:xfrm>
            <a:off x="6281555" y="2499536"/>
            <a:ext cx="390234" cy="551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/>
              <a:t>每日</a:t>
            </a:r>
            <a:endParaRPr lang="zh-CN" altLang="en-US" sz="1050" b="1" dirty="0"/>
          </a:p>
        </p:txBody>
      </p:sp>
      <p:sp>
        <p:nvSpPr>
          <p:cNvPr id="45" name="箭头: 下 44"/>
          <p:cNvSpPr/>
          <p:nvPr/>
        </p:nvSpPr>
        <p:spPr>
          <a:xfrm>
            <a:off x="7524328" y="2499536"/>
            <a:ext cx="390234" cy="551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/>
              <a:t>每日</a:t>
            </a:r>
            <a:endParaRPr lang="zh-CN" altLang="en-US" sz="1050" b="1" dirty="0"/>
          </a:p>
        </p:txBody>
      </p:sp>
      <p:sp>
        <p:nvSpPr>
          <p:cNvPr id="23" name="矩形 22"/>
          <p:cNvSpPr/>
          <p:nvPr/>
        </p:nvSpPr>
        <p:spPr>
          <a:xfrm>
            <a:off x="950419" y="3713676"/>
            <a:ext cx="1114853" cy="658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00" dirty="0"/>
              <a:t>dt=2020-06-11</a:t>
            </a:r>
            <a:endParaRPr lang="en-US" altLang="zh-CN" sz="1100" dirty="0"/>
          </a:p>
          <a:p>
            <a:pPr algn="ctr"/>
            <a:r>
              <a:rPr lang="zh-CN" altLang="en-US" sz="1100" dirty="0"/>
              <a:t>当日</a:t>
            </a:r>
            <a:r>
              <a:rPr lang="zh-CN" altLang="en-US" sz="1100" b="1" dirty="0">
                <a:solidFill>
                  <a:srgbClr val="FF0000"/>
                </a:solidFill>
              </a:rPr>
              <a:t>增量</a:t>
            </a:r>
            <a:r>
              <a:rPr lang="zh-CN" altLang="en-US" sz="1100" dirty="0"/>
              <a:t>加购记录</a:t>
            </a:r>
            <a:endParaRPr lang="en-US" altLang="zh-CN" sz="1100" dirty="0"/>
          </a:p>
        </p:txBody>
      </p:sp>
      <p:sp>
        <p:nvSpPr>
          <p:cNvPr id="25" name="矩形 24"/>
          <p:cNvSpPr/>
          <p:nvPr/>
        </p:nvSpPr>
        <p:spPr>
          <a:xfrm>
            <a:off x="2193193" y="3713676"/>
            <a:ext cx="1114853" cy="658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00" dirty="0"/>
              <a:t>dt=2020-06-12</a:t>
            </a:r>
            <a:endParaRPr lang="en-US" altLang="zh-CN" sz="1100" dirty="0"/>
          </a:p>
          <a:p>
            <a:pPr algn="ctr"/>
            <a:r>
              <a:rPr lang="zh-CN" altLang="en-US" sz="1100" dirty="0"/>
              <a:t>当日</a:t>
            </a:r>
            <a:r>
              <a:rPr lang="zh-CN" altLang="en-US" sz="1100" b="1" dirty="0">
                <a:solidFill>
                  <a:srgbClr val="FF0000"/>
                </a:solidFill>
              </a:rPr>
              <a:t>增量</a:t>
            </a:r>
            <a:r>
              <a:rPr lang="zh-CN" altLang="en-US" sz="1100" dirty="0"/>
              <a:t>加购记录</a:t>
            </a:r>
            <a:endParaRPr lang="en-US" altLang="zh-CN" sz="1100" dirty="0"/>
          </a:p>
        </p:txBody>
      </p:sp>
      <p:sp>
        <p:nvSpPr>
          <p:cNvPr id="26" name="矩形 25"/>
          <p:cNvSpPr/>
          <p:nvPr/>
        </p:nvSpPr>
        <p:spPr>
          <a:xfrm>
            <a:off x="3435967" y="3713677"/>
            <a:ext cx="1114853" cy="6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00" dirty="0"/>
              <a:t>dt=2020-06-13</a:t>
            </a:r>
            <a:endParaRPr lang="en-US" altLang="zh-CN" sz="1100" dirty="0"/>
          </a:p>
          <a:p>
            <a:pPr algn="ctr"/>
            <a:r>
              <a:rPr lang="zh-CN" altLang="en-US" sz="1100" dirty="0"/>
              <a:t>当日</a:t>
            </a:r>
            <a:r>
              <a:rPr lang="zh-CN" altLang="en-US" sz="1100" b="1" dirty="0">
                <a:solidFill>
                  <a:srgbClr val="FF0000"/>
                </a:solidFill>
              </a:rPr>
              <a:t>增量</a:t>
            </a:r>
            <a:r>
              <a:rPr lang="zh-CN" altLang="en-US" sz="1100" dirty="0"/>
              <a:t>加购记录</a:t>
            </a:r>
            <a:endParaRPr lang="en-US" altLang="zh-CN" sz="1100" dirty="0"/>
          </a:p>
        </p:txBody>
      </p:sp>
      <p:cxnSp>
        <p:nvCxnSpPr>
          <p:cNvPr id="6" name="直接箭头连接符 5"/>
          <p:cNvCxnSpPr>
            <a:stCxn id="5" idx="2"/>
            <a:endCxn id="9" idx="0"/>
          </p:cNvCxnSpPr>
          <p:nvPr/>
        </p:nvCxnSpPr>
        <p:spPr>
          <a:xfrm>
            <a:off x="5233898" y="3051989"/>
            <a:ext cx="2270" cy="661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26" idx="0"/>
          </p:cNvCxnSpPr>
          <p:nvPr/>
        </p:nvCxnSpPr>
        <p:spPr>
          <a:xfrm flipH="1">
            <a:off x="3993394" y="3051989"/>
            <a:ext cx="1240504" cy="661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25" idx="0"/>
          </p:cNvCxnSpPr>
          <p:nvPr/>
        </p:nvCxnSpPr>
        <p:spPr>
          <a:xfrm flipH="1">
            <a:off x="2750620" y="3051989"/>
            <a:ext cx="2483278" cy="66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23" idx="0"/>
          </p:cNvCxnSpPr>
          <p:nvPr/>
        </p:nvCxnSpPr>
        <p:spPr>
          <a:xfrm flipH="1">
            <a:off x="1507846" y="3051989"/>
            <a:ext cx="3726052" cy="66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8" grpId="0" bldLvl="0" animBg="1"/>
      <p:bldP spid="24" grpId="0" bldLvl="0" animBg="1"/>
      <p:bldP spid="29" grpId="0" bldLvl="0" animBg="1"/>
      <p:bldP spid="30" grpId="0" bldLvl="0" animBg="1"/>
      <p:bldP spid="5" grpId="0" bldLvl="0" animBg="1"/>
      <p:bldP spid="39" grpId="0" bldLvl="0" animBg="1"/>
      <p:bldP spid="44" grpId="0" bldLvl="0" animBg="1"/>
      <p:bldP spid="45" grpId="0" bldLvl="0" animBg="1"/>
      <p:bldP spid="23" grpId="0" bldLvl="0" animBg="1"/>
      <p:bldP spid="25" grpId="0" bldLvl="0" animBg="1"/>
      <p:bldP spid="2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7120" y="1252855"/>
            <a:ext cx="464121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CREATE EXTERNAL TABLE dwd_trade_cart_add_inc</a:t>
            </a:r>
            <a:endParaRPr lang="zh-CN" altLang="en-US" sz="1200"/>
          </a:p>
          <a:p>
            <a:r>
              <a:rPr lang="zh-CN" altLang="en-US" sz="1200"/>
              <a:t>(</a:t>
            </a:r>
            <a:endParaRPr lang="zh-CN" altLang="en-US" sz="1200"/>
          </a:p>
          <a:p>
            <a:r>
              <a:rPr lang="zh-CN" altLang="en-US" sz="1200"/>
              <a:t>    </a:t>
            </a:r>
            <a:r>
              <a:rPr lang="zh-CN" altLang="en-US" sz="1200">
                <a:sym typeface="+mn-ea"/>
              </a:rPr>
              <a:t>`date_id`          STRING COMMENT '时间id',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`create_time`      STRING COMMENT '加购时间',</a:t>
            </a:r>
            <a:endParaRPr lang="zh-CN" altLang="en-US" sz="1200"/>
          </a:p>
          <a:p>
            <a:r>
              <a:rPr lang="zh-CN" altLang="en-US" sz="1200"/>
              <a:t>    </a:t>
            </a:r>
            <a:r>
              <a:rPr lang="zh-CN" altLang="en-US" sz="1200">
                <a:sym typeface="+mn-ea"/>
              </a:rPr>
              <a:t>`user_id`          STRING COMMENT '用户id',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olidFill>
                  <a:srgbClr val="00B0F0"/>
                </a:solidFill>
              </a:rPr>
              <a:t>  </a:t>
            </a:r>
            <a:r>
              <a:rPr lang="zh-CN" altLang="en-US" sz="1200">
                <a:solidFill>
                  <a:srgbClr val="00B0F0"/>
                </a:solidFill>
                <a:sym typeface="+mn-ea"/>
              </a:rPr>
              <a:t>  `source_id`        STRING COMMENT '来源类型ID',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`source_type_code` STRING COMMENT '来源类型编码',</a:t>
            </a:r>
            <a:endParaRPr lang="zh-CN" altLang="en-US" sz="1200">
              <a:solidFill>
                <a:srgbClr val="00B0F0"/>
              </a:solidFill>
            </a:endParaRPr>
          </a:p>
          <a:p>
            <a:r>
              <a:rPr lang="zh-CN" altLang="en-US" sz="1200">
                <a:solidFill>
                  <a:srgbClr val="00B0F0"/>
                </a:solidFill>
                <a:sym typeface="+mn-ea"/>
              </a:rPr>
              <a:t>    `source_type_name` STRING COMMENT '来源类型名称',</a:t>
            </a:r>
            <a:endParaRPr lang="zh-CN" altLang="en-US" sz="1200">
              <a:solidFill>
                <a:srgbClr val="00B0F0"/>
              </a:solidFill>
            </a:endParaRPr>
          </a:p>
          <a:p>
            <a:endParaRPr lang="zh-CN" altLang="en-US" sz="1200"/>
          </a:p>
          <a:p>
            <a:r>
              <a:rPr lang="zh-CN" altLang="en-US" sz="1200"/>
              <a:t>    </a:t>
            </a:r>
            <a:r>
              <a:rPr lang="zh-CN" altLang="en-US" sz="1200">
                <a:solidFill>
                  <a:srgbClr val="7030A0"/>
                </a:solidFill>
              </a:rPr>
              <a:t>`id`               STRING COMMENT '编号',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`sku_id`           STRING COMMENT '商品id',</a:t>
            </a:r>
            <a:endParaRPr lang="zh-CN" altLang="en-US" sz="1200">
              <a:solidFill>
                <a:srgbClr val="7030A0"/>
              </a:solidFill>
            </a:endParaRPr>
          </a:p>
          <a:p>
            <a:r>
              <a:rPr lang="zh-CN" altLang="en-US" sz="1200">
                <a:solidFill>
                  <a:srgbClr val="7030A0"/>
                </a:solidFill>
              </a:rPr>
              <a:t>    </a:t>
            </a:r>
            <a:r>
              <a:rPr lang="zh-CN" altLang="en-US" sz="1200">
                <a:solidFill>
                  <a:srgbClr val="FF0000"/>
                </a:solidFill>
              </a:rPr>
              <a:t>`sku_num`          BIGINT COMMENT '加购物车件数'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0730" y="45085"/>
            <a:ext cx="2567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加购事实表建模</a:t>
            </a:r>
            <a:endParaRPr lang="zh-CN" altLang="en-US" sz="2000" b="1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51525" y="1461135"/>
            <a:ext cx="1493520" cy="631190"/>
            <a:chOff x="8075" y="1586"/>
            <a:chExt cx="2352" cy="994"/>
          </a:xfrm>
        </p:grpSpPr>
        <p:sp>
          <p:nvSpPr>
            <p:cNvPr id="6" name="右大括号 5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39" y="1794"/>
              <a:ext cx="8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3w</a:t>
              </a:r>
              <a:endParaRPr lang="en-US" altLang="zh-CN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51525" y="2348230"/>
            <a:ext cx="2102485" cy="631825"/>
            <a:chOff x="8075" y="1586"/>
            <a:chExt cx="3311" cy="995"/>
          </a:xfrm>
        </p:grpSpPr>
        <p:sp>
          <p:nvSpPr>
            <p:cNvPr id="9" name="右大括号 8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539" y="1794"/>
              <a:ext cx="18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需要维度</a:t>
              </a: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851525" y="3112770"/>
            <a:ext cx="2102485" cy="631825"/>
            <a:chOff x="8075" y="1586"/>
            <a:chExt cx="3311" cy="995"/>
          </a:xfrm>
        </p:grpSpPr>
        <p:sp>
          <p:nvSpPr>
            <p:cNvPr id="13" name="右大括号 12"/>
            <p:cNvSpPr/>
            <p:nvPr/>
          </p:nvSpPr>
          <p:spPr>
            <a:xfrm>
              <a:off x="8075" y="1586"/>
              <a:ext cx="704" cy="995"/>
            </a:xfrm>
            <a:prstGeom prst="righ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539" y="1794"/>
              <a:ext cx="18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事实描述</a:t>
              </a:r>
              <a:endParaRPr lang="zh-CN" altLang="en-US"/>
            </a:p>
          </p:txBody>
        </p:sp>
      </p:grpSp>
      <p:sp>
        <p:nvSpPr>
          <p:cNvPr id="15" name="左大括号 14"/>
          <p:cNvSpPr/>
          <p:nvPr/>
        </p:nvSpPr>
        <p:spPr>
          <a:xfrm>
            <a:off x="1057275" y="2400935"/>
            <a:ext cx="170180" cy="610235"/>
          </a:xfrm>
          <a:prstGeom prst="leftBrace">
            <a:avLst/>
          </a:prstGeom>
          <a:ln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535" y="2383790"/>
            <a:ext cx="781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维度</a:t>
            </a:r>
            <a:endParaRPr lang="zh-CN" altLang="en-US"/>
          </a:p>
          <a:p>
            <a:r>
              <a:rPr lang="zh-CN" altLang="en-US"/>
              <a:t>退化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60730" y="45085"/>
            <a:ext cx="3583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加购事实表业务过程描述</a:t>
            </a:r>
            <a:endParaRPr lang="zh-CN" altLang="en-US" sz="2000" b="1">
              <a:sym typeface="+mn-ea"/>
            </a:endParaRPr>
          </a:p>
        </p:txBody>
      </p:sp>
      <p:pic>
        <p:nvPicPr>
          <p:cNvPr id="4" name="图片 3" descr="添加购物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606425"/>
            <a:ext cx="652780" cy="65278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47320" y="1334770"/>
          <a:ext cx="8907780" cy="10039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9590"/>
                <a:gridCol w="902335"/>
                <a:gridCol w="907415"/>
                <a:gridCol w="1071880"/>
                <a:gridCol w="1198880"/>
                <a:gridCol w="1311275"/>
                <a:gridCol w="1375410"/>
                <a:gridCol w="1610995"/>
              </a:tblGrid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sku_id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sku_num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operate_time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is_ordered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order_time</a:t>
                      </a:r>
                      <a:endParaRPr lang="en-US" altLang="zh-CN"/>
                    </a:p>
                  </a:txBody>
                  <a:tcPr/>
                </a:tc>
              </a:tr>
              <a:tr h="501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82445" y="812165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首次加购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82445" y="2318385"/>
            <a:ext cx="156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再次加</a:t>
            </a:r>
            <a:r>
              <a:rPr lang="en-US" altLang="zh-CN"/>
              <a:t>/</a:t>
            </a:r>
            <a:r>
              <a:rPr lang="zh-CN" altLang="en-US"/>
              <a:t>减</a:t>
            </a:r>
            <a:r>
              <a:rPr lang="zh-CN" altLang="en-US"/>
              <a:t>购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782445" y="3716020"/>
            <a:ext cx="231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购物车商品被下单</a:t>
            </a:r>
            <a:r>
              <a:rPr lang="en-US" altLang="zh-CN"/>
              <a:t>:</a:t>
            </a:r>
            <a:endParaRPr lang="en-US" altLang="zh-CN"/>
          </a:p>
        </p:txBody>
      </p:sp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147320" y="2712085"/>
          <a:ext cx="8907780" cy="10039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9590"/>
                <a:gridCol w="883920"/>
                <a:gridCol w="907415"/>
                <a:gridCol w="1109345"/>
                <a:gridCol w="1186180"/>
                <a:gridCol w="1298575"/>
                <a:gridCol w="1381760"/>
                <a:gridCol w="1610995"/>
              </a:tblGrid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sku_id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sku_num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operate_time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is_ordered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order_time</a:t>
                      </a:r>
                      <a:endParaRPr lang="en-US" altLang="zh-CN"/>
                    </a:p>
                  </a:txBody>
                  <a:tcPr/>
                </a:tc>
              </a:tr>
              <a:tr h="501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4"/>
            </p:custDataLst>
          </p:nvPr>
        </p:nvGraphicFramePr>
        <p:xfrm>
          <a:off x="147320" y="4084320"/>
          <a:ext cx="8907780" cy="10039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9590"/>
                <a:gridCol w="902335"/>
                <a:gridCol w="882650"/>
                <a:gridCol w="1085215"/>
                <a:gridCol w="1216660"/>
                <a:gridCol w="1341120"/>
                <a:gridCol w="1339215"/>
                <a:gridCol w="1610995"/>
              </a:tblGrid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sku_id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sku_num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operate_time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is_ordered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order_time</a:t>
                      </a:r>
                      <a:endParaRPr lang="en-US" altLang="zh-CN"/>
                    </a:p>
                  </a:txBody>
                  <a:tcPr/>
                </a:tc>
              </a:tr>
              <a:tr h="501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329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ym typeface="+mn-ea"/>
              </a:rPr>
              <a:t>加购事实表的首日导入</a:t>
            </a:r>
            <a:endParaRPr lang="zh-CN" altLang="en-US" sz="20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915" y="673100"/>
            <a:ext cx="84086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ods_cart_info_inc/dt=2020-06-14日是通过maxwell对cart_info表进行</a:t>
            </a:r>
            <a:r>
              <a:rPr lang="zh-CN" altLang="en-US" sz="1400">
                <a:solidFill>
                  <a:srgbClr val="FF0000"/>
                </a:solidFill>
              </a:rPr>
              <a:t>bootstrap</a:t>
            </a:r>
            <a:r>
              <a:rPr lang="zh-CN" altLang="en-US" sz="1400"/>
              <a:t>同步，</a:t>
            </a:r>
            <a:endParaRPr lang="zh-CN" altLang="en-US" sz="1400"/>
          </a:p>
          <a:p>
            <a:r>
              <a:rPr lang="zh-CN" altLang="en-US" sz="1400"/>
              <a:t>因此只会同步用户</a:t>
            </a:r>
            <a:r>
              <a:rPr lang="zh-CN" altLang="en-US" sz="1400">
                <a:solidFill>
                  <a:srgbClr val="FF0000"/>
                </a:solidFill>
              </a:rPr>
              <a:t>截止到2020-06-14日购物车的状态</a:t>
            </a:r>
            <a:r>
              <a:rPr lang="zh-CN" altLang="en-US" sz="1400"/>
              <a:t>，所以在首日</a:t>
            </a:r>
            <a:r>
              <a:rPr lang="zh-CN" altLang="en-US" sz="1400">
                <a:solidFill>
                  <a:srgbClr val="FF0000"/>
                </a:solidFill>
              </a:rPr>
              <a:t>无法精确</a:t>
            </a:r>
            <a:r>
              <a:rPr lang="zh-CN" altLang="en-US" sz="1400"/>
              <a:t>记录用户加入购物车的动作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1277620"/>
            <a:ext cx="8334375" cy="30099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1335" y="2945765"/>
            <a:ext cx="1363980" cy="379095"/>
          </a:xfrm>
          <a:prstGeom prst="rect">
            <a:avLst/>
          </a:prstGeom>
          <a:ln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70635" y="4520565"/>
            <a:ext cx="154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加购日期</a:t>
            </a:r>
            <a:endParaRPr lang="zh-CN" altLang="en-US"/>
          </a:p>
        </p:txBody>
      </p:sp>
      <p:cxnSp>
        <p:nvCxnSpPr>
          <p:cNvPr id="10" name="曲线连接符 9"/>
          <p:cNvCxnSpPr>
            <a:stCxn id="9" idx="1"/>
            <a:endCxn id="8" idx="1"/>
          </p:cNvCxnSpPr>
          <p:nvPr/>
        </p:nvCxnSpPr>
        <p:spPr>
          <a:xfrm rot="10800000">
            <a:off x="521335" y="3134995"/>
            <a:ext cx="749300" cy="1569085"/>
          </a:xfrm>
          <a:prstGeom prst="curvedConnector3">
            <a:avLst>
              <a:gd name="adj1" fmla="val 13178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329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DWD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加购</a:t>
            </a:r>
            <a:r>
              <a:rPr lang="zh-CN" altLang="en-US" sz="2000" b="1">
                <a:sym typeface="+mn-ea"/>
              </a:rPr>
              <a:t>事实表的每</a:t>
            </a:r>
            <a:r>
              <a:rPr lang="zh-CN" altLang="en-US" sz="2000" b="1">
                <a:sym typeface="+mn-ea"/>
              </a:rPr>
              <a:t>日导入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852805" y="704215"/>
            <a:ext cx="62693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每日导入的数据，采集了</a:t>
            </a:r>
            <a:r>
              <a:rPr lang="zh-CN" altLang="en-US" sz="1600"/>
              <a:t>cart_info表的</a:t>
            </a:r>
            <a:r>
              <a:rPr lang="zh-CN" altLang="en-US" sz="1600">
                <a:solidFill>
                  <a:srgbClr val="FF0000"/>
                </a:solidFill>
              </a:rPr>
              <a:t>增删改</a:t>
            </a:r>
            <a:r>
              <a:rPr lang="zh-CN" altLang="en-US" sz="1600"/>
              <a:t>记录。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944245" y="1377315"/>
            <a:ext cx="70942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增：  加购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改：  修改之后的</a:t>
            </a:r>
            <a:r>
              <a:rPr lang="en-US" altLang="zh-CN"/>
              <a:t>sku_num</a:t>
            </a:r>
            <a:r>
              <a:rPr lang="zh-CN" altLang="en-US"/>
              <a:t>变大是加购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删：  购物车的商品被删除，不是加购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UNIT_TABLE_BEAUTIFY" val="smartTable{77609e0b-2544-4224-a890-a32b9a7837eb}"/>
</p:tagLst>
</file>

<file path=ppt/tags/tag11.xml><?xml version="1.0" encoding="utf-8"?>
<p:tagLst xmlns:p="http://schemas.openxmlformats.org/presentationml/2006/main">
  <p:tag name="KSO_WM_UNIT_TABLE_BEAUTIFY" val="smartTable{77609e0b-2544-4224-a890-a32b9a7837eb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6.xml><?xml version="1.0" encoding="utf-8"?>
<p:tagLst xmlns:p="http://schemas.openxmlformats.org/presentationml/2006/main">
  <p:tag name="KSO_WM_UNIT_TABLE_BEAUTIFY" val="smartTable{77609e0b-2544-4224-a890-a32b9a7837eb}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2.xml><?xml version="1.0" encoding="utf-8"?>
<p:tagLst xmlns:p="http://schemas.openxmlformats.org/presentationml/2006/main">
  <p:tag name="KSO_WM_UNIT_TABLE_BEAUTIFY" val="smartTable{4290de4b-1128-4699-bd4f-882136ce5b90}"/>
  <p:tag name="TABLE_EMPHASIZE_COLOR" val="9032147"/>
  <p:tag name="TABLE_SKINIDX" val="3"/>
  <p:tag name="TABLE_COLORIDX" val="j"/>
  <p:tag name="TABLE_COLOR_RGB" val="0x000000*0xFFFFFF*0x44546A*0xE6E5E5*0x89D1D3*0xACDCBC*0x89D1D3*0xACDCBC*0x89D1D3*0xACDCBC"/>
</p:tagLst>
</file>

<file path=ppt/tags/tag23.xml><?xml version="1.0" encoding="utf-8"?>
<p:tagLst xmlns:p="http://schemas.openxmlformats.org/presentationml/2006/main">
  <p:tag name="KSO_WM_UNIT_TABLE_BEAUTIFY" val="smartTable{4290de4b-1128-4699-bd4f-882136ce5b90}"/>
  <p:tag name="TABLE_EMPHASIZE_COLOR" val="8684935"/>
  <p:tag name="TABLE_SKINIDX" val="0"/>
  <p:tag name="TABLE_COLORIDX" val="l"/>
  <p:tag name="TABLE_COLOR_RGB" val="0x000000*0xFFFFFF*0x44546A*0xE6E5E5*0x848587*0x738499*0x817CA0*0x9B819F*0xA7878C*0xAB968B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6.xml><?xml version="1.0" encoding="utf-8"?>
<p:tagLst xmlns:p="http://schemas.openxmlformats.org/presentationml/2006/main">
  <p:tag name="KSO_WM_UNIT_TABLE_BEAUTIFY" val="smartTable{74dd5473-384a-4a60-b808-61014a58f387}"/>
</p:tagLst>
</file>

<file path=ppt/tags/tag27.xml><?xml version="1.0" encoding="utf-8"?>
<p:tagLst xmlns:p="http://schemas.openxmlformats.org/presentationml/2006/main">
  <p:tag name="KSO_WM_UNIT_TABLE_BEAUTIFY" val="smartTable{74dd5473-384a-4a60-b808-61014a58f387}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.xml><?xml version="1.0" encoding="utf-8"?>
<p:tagLst xmlns:p="http://schemas.openxmlformats.org/presentationml/2006/main">
  <p:tag name="KSO_WM_UNIT_TABLE_BEAUTIFY" val="smartTable{86035325-cf48-4f9c-bc94-1e43ed3b1ee8}"/>
</p:tagLst>
</file>

<file path=ppt/tags/tag30.xml><?xml version="1.0" encoding="utf-8"?>
<p:tagLst xmlns:p="http://schemas.openxmlformats.org/presentationml/2006/main">
  <p:tag name="KSO_WM_UNIT_TABLE_BEAUTIFY" val="smartTable{7a394110-15bd-4eb8-8449-47c098f36e5b}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9.xml><?xml version="1.0" encoding="utf-8"?>
<p:tagLst xmlns:p="http://schemas.openxmlformats.org/presentationml/2006/main">
  <p:tag name="KSO_WM_UNIT_TABLE_BEAUTIFY" val="smartTable{ecfa38ca-e599-45ae-9199-4a41ce4d853a}"/>
</p:tagLst>
</file>

<file path=ppt/tags/tag4.xml><?xml version="1.0" encoding="utf-8"?>
<p:tagLst xmlns:p="http://schemas.openxmlformats.org/presentationml/2006/main">
  <p:tag name="KSO_WM_SPECIAL_SOURCE" val="bdnull"/>
</p:tagLst>
</file>

<file path=ppt/tags/tag40.xml><?xml version="1.0" encoding="utf-8"?>
<p:tagLst xmlns:p="http://schemas.openxmlformats.org/presentationml/2006/main">
  <p:tag name="KSO_WM_UNIT_TABLE_BEAUTIFY" val="smartTable{ecfa38ca-e599-45ae-9199-4a41ce4d853a}"/>
</p:tagLst>
</file>

<file path=ppt/tags/tag41.xml><?xml version="1.0" encoding="utf-8"?>
<p:tagLst xmlns:p="http://schemas.openxmlformats.org/presentationml/2006/main">
  <p:tag name="KSO_WM_UNIT_TABLE_BEAUTIFY" val="smartTable{ecfa38ca-e599-45ae-9199-4a41ce4d853a}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7.xml><?xml version="1.0" encoding="utf-8"?>
<p:tagLst xmlns:p="http://schemas.openxmlformats.org/presentationml/2006/main">
  <p:tag name="KSO_WM_UNIT_TABLE_BEAUTIFY" val="smartTable{77609e0b-2544-4224-a890-a32b9a7837eb}"/>
</p:tagLst>
</file>

<file path=ppt/tags/tag48.xml><?xml version="1.0" encoding="utf-8"?>
<p:tagLst xmlns:p="http://schemas.openxmlformats.org/presentationml/2006/main">
  <p:tag name="KSO_WM_UNIT_TABLE_BEAUTIFY" val="smartTable{77609e0b-2544-4224-a890-a32b9a7837eb}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p="http://schemas.openxmlformats.org/presentationml/2006/main">
  <p:tag name="KSO_WM_SPECIAL_SOURCE" val="bdnull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1.xml><?xml version="1.0" encoding="utf-8"?>
<p:tagLst xmlns:p="http://schemas.openxmlformats.org/presentationml/2006/main">
  <p:tag name="KSO_WM_UNIT_TABLE_BEAUTIFY" val="smartTable{77609e0b-2544-4224-a890-a32b9a7837eb}"/>
</p:tagLst>
</file>

<file path=ppt/tags/tag52.xml><?xml version="1.0" encoding="utf-8"?>
<p:tagLst xmlns:p="http://schemas.openxmlformats.org/presentationml/2006/main">
  <p:tag name="KSO_WM_UNIT_TABLE_BEAUTIFY" val="smartTable{77609e0b-2544-4224-a890-a32b9a7837eb}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5.xml><?xml version="1.0" encoding="utf-8"?>
<p:tagLst xmlns:p="http://schemas.openxmlformats.org/presentationml/2006/main">
  <p:tag name="KSO_WM_UNIT_TABLE_BEAUTIFY" val="smartTable{5c9acedf-7415-47b6-a6fa-c0d9bb0ff924}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4.xml><?xml version="1.0" encoding="utf-8"?>
<p:tagLst xmlns:p="http://schemas.openxmlformats.org/presentationml/2006/main">
  <p:tag name="KSO_WM_UNIT_TABLE_BEAUTIFY" val="smartTable{69067782-bffe-40ef-b621-681d30b26574}"/>
  <p:tag name="TABLE_EMPHASIZE_COLOR" val="14850714"/>
  <p:tag name="TABLE_SKINIDX" val="3"/>
  <p:tag name="TABLE_COLORIDX" val="h"/>
  <p:tag name="TABLE_COLOR_RGB" val="0x000000*0xFFFFFF*0x44546A*0xE6E5E5*0xE29A9A*0xDFBBB3*0xA3CDCB*0x8BAC74*0x849BCA*0xD1CD95"/>
</p:tagLst>
</file>

<file path=ppt/tags/tag65.xml><?xml version="1.0" encoding="utf-8"?>
<p:tagLst xmlns:p="http://schemas.openxmlformats.org/presentationml/2006/main">
  <p:tag name="KSO_WM_UNIT_TABLE_BEAUTIFY" val="smartTable{69067782-bffe-40ef-b621-681d30b26574}"/>
  <p:tag name="TABLE_EMPHASIZE_COLOR" val="14850714"/>
  <p:tag name="TABLE_SKINIDX" val="3"/>
  <p:tag name="TABLE_COLORIDX" val="h"/>
  <p:tag name="TABLE_COLOR_RGB" val="0x000000*0xFFFFFF*0x44546A*0xE6E5E5*0xE29A9A*0xDFBBB3*0xA3CDCB*0x8BAC74*0x849BCA*0xD1CD95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p="http://schemas.openxmlformats.org/presentationml/2006/main">
  <p:tag name="KSO_WM_UNIT_TABLE_BEAUTIFY" val="smartTable{77609e0b-2544-4224-a890-a32b9a7837eb}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none" w="med" len="med"/>
        </a:ln>
      </a:spPr>
      <a:bodyPr/>
      <a:lstStyle>
        <a:defPPr>
          <a:defRPr lang="zh-CN" altLang="en-US"/>
        </a:defPPr>
      </a:lstStyle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spDef>
    <a:lnDef>
      <a:spPr>
        <a:ln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18684</Words>
  <Application>WPS 演示</Application>
  <PresentationFormat>全屏显示(16:9)</PresentationFormat>
  <Paragraphs>1829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微软雅黑</vt:lpstr>
      <vt:lpstr>等线</vt:lpstr>
      <vt:lpstr>Arial Unicode MS</vt:lpstr>
      <vt:lpstr>思源黑体 Medium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无与伦比</cp:lastModifiedBy>
  <cp:revision>496</cp:revision>
  <dcterms:created xsi:type="dcterms:W3CDTF">2018-03-01T02:03:00Z</dcterms:created>
  <dcterms:modified xsi:type="dcterms:W3CDTF">2022-05-05T16:14:23Z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