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502" r:id="rId5"/>
    <p:sldId id="639" r:id="rId6"/>
    <p:sldId id="640" r:id="rId7"/>
    <p:sldId id="641" r:id="rId8"/>
    <p:sldId id="643" r:id="rId9"/>
    <p:sldId id="645" r:id="rId10"/>
    <p:sldId id="644" r:id="rId11"/>
    <p:sldId id="642" r:id="rId12"/>
    <p:sldId id="646" r:id="rId13"/>
    <p:sldId id="647" r:id="rId14"/>
    <p:sldId id="648" r:id="rId15"/>
    <p:sldId id="457" r:id="rId16"/>
    <p:sldId id="458" r:id="rId17"/>
    <p:sldId id="650" r:id="rId18"/>
    <p:sldId id="459" r:id="rId19"/>
    <p:sldId id="749" r:id="rId20"/>
    <p:sldId id="682" r:id="rId21"/>
    <p:sldId id="683" r:id="rId22"/>
    <p:sldId id="259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34" y="126"/>
      </p:cViewPr>
      <p:guideLst>
        <p:guide orient="horz" pos="17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168A-A305-444A-BF09-0EAF59193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168A-A305-444A-BF09-0EAF59193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56692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离线数仓项目</a:t>
            </a:r>
            <a:endParaRPr lang="zh-CN" altLang="en-US" sz="48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6361" y="2705735"/>
            <a:ext cx="30276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讲师：郭嘉</a:t>
            </a:r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富强</a:t>
            </a:r>
            <a:endParaRPr lang="zh-CN" altLang="en-US" sz="320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3100" y="0"/>
            <a:ext cx="33159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/>
              <a:t>根据派生指标创建</a:t>
            </a:r>
            <a:r>
              <a:rPr lang="en-US" altLang="zh-CN" sz="2000" b="1"/>
              <a:t>DWS</a:t>
            </a:r>
            <a:r>
              <a:rPr lang="zh-CN" altLang="en-US" sz="2000" b="1"/>
              <a:t>层表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1988185" y="3990340"/>
            <a:ext cx="4620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* 3 * 1 = 6 </a:t>
            </a:r>
            <a:r>
              <a:rPr lang="zh-CN" altLang="en-US"/>
              <a:t>张表</a:t>
            </a:r>
            <a:endParaRPr lang="zh-CN" altLang="en-US"/>
          </a:p>
          <a:p>
            <a:r>
              <a:rPr lang="zh-CN" altLang="en-US"/>
              <a:t>如果在创建</a:t>
            </a:r>
            <a:r>
              <a:rPr lang="en-US" altLang="zh-CN"/>
              <a:t>DWS</a:t>
            </a:r>
            <a:r>
              <a:rPr lang="zh-CN" altLang="en-US"/>
              <a:t>表时，可以从一个细的粒度转换得到粗的粒度，可以只保留细的粒度。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粒度越细越好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应对未来更细的需求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70485" y="498475"/>
          <a:ext cx="9003030" cy="3448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9980"/>
                <a:gridCol w="556260"/>
                <a:gridCol w="816610"/>
                <a:gridCol w="748665"/>
                <a:gridCol w="1125220"/>
                <a:gridCol w="1125855"/>
                <a:gridCol w="1125220"/>
                <a:gridCol w="1125220"/>
              </a:tblGrid>
              <a:tr h="4622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派生指标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业务过程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度量值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聚合逻辑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统计周期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业务限定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统计粒度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数据来源</a:t>
                      </a: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最近</a:t>
                      </a:r>
                      <a:r>
                        <a:rPr lang="en-US" altLang="zh-CN" sz="1000"/>
                        <a:t>1,7,30</a:t>
                      </a:r>
                      <a:r>
                        <a:rPr lang="zh-CN" altLang="en-US" sz="1000"/>
                        <a:t>日订单总额</a:t>
                      </a:r>
                      <a:endParaRPr lang="zh-CN" altLang="en-US" sz="1000"/>
                    </a:p>
                  </a:txBody>
                  <a:tcPr/>
                </a:tc>
                <a:tc rowSpan="9">
                  <a:txBody>
                    <a:bodyPr/>
                    <a:p>
                      <a:pPr algn="l">
                        <a:buNone/>
                      </a:pP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下单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订单金额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sum</a:t>
                      </a:r>
                      <a:endParaRPr lang="en-US" altLang="zh-CN" sz="1000"/>
                    </a:p>
                  </a:txBody>
                  <a:tcPr/>
                </a:tc>
                <a:tc rowSpan="1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最近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1,7,30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日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1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无</a:t>
                      </a:r>
                      <a:endParaRPr lang="zh-CN" altLang="en-US" sz="10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11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dwd_trade_order_detail_inc</a:t>
                      </a:r>
                      <a:endParaRPr lang="en-US" altLang="zh-CN" sz="100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最近</a:t>
                      </a:r>
                      <a:r>
                        <a:rPr lang="en-US" altLang="zh-CN" sz="1000">
                          <a:sym typeface="+mn-ea"/>
                        </a:rPr>
                        <a:t>1,7,30</a:t>
                      </a:r>
                      <a:r>
                        <a:rPr lang="zh-CN" altLang="en-US" sz="1000">
                          <a:sym typeface="+mn-ea"/>
                        </a:rPr>
                        <a:t>日订单总额</a:t>
                      </a:r>
                      <a:r>
                        <a:rPr lang="en-US" altLang="zh-CN" sz="1000">
                          <a:sym typeface="+mn-ea"/>
                        </a:rPr>
                        <a:t>top10</a:t>
                      </a:r>
                      <a:r>
                        <a:rPr lang="zh-CN" altLang="en-US" sz="1000">
                          <a:sym typeface="+mn-ea"/>
                        </a:rPr>
                        <a:t>用户及订单总额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订单金额</a:t>
                      </a:r>
                      <a:endParaRPr lang="zh-CN" altLang="en-US" sz="10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sum</a:t>
                      </a:r>
                      <a:endParaRPr lang="en-US" altLang="zh-CN" sz="100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7274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用户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0"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最近</a:t>
                      </a:r>
                      <a:r>
                        <a:rPr lang="en-US" altLang="zh-CN" sz="1000"/>
                        <a:t>1,7,30</a:t>
                      </a:r>
                      <a:r>
                        <a:rPr lang="zh-CN" altLang="en-US" sz="1000"/>
                        <a:t>日订单数</a:t>
                      </a:r>
                      <a:endParaRPr lang="zh-CN" altLang="en-US" sz="1000"/>
                    </a:p>
                  </a:txBody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单数</a:t>
                      </a:r>
                      <a:endParaRPr lang="zh-CN" altLang="en-US" sz="10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count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79549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zh-CN" altLang="en-US" sz="1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0"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最近</a:t>
                      </a:r>
                      <a:r>
                        <a:rPr lang="en-US" altLang="zh-CN" sz="1000">
                          <a:sym typeface="+mn-ea"/>
                        </a:rPr>
                        <a:t>1,7,30</a:t>
                      </a:r>
                      <a:r>
                        <a:rPr lang="zh-CN" altLang="en-US" sz="1000">
                          <a:sym typeface="+mn-ea"/>
                        </a:rPr>
                        <a:t>日订单数</a:t>
                      </a:r>
                      <a:r>
                        <a:rPr lang="en-US" altLang="zh-CN" sz="1000">
                          <a:sym typeface="+mn-ea"/>
                        </a:rPr>
                        <a:t>top10</a:t>
                      </a:r>
                      <a:r>
                        <a:rPr lang="zh-CN" altLang="en-US" sz="1000">
                          <a:sym typeface="+mn-ea"/>
                        </a:rPr>
                        <a:t>用户及单数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单数</a:t>
                      </a:r>
                      <a:endParaRPr lang="zh-CN" altLang="en-US" sz="1000"/>
                    </a:p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count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8644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sym typeface="+mn-ea"/>
                        </a:rPr>
                        <a:t>用户</a:t>
                      </a:r>
                      <a:endParaRPr lang="zh-CN" altLang="en-US" sz="1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0"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最近</a:t>
                      </a:r>
                      <a:r>
                        <a:rPr lang="en-US" altLang="zh-CN" sz="1000"/>
                        <a:t>1,7,30</a:t>
                      </a:r>
                      <a:r>
                        <a:rPr lang="zh-CN" altLang="en-US" sz="1000"/>
                        <a:t>日订单人数</a:t>
                      </a:r>
                      <a:endParaRPr lang="zh-CN" altLang="en-US" sz="1000"/>
                    </a:p>
                  </a:txBody>
                  <a:tcPr/>
                </a:tc>
                <a:tc vMerge="1"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人数</a:t>
                      </a:r>
                      <a:endParaRPr lang="zh-CN" altLang="en-US" sz="1000"/>
                    </a:p>
                  </a:txBody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distinct user_id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6857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0">
                <a:tc vMerge="1">
                  <a:tcPr/>
                </a:tc>
                <a:tc rowSpan="7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退单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0"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最近</a:t>
                      </a:r>
                      <a:r>
                        <a:rPr lang="en-US" altLang="zh-CN" sz="1000"/>
                        <a:t>1,7,30</a:t>
                      </a:r>
                      <a:r>
                        <a:rPr lang="zh-CN" altLang="en-US" sz="1000"/>
                        <a:t>日退单数</a:t>
                      </a:r>
                      <a:endParaRPr lang="zh-CN" altLang="en-US" sz="1000"/>
                    </a:p>
                  </a:txBody>
                  <a:tcPr/>
                </a:tc>
                <a:tc vMerge="1"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单数</a:t>
                      </a:r>
                      <a:endParaRPr lang="zh-CN" altLang="en-US" sz="1000"/>
                    </a:p>
                  </a:txBody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endParaRPr lang="en-US" altLang="zh-CN" sz="1000"/>
                    </a:p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count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9462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dwd_trade_order_refund_inc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用户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191770"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最近</a:t>
                      </a:r>
                      <a:r>
                        <a:rPr lang="en-US" altLang="zh-CN" sz="1000">
                          <a:sym typeface="+mn-ea"/>
                        </a:rPr>
                        <a:t>1,7,30</a:t>
                      </a:r>
                      <a:r>
                        <a:rPr lang="zh-CN" altLang="en-US" sz="1000">
                          <a:sym typeface="+mn-ea"/>
                        </a:rPr>
                        <a:t>日退单数</a:t>
                      </a:r>
                      <a:r>
                        <a:rPr lang="en-US" altLang="zh-CN" sz="1000">
                          <a:sym typeface="+mn-ea"/>
                        </a:rPr>
                        <a:t>top10</a:t>
                      </a:r>
                      <a:r>
                        <a:rPr lang="zh-CN" altLang="en-US" sz="1000">
                          <a:sym typeface="+mn-ea"/>
                        </a:rPr>
                        <a:t>用户及退单数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单数</a:t>
                      </a:r>
                      <a:endParaRPr lang="zh-CN" altLang="en-US" sz="10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count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2813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最近</a:t>
                      </a:r>
                      <a:r>
                        <a:rPr lang="en-US" altLang="zh-CN" sz="1000">
                          <a:sym typeface="+mn-ea"/>
                        </a:rPr>
                        <a:t>1,7,30</a:t>
                      </a:r>
                      <a:r>
                        <a:rPr lang="zh-CN" altLang="en-US" sz="1000">
                          <a:sym typeface="+mn-ea"/>
                        </a:rPr>
                        <a:t>日退单人数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人数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distinct user_id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3100" y="0"/>
            <a:ext cx="17919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/>
              <a:t>DWS</a:t>
            </a:r>
            <a:r>
              <a:rPr lang="zh-CN" altLang="en-US" sz="2000" b="1"/>
              <a:t>层表命名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916305" y="612775"/>
            <a:ext cx="7522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命名规则</a:t>
            </a:r>
            <a:r>
              <a:rPr lang="en-US" altLang="zh-CN" b="1"/>
              <a:t>: </a:t>
            </a:r>
            <a:r>
              <a:rPr lang="zh-CN" altLang="en-US">
                <a:solidFill>
                  <a:srgbClr val="FF0000"/>
                </a:solidFill>
              </a:rPr>
              <a:t>dws_数据域_统计粒度_业务过程_统计周期（1d/nd/td）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6305" y="1449705"/>
            <a:ext cx="31635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dws_交易域_用户</a:t>
            </a:r>
            <a:r>
              <a:rPr lang="zh-CN" altLang="en-US">
                <a:sym typeface="+mn-ea"/>
              </a:rPr>
              <a:t>_下单_</a:t>
            </a:r>
            <a:r>
              <a:rPr lang="en-US" altLang="zh-CN">
                <a:sym typeface="+mn-ea"/>
              </a:rPr>
              <a:t>1d</a:t>
            </a:r>
            <a:endParaRPr lang="en-US" altLang="zh-CN"/>
          </a:p>
          <a:p>
            <a:r>
              <a:rPr lang="zh-CN" altLang="en-US">
                <a:sym typeface="+mn-ea"/>
              </a:rPr>
              <a:t>dws_交易域_用户</a:t>
            </a:r>
            <a:r>
              <a:rPr lang="zh-CN" altLang="en-US">
                <a:sym typeface="+mn-ea"/>
              </a:rPr>
              <a:t>_下单_</a:t>
            </a:r>
            <a:r>
              <a:rPr lang="en-US" altLang="zh-CN">
                <a:sym typeface="+mn-ea"/>
              </a:rPr>
              <a:t>7d</a:t>
            </a:r>
            <a:endParaRPr lang="en-US" altLang="zh-CN"/>
          </a:p>
          <a:p>
            <a:r>
              <a:rPr lang="zh-CN" altLang="en-US">
                <a:sym typeface="+mn-ea"/>
              </a:rPr>
              <a:t>dws_交易域_用户</a:t>
            </a:r>
            <a:r>
              <a:rPr lang="zh-CN" altLang="en-US">
                <a:sym typeface="+mn-ea"/>
              </a:rPr>
              <a:t>_下单_</a:t>
            </a:r>
            <a:r>
              <a:rPr lang="en-US" altLang="zh-CN">
                <a:sym typeface="+mn-ea"/>
              </a:rPr>
              <a:t>30d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dws_交易域_用户</a:t>
            </a:r>
            <a:r>
              <a:rPr lang="zh-CN" altLang="en-US">
                <a:sym typeface="+mn-ea"/>
              </a:rPr>
              <a:t>_退单_</a:t>
            </a:r>
            <a:r>
              <a:rPr lang="en-US" altLang="zh-CN">
                <a:sym typeface="+mn-ea"/>
              </a:rPr>
              <a:t>1d</a:t>
            </a:r>
            <a:endParaRPr lang="en-US" altLang="zh-CN"/>
          </a:p>
          <a:p>
            <a:r>
              <a:rPr lang="zh-CN" altLang="en-US">
                <a:sym typeface="+mn-ea"/>
              </a:rPr>
              <a:t>dws_交易域_用户</a:t>
            </a:r>
            <a:r>
              <a:rPr lang="zh-CN" altLang="en-US">
                <a:sym typeface="+mn-ea"/>
              </a:rPr>
              <a:t>_退单_</a:t>
            </a:r>
            <a:r>
              <a:rPr lang="en-US" altLang="zh-CN">
                <a:sym typeface="+mn-ea"/>
              </a:rPr>
              <a:t>7d</a:t>
            </a:r>
            <a:endParaRPr lang="zh-CN" altLang="en-US"/>
          </a:p>
          <a:p>
            <a:r>
              <a:rPr lang="zh-CN" altLang="en-US">
                <a:sym typeface="+mn-ea"/>
              </a:rPr>
              <a:t>dws_交易域_用户</a:t>
            </a:r>
            <a:r>
              <a:rPr lang="zh-CN" altLang="en-US">
                <a:sym typeface="+mn-ea"/>
              </a:rPr>
              <a:t>_退单_</a:t>
            </a:r>
            <a:r>
              <a:rPr lang="en-US" altLang="zh-CN">
                <a:sym typeface="+mn-ea"/>
              </a:rPr>
              <a:t>30d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12385" y="1694815"/>
            <a:ext cx="36817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dws_</a:t>
            </a:r>
            <a:r>
              <a:rPr lang="en-US" altLang="zh-CN">
                <a:sym typeface="+mn-ea"/>
              </a:rPr>
              <a:t>trade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user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order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1d</a:t>
            </a:r>
            <a:endParaRPr lang="en-US" altLang="zh-CN"/>
          </a:p>
          <a:p>
            <a:r>
              <a:rPr lang="zh-CN" altLang="en-US">
                <a:sym typeface="+mn-ea"/>
              </a:rPr>
              <a:t>dws</a:t>
            </a:r>
            <a:r>
              <a:rPr lang="en-US" altLang="zh-CN">
                <a:sym typeface="+mn-ea"/>
              </a:rPr>
              <a:t>_trade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user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order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n</a:t>
            </a:r>
            <a:r>
              <a:rPr lang="en-US" altLang="zh-CN">
                <a:sym typeface="+mn-ea"/>
              </a:rPr>
              <a:t>d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dws_</a:t>
            </a:r>
            <a:r>
              <a:rPr lang="en-US" altLang="zh-CN">
                <a:sym typeface="+mn-ea"/>
              </a:rPr>
              <a:t>trade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user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refund_</a:t>
            </a:r>
            <a:r>
              <a:rPr lang="en-US" altLang="zh-CN">
                <a:sym typeface="+mn-ea"/>
              </a:rPr>
              <a:t>order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1d</a:t>
            </a:r>
            <a:endParaRPr lang="en-US" altLang="zh-CN"/>
          </a:p>
          <a:p>
            <a:r>
              <a:rPr lang="zh-CN" altLang="en-US">
                <a:sym typeface="+mn-ea"/>
              </a:rPr>
              <a:t>dws_</a:t>
            </a:r>
            <a:r>
              <a:rPr lang="en-US" altLang="zh-CN">
                <a:sym typeface="+mn-ea"/>
              </a:rPr>
              <a:t>trade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user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refund_order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n</a:t>
            </a:r>
            <a:r>
              <a:rPr lang="en-US" altLang="zh-CN">
                <a:sym typeface="+mn-ea"/>
              </a:rPr>
              <a:t>d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195445" y="2386965"/>
            <a:ext cx="752475" cy="368935"/>
          </a:xfrm>
          <a:prstGeom prst="rightArrow">
            <a:avLst/>
          </a:prstGeom>
          <a:ln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3100" y="0"/>
            <a:ext cx="15379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/>
              <a:t>DWS</a:t>
            </a:r>
            <a:r>
              <a:rPr lang="zh-CN" altLang="en-US" sz="2000" b="1"/>
              <a:t>层建表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886460" y="559435"/>
            <a:ext cx="68065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dws_trade_user_order_1d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`user_id`                        STRING COMMENT '用户id',</a:t>
            </a:r>
            <a:endParaRPr lang="zh-CN" altLang="en-US" sz="1200"/>
          </a:p>
          <a:p>
            <a:r>
              <a:rPr lang="zh-CN" altLang="en-US" sz="1200"/>
              <a:t>    `order_count_1d`            BIGINT COMMENT '最近1日下单次数',</a:t>
            </a:r>
            <a:endParaRPr lang="zh-CN" altLang="en-US" sz="1200"/>
          </a:p>
          <a:p>
            <a:r>
              <a:rPr lang="zh-CN" altLang="en-US" sz="1200"/>
              <a:t>       `order_total_amount_1d`     DECIMAL(16, 2) COMMENT '最近1日下单最终金额'</a:t>
            </a:r>
            <a:endParaRPr lang="zh-CN" altLang="en-US" sz="1200"/>
          </a:p>
          <a:p>
            <a:r>
              <a:rPr lang="zh-CN" altLang="en-US" sz="1200"/>
              <a:t>) COMMENT '交易域用户粒度订单最近1日汇总事实表'</a:t>
            </a:r>
            <a:endParaRPr lang="zh-CN" altLang="en-US" sz="1200"/>
          </a:p>
          <a:p>
            <a:r>
              <a:rPr lang="zh-CN" altLang="en-US" sz="1200"/>
              <a:t>    PARTITIONED BY (`dt` STRING)</a:t>
            </a:r>
            <a:endParaRPr lang="zh-CN" altLang="en-US" sz="1200"/>
          </a:p>
          <a:p>
            <a:r>
              <a:rPr lang="zh-CN" altLang="en-US" sz="1200"/>
              <a:t>    STORED AS ORC</a:t>
            </a:r>
            <a:endParaRPr lang="zh-CN" altLang="en-US" sz="1200"/>
          </a:p>
          <a:p>
            <a:r>
              <a:rPr lang="zh-CN" altLang="en-US" sz="1200"/>
              <a:t>    LOCATION '/warehouse/gmall/dws/dws_trade_user_order_1d'</a:t>
            </a:r>
            <a:endParaRPr lang="zh-CN" altLang="en-US" sz="1200"/>
          </a:p>
          <a:p>
            <a:r>
              <a:rPr lang="zh-CN" altLang="en-US" sz="1200"/>
              <a:t>    TBLPROPERTIES ('orc.compress' = 'snappy');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886460" y="2865755"/>
            <a:ext cx="680656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dws_trade_user_order_</a:t>
            </a:r>
            <a:r>
              <a:rPr lang="en-US" altLang="zh-CN" sz="1200"/>
              <a:t>n</a:t>
            </a:r>
            <a:r>
              <a:rPr lang="zh-CN" altLang="en-US" sz="1200"/>
              <a:t>d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`user_id`                        STRING COMMENT '用户id',</a:t>
            </a:r>
            <a:endParaRPr lang="zh-CN" altLang="en-US" sz="1200"/>
          </a:p>
          <a:p>
            <a:r>
              <a:rPr lang="zh-CN" altLang="en-US" sz="1200"/>
              <a:t>    `order_count`            BIGINT COMMENT '最近</a:t>
            </a:r>
            <a:r>
              <a:rPr lang="en-US" altLang="zh-CN" sz="1200"/>
              <a:t>n</a:t>
            </a:r>
            <a:r>
              <a:rPr lang="zh-CN" altLang="en-US" sz="1200"/>
              <a:t>日下单次数',</a:t>
            </a:r>
            <a:endParaRPr lang="zh-CN" altLang="en-US" sz="1200"/>
          </a:p>
          <a:p>
            <a:r>
              <a:rPr lang="zh-CN" altLang="en-US" sz="1200"/>
              <a:t>     `order_total_amount`     DECIMAL(16, 2) COMMENT '最近</a:t>
            </a:r>
            <a:r>
              <a:rPr lang="en-US" altLang="zh-CN" sz="1200"/>
              <a:t>n</a:t>
            </a:r>
            <a:r>
              <a:rPr lang="zh-CN" altLang="en-US" sz="1200"/>
              <a:t>日下单最终金额'</a:t>
            </a:r>
            <a:r>
              <a:rPr lang="en-US" altLang="zh-CN" sz="1200"/>
              <a:t>,</a:t>
            </a:r>
            <a:endParaRPr lang="en-US" altLang="zh-CN" sz="1200"/>
          </a:p>
          <a:p>
            <a:r>
              <a:rPr lang="zh-CN" altLang="en-US" sz="1200"/>
              <a:t>     </a:t>
            </a:r>
            <a:r>
              <a:rPr lang="en-US" altLang="zh-CN" sz="1200"/>
              <a:t>`recent_days_n`             INT COMMENT '</a:t>
            </a:r>
            <a:r>
              <a:rPr lang="zh-CN" altLang="en-US" sz="1200"/>
              <a:t>最近</a:t>
            </a:r>
            <a:r>
              <a:rPr lang="en-US" altLang="zh-CN" sz="1200"/>
              <a:t>n</a:t>
            </a:r>
            <a:r>
              <a:rPr lang="zh-CN" altLang="en-US" sz="1200"/>
              <a:t>日说明</a:t>
            </a:r>
            <a:r>
              <a:rPr lang="en-US" altLang="zh-CN" sz="1200"/>
              <a:t>'</a:t>
            </a:r>
            <a:endParaRPr lang="zh-CN" altLang="en-US" sz="1200"/>
          </a:p>
          <a:p>
            <a:r>
              <a:rPr lang="zh-CN" altLang="en-US" sz="1200"/>
              <a:t>) COMMENT '交易域用户粒度订单最近</a:t>
            </a:r>
            <a:r>
              <a:rPr lang="en-US" altLang="zh-CN" sz="1200"/>
              <a:t>n</a:t>
            </a:r>
            <a:r>
              <a:rPr lang="zh-CN" altLang="en-US" sz="1200"/>
              <a:t>日汇总事实表'</a:t>
            </a:r>
            <a:endParaRPr lang="zh-CN" altLang="en-US" sz="1200"/>
          </a:p>
          <a:p>
            <a:r>
              <a:rPr lang="zh-CN" altLang="en-US" sz="1200"/>
              <a:t>    PARTITIONED BY (`dt` STRING)</a:t>
            </a:r>
            <a:endParaRPr lang="zh-CN" altLang="en-US" sz="1200"/>
          </a:p>
          <a:p>
            <a:r>
              <a:rPr lang="zh-CN" altLang="en-US" sz="1200"/>
              <a:t>    STORED AS ORC</a:t>
            </a:r>
            <a:endParaRPr lang="zh-CN" altLang="en-US" sz="1200"/>
          </a:p>
          <a:p>
            <a:r>
              <a:rPr lang="zh-CN" altLang="en-US" sz="1200"/>
              <a:t>    LOCATION '/warehouse/gmall/dws/dws_trade_user_order_</a:t>
            </a:r>
            <a:r>
              <a:rPr lang="en-US" altLang="zh-CN" sz="1200"/>
              <a:t>n</a:t>
            </a:r>
            <a:r>
              <a:rPr lang="zh-CN" altLang="en-US" sz="1200"/>
              <a:t>d'</a:t>
            </a:r>
            <a:endParaRPr lang="zh-CN" altLang="en-US" sz="1200"/>
          </a:p>
          <a:p>
            <a:r>
              <a:rPr lang="zh-CN" altLang="en-US" sz="1200"/>
              <a:t>    TBLPROPERTIES ('orc.compress' = 'snappy');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17919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/>
              <a:t>DWS</a:t>
            </a:r>
            <a:r>
              <a:rPr lang="zh-CN" altLang="en-US" sz="2000" b="1"/>
              <a:t>数据来源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1244600" y="3189605"/>
            <a:ext cx="2849880" cy="368300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0CA451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dws_trade_user_order_1d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8400" y="1443355"/>
            <a:ext cx="3002280" cy="368300"/>
          </a:xfrm>
          <a:prstGeom prst="rect">
            <a:avLst/>
          </a:prstGeom>
          <a:gradFill>
            <a:gsLst>
              <a:gs pos="3896">
                <a:srgbClr val="F2E6CD"/>
              </a:gs>
              <a:gs pos="97000">
                <a:srgbClr val="E3B84B"/>
              </a:gs>
            </a:gsLst>
            <a:lin scaled="1"/>
          </a:gradFill>
        </p:spPr>
        <p:txBody>
          <a:bodyPr wrap="none" rtlCol="0" anchor="t">
            <a:spAutoFit/>
          </a:bodyPr>
          <a:p>
            <a:pPr algn="l">
              <a:buNone/>
            </a:pPr>
            <a:r>
              <a:rPr lang="en-US" altLang="zh-CN">
                <a:sym typeface="+mn-ea"/>
              </a:rPr>
              <a:t>dwd_trade_order_detail_inc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61305" y="3189605"/>
            <a:ext cx="2849880" cy="368300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dws_trade_user_order_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d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2" idx="0"/>
            <a:endCxn id="3" idx="2"/>
          </p:cNvCxnSpPr>
          <p:nvPr/>
        </p:nvCxnSpPr>
        <p:spPr>
          <a:xfrm flipV="1">
            <a:off x="2669540" y="1811655"/>
            <a:ext cx="0" cy="1377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3"/>
          </p:cNvCxnSpPr>
          <p:nvPr/>
        </p:nvCxnSpPr>
        <p:spPr>
          <a:xfrm flipH="1" flipV="1">
            <a:off x="4170680" y="1627505"/>
            <a:ext cx="2615565" cy="15621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1"/>
            <a:endCxn id="2" idx="3"/>
          </p:cNvCxnSpPr>
          <p:nvPr/>
        </p:nvCxnSpPr>
        <p:spPr>
          <a:xfrm flipH="1">
            <a:off x="4094480" y="3373755"/>
            <a:ext cx="12668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51294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ym typeface="+mn-ea"/>
              </a:rPr>
              <a:t>dws_</a:t>
            </a:r>
            <a:r>
              <a:rPr lang="en-US" altLang="zh-CN" sz="2000" b="1">
                <a:sym typeface="+mn-ea"/>
              </a:rPr>
              <a:t>xxx_n</a:t>
            </a:r>
            <a:r>
              <a:rPr lang="zh-CN" altLang="en-US" sz="2000" b="1">
                <a:sym typeface="+mn-ea"/>
              </a:rPr>
              <a:t>d中最近</a:t>
            </a:r>
            <a:r>
              <a:rPr lang="en-US" altLang="zh-CN" sz="2000" b="1">
                <a:sym typeface="+mn-ea"/>
              </a:rPr>
              <a:t>30</a:t>
            </a:r>
            <a:r>
              <a:rPr lang="zh-CN" altLang="en-US" sz="2000" b="1">
                <a:sym typeface="+mn-ea"/>
              </a:rPr>
              <a:t>日指标计算方式</a:t>
            </a:r>
            <a:endParaRPr lang="zh-CN" altLang="en-US" sz="2000" b="1"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449705" y="1512570"/>
          <a:ext cx="6400165" cy="1905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1977"/>
                <a:gridCol w="1421976"/>
                <a:gridCol w="142197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2020-06-14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2020-06-12</a:t>
                      </a:r>
                      <a:endParaRPr lang="en-US" altLang="zh-CN" sz="135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2020-06-10</a:t>
                      </a:r>
                      <a:endParaRPr lang="en-US" altLang="zh-CN" sz="135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2020-06-11</a:t>
                      </a:r>
                      <a:endParaRPr lang="en-US" altLang="zh-CN" sz="135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91285" y="824865"/>
            <a:ext cx="4699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假设</a:t>
            </a:r>
            <a:r>
              <a:rPr lang="zh-CN" altLang="en-US" sz="1400">
                <a:solidFill>
                  <a:srgbClr val="FF0000"/>
                </a:solidFill>
              </a:rPr>
              <a:t>当前</a:t>
            </a:r>
            <a:r>
              <a:rPr lang="zh-CN" altLang="en-US" sz="1400"/>
              <a:t>要处理日期为 </a:t>
            </a:r>
            <a:r>
              <a:rPr lang="en-US" altLang="zh-CN" sz="1400">
                <a:solidFill>
                  <a:srgbClr val="FF0000"/>
                </a:solidFill>
              </a:rPr>
              <a:t>2020-06-20</a:t>
            </a:r>
            <a:r>
              <a:rPr lang="zh-CN" altLang="en-US" sz="1400"/>
              <a:t>日的数据</a:t>
            </a:r>
            <a:endParaRPr lang="zh-CN" altLang="en-US" sz="1400"/>
          </a:p>
        </p:txBody>
      </p:sp>
      <p:sp>
        <p:nvSpPr>
          <p:cNvPr id="10" name="右大括号 9"/>
          <p:cNvSpPr/>
          <p:nvPr/>
        </p:nvSpPr>
        <p:spPr>
          <a:xfrm>
            <a:off x="5977255" y="1875155"/>
            <a:ext cx="596265" cy="1497965"/>
          </a:xfrm>
          <a:prstGeom prst="rightBrace">
            <a:avLst/>
          </a:prstGeom>
          <a:ln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87820" y="2439670"/>
            <a:ext cx="4699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dt &gt; date_sub(2020-06-20,30)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1391285" y="4451985"/>
            <a:ext cx="5735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查询最近</a:t>
            </a:r>
            <a:r>
              <a:rPr lang="en-US" altLang="zh-CN" sz="1400"/>
              <a:t>30</a:t>
            </a:r>
            <a:r>
              <a:rPr lang="zh-CN" altLang="en-US" sz="1400"/>
              <a:t>天</a:t>
            </a:r>
            <a:r>
              <a:rPr lang="en-US" altLang="zh-CN" sz="1400"/>
              <a:t>dwd</a:t>
            </a:r>
            <a:r>
              <a:rPr lang="zh-CN" altLang="en-US" sz="1400"/>
              <a:t>层对应事实表中的事实，对指标列进行</a:t>
            </a:r>
            <a:r>
              <a:rPr lang="en-US" altLang="zh-CN" sz="1400"/>
              <a:t>sum</a:t>
            </a:r>
            <a:r>
              <a:rPr lang="zh-CN" altLang="en-US" sz="1400"/>
              <a:t>求和运算</a:t>
            </a:r>
            <a:endParaRPr lang="zh-CN" altLang="en-US" sz="1400"/>
          </a:p>
        </p:txBody>
      </p:sp>
      <p:sp>
        <p:nvSpPr>
          <p:cNvPr id="13" name="右大括号 12"/>
          <p:cNvSpPr/>
          <p:nvPr/>
        </p:nvSpPr>
        <p:spPr>
          <a:xfrm rot="5400000">
            <a:off x="3418840" y="2946400"/>
            <a:ext cx="327025" cy="1397000"/>
          </a:xfrm>
          <a:prstGeom prst="rightBrace">
            <a:avLst/>
          </a:prstGeom>
          <a:ln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23895" y="3872865"/>
            <a:ext cx="717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sum()</a:t>
            </a:r>
            <a:endParaRPr lang="en-US" altLang="zh-CN" sz="14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3719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ym typeface="+mn-ea"/>
              </a:rPr>
              <a:t>dws_</a:t>
            </a:r>
            <a:r>
              <a:rPr lang="en-US" altLang="zh-CN" sz="2000" b="1">
                <a:sym typeface="+mn-ea"/>
              </a:rPr>
              <a:t>xxx_n</a:t>
            </a:r>
            <a:r>
              <a:rPr lang="zh-CN" altLang="en-US" sz="2000" b="1">
                <a:sym typeface="+mn-ea"/>
              </a:rPr>
              <a:t>d中最近</a:t>
            </a:r>
            <a:r>
              <a:rPr lang="en-US" altLang="zh-CN" sz="2000" b="1">
                <a:sym typeface="+mn-ea"/>
              </a:rPr>
              <a:t>7</a:t>
            </a:r>
            <a:r>
              <a:rPr lang="zh-CN" altLang="en-US" sz="2000" b="1">
                <a:sym typeface="+mn-ea"/>
              </a:rPr>
              <a:t>日指标计算方式</a:t>
            </a:r>
            <a:endParaRPr lang="zh-CN" altLang="en-US" sz="2000" b="1"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608455" y="1576705"/>
          <a:ext cx="6400165" cy="1905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1977"/>
                <a:gridCol w="1421976"/>
                <a:gridCol w="142197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2020-06-14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2020-06-12</a:t>
                      </a:r>
                      <a:endParaRPr lang="en-US" altLang="zh-CN" sz="135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2020-06-10</a:t>
                      </a:r>
                      <a:endParaRPr lang="en-US" altLang="zh-CN" sz="135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2020-06-11</a:t>
                      </a:r>
                      <a:endParaRPr lang="en-US" altLang="zh-CN" sz="135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08455" y="657860"/>
            <a:ext cx="4699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假设</a:t>
            </a:r>
            <a:r>
              <a:rPr lang="zh-CN" altLang="en-US" sz="1400">
                <a:solidFill>
                  <a:srgbClr val="FF0000"/>
                </a:solidFill>
              </a:rPr>
              <a:t>当前</a:t>
            </a:r>
            <a:r>
              <a:rPr lang="zh-CN" altLang="en-US" sz="1400"/>
              <a:t>要处理日期为 </a:t>
            </a:r>
            <a:r>
              <a:rPr lang="en-US" altLang="zh-CN" sz="1400">
                <a:solidFill>
                  <a:srgbClr val="FF0000"/>
                </a:solidFill>
              </a:rPr>
              <a:t>2020-06-20</a:t>
            </a:r>
            <a:r>
              <a:rPr lang="zh-CN" altLang="en-US" sz="1400"/>
              <a:t>日的数据</a:t>
            </a:r>
            <a:endParaRPr lang="zh-CN" altLang="en-US" sz="1400"/>
          </a:p>
        </p:txBody>
      </p:sp>
      <p:sp>
        <p:nvSpPr>
          <p:cNvPr id="10" name="右大括号 9"/>
          <p:cNvSpPr/>
          <p:nvPr/>
        </p:nvSpPr>
        <p:spPr>
          <a:xfrm>
            <a:off x="5977255" y="1875155"/>
            <a:ext cx="596265" cy="1497965"/>
          </a:xfrm>
          <a:prstGeom prst="rightBrace">
            <a:avLst/>
          </a:prstGeom>
          <a:ln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87820" y="2439670"/>
            <a:ext cx="4699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dt &gt; date_sub(2020-06-20,30)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1391285" y="4451985"/>
            <a:ext cx="5735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查询最近</a:t>
            </a:r>
            <a:r>
              <a:rPr lang="en-US" altLang="zh-CN" sz="1400"/>
              <a:t>30</a:t>
            </a:r>
            <a:r>
              <a:rPr lang="zh-CN" altLang="en-US" sz="1400"/>
              <a:t>天</a:t>
            </a:r>
            <a:r>
              <a:rPr lang="en-US" altLang="zh-CN" sz="1400"/>
              <a:t>dwd</a:t>
            </a:r>
            <a:r>
              <a:rPr lang="zh-CN" altLang="en-US" sz="1400"/>
              <a:t>层对应事实表中的事实，按照日期过滤出最近</a:t>
            </a:r>
            <a:r>
              <a:rPr lang="en-US" altLang="zh-CN" sz="1400"/>
              <a:t>7</a:t>
            </a:r>
            <a:r>
              <a:rPr lang="zh-CN" altLang="en-US" sz="1400"/>
              <a:t>日的事实，</a:t>
            </a:r>
            <a:r>
              <a:rPr lang="zh-CN" altLang="en-US" sz="1400"/>
              <a:t>对指标列进行</a:t>
            </a:r>
            <a:r>
              <a:rPr lang="en-US" altLang="zh-CN" sz="1400"/>
              <a:t>sum</a:t>
            </a:r>
            <a:r>
              <a:rPr lang="zh-CN" altLang="en-US" sz="1400"/>
              <a:t>求和运算</a:t>
            </a:r>
            <a:endParaRPr lang="zh-CN" altLang="en-US" sz="1400"/>
          </a:p>
        </p:txBody>
      </p:sp>
      <p:sp>
        <p:nvSpPr>
          <p:cNvPr id="13" name="右大括号 12"/>
          <p:cNvSpPr/>
          <p:nvPr/>
        </p:nvSpPr>
        <p:spPr>
          <a:xfrm rot="5400000">
            <a:off x="3577590" y="3003550"/>
            <a:ext cx="327025" cy="1397000"/>
          </a:xfrm>
          <a:prstGeom prst="rightBrace">
            <a:avLst/>
          </a:prstGeom>
          <a:ln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82010" y="4008755"/>
            <a:ext cx="717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sum()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1988185" y="1174115"/>
            <a:ext cx="4699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if(</a:t>
            </a:r>
            <a:r>
              <a:rPr lang="en-US" altLang="zh-CN" sz="1400"/>
              <a:t>dt &gt; date_sub(2020-06-20,7),xxx_amount,0)</a:t>
            </a:r>
            <a:endParaRPr lang="en-US" altLang="zh-CN" sz="1400"/>
          </a:p>
        </p:txBody>
      </p:sp>
      <p:graphicFrame>
        <p:nvGraphicFramePr>
          <p:cNvPr id="3" name="表格 2"/>
          <p:cNvGraphicFramePr/>
          <p:nvPr/>
        </p:nvGraphicFramePr>
        <p:xfrm>
          <a:off x="3042920" y="2325370"/>
          <a:ext cx="1397000" cy="1106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7000"/>
              </a:tblGrid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 animBg="1"/>
      <p:bldP spid="11" grpId="0"/>
      <p:bldP spid="2" grpId="0"/>
      <p:bldP spid="13" grpId="0" animBg="1"/>
      <p:bldP spid="1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3008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/>
              <a:t>dws_trade_user_order_td每日导入</a:t>
            </a:r>
            <a:endParaRPr lang="zh-CN" altLang="en-US" sz="2000" b="1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85115" y="532765"/>
          <a:ext cx="5440045" cy="12274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5170"/>
                <a:gridCol w="1171575"/>
                <a:gridCol w="1155700"/>
                <a:gridCol w="1165225"/>
                <a:gridCol w="1222375"/>
              </a:tblGrid>
              <a:tr h="338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user_id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order_date_first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order_date_last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order_count_td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dt</a:t>
                      </a:r>
                      <a:endParaRPr lang="en-US" altLang="zh-CN" sz="1000"/>
                    </a:p>
                  </a:txBody>
                  <a:tcPr/>
                </a:tc>
              </a:tr>
              <a:tr h="292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2020-06-14</a:t>
                      </a:r>
                      <a:endParaRPr lang="en-US" altLang="zh-CN" sz="1000"/>
                    </a:p>
                  </a:txBody>
                  <a:tcPr/>
                </a:tc>
              </a:tr>
              <a:tr h="298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2020-06-14</a:t>
                      </a:r>
                      <a:endParaRPr lang="en-US" altLang="zh-CN" sz="1000"/>
                    </a:p>
                  </a:txBody>
                  <a:tcPr/>
                </a:tc>
              </a:tr>
              <a:tr h="29845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ym typeface="+mn-ea"/>
                        </a:rPr>
                        <a:t>dws_trade_user_order_td</a:t>
                      </a:r>
                      <a:endParaRPr lang="en-US" altLang="zh-CN" sz="10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120" y="1893570"/>
            <a:ext cx="752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业务开始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5302250" y="189357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2020-06-14</a:t>
            </a:r>
            <a:endParaRPr lang="en-US" altLang="zh-CN" sz="1000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823595" y="2016125"/>
            <a:ext cx="44786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420" y="2355850"/>
            <a:ext cx="752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业务开始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5289550" y="235585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2020-06-14</a:t>
            </a:r>
            <a:endParaRPr lang="en-US" altLang="zh-CN" sz="1000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803910" y="2478405"/>
            <a:ext cx="44786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637655" y="235585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2020-06-15</a:t>
            </a:r>
            <a:endParaRPr lang="en-US" altLang="zh-CN" sz="1000"/>
          </a:p>
        </p:txBody>
      </p:sp>
      <p:cxnSp>
        <p:nvCxnSpPr>
          <p:cNvPr id="12" name="直接箭头连接符 11"/>
          <p:cNvCxnSpPr>
            <a:stCxn id="9" idx="3"/>
            <a:endCxn id="11" idx="1"/>
          </p:cNvCxnSpPr>
          <p:nvPr/>
        </p:nvCxnSpPr>
        <p:spPr>
          <a:xfrm>
            <a:off x="6155055" y="2478405"/>
            <a:ext cx="4826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5725160" y="2990850"/>
          <a:ext cx="2730500" cy="1292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6270"/>
                <a:gridCol w="1021715"/>
                <a:gridCol w="107251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user_id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order_count_</a:t>
                      </a:r>
                      <a:r>
                        <a:rPr lang="en-US" altLang="zh-CN" sz="1000"/>
                        <a:t>1</a:t>
                      </a:r>
                      <a:r>
                        <a:rPr lang="zh-CN" altLang="en-US" sz="1000"/>
                        <a:t>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dt</a:t>
                      </a:r>
                      <a:endParaRPr lang="en-US" altLang="zh-CN" sz="1000"/>
                    </a:p>
                  </a:txBody>
                  <a:tcPr/>
                </a:tc>
              </a:tr>
              <a:tr h="294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2020-06-15</a:t>
                      </a:r>
                      <a:endParaRPr lang="en-US" altLang="zh-CN" sz="1000"/>
                    </a:p>
                  </a:txBody>
                  <a:tcPr/>
                </a:tc>
              </a:tr>
              <a:tr h="300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2020-06-15</a:t>
                      </a:r>
                      <a:endParaRPr lang="en-US" altLang="zh-CN" sz="1000"/>
                    </a:p>
                  </a:txBody>
                  <a:tcPr/>
                </a:tc>
              </a:tr>
              <a:tr h="30099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ym typeface="+mn-ea"/>
                        </a:rPr>
                        <a:t>dws_trade_user_order_</a:t>
                      </a:r>
                      <a:r>
                        <a:rPr lang="en-US" altLang="zh-CN" sz="1000" b="1">
                          <a:sym typeface="+mn-ea"/>
                        </a:rPr>
                        <a:t>1</a:t>
                      </a:r>
                      <a:r>
                        <a:rPr lang="zh-CN" altLang="en-US" sz="1000" b="1">
                          <a:sym typeface="+mn-ea"/>
                        </a:rPr>
                        <a:t>d</a:t>
                      </a:r>
                      <a:endParaRPr lang="en-US" altLang="zh-CN" sz="10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3008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/>
              <a:t>dws_trade_user_order_td每日导入</a:t>
            </a:r>
            <a:endParaRPr lang="zh-CN" altLang="en-US" sz="2000" b="1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65760" y="617220"/>
          <a:ext cx="8412480" cy="22225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2155"/>
                <a:gridCol w="1353185"/>
                <a:gridCol w="1364615"/>
                <a:gridCol w="1352550"/>
                <a:gridCol w="624205"/>
                <a:gridCol w="720090"/>
                <a:gridCol w="780415"/>
                <a:gridCol w="148526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user_id</a:t>
                      </a:r>
                      <a:endParaRPr lang="en-US" altLang="zh-CN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order_date_first</a:t>
                      </a:r>
                      <a:endParaRPr lang="zh-CN" altLang="en-US" sz="1200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order_date_last</a:t>
                      </a:r>
                      <a:endParaRPr lang="zh-CN" altLang="en-US" sz="1200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order_count_td</a:t>
                      </a:r>
                      <a:endParaRPr lang="zh-CN" altLang="en-US" sz="1200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dt</a:t>
                      </a:r>
                      <a:endParaRPr lang="en-US" altLang="zh-CN" sz="12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user_id</a:t>
                      </a:r>
                      <a:endParaRPr lang="en-US" altLang="zh-CN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order_count_td</a:t>
                      </a:r>
                      <a:endParaRPr lang="zh-CN" altLang="en-US" sz="1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dt</a:t>
                      </a:r>
                      <a:endParaRPr lang="en-US" altLang="zh-CN" sz="12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2020-06-12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2020-06-12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2020-06-14</a:t>
                      </a:r>
                      <a:endParaRPr lang="en-US" altLang="zh-CN" sz="12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endParaRPr lang="en-US" altLang="zh-CN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endParaRPr lang="en-US" altLang="zh-CN" sz="1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endParaRPr lang="en-US" altLang="zh-CN" sz="12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2020-06-13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2020-06-14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2020-06-14</a:t>
                      </a:r>
                      <a:endParaRPr lang="en-US" altLang="zh-CN" sz="12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2020-06-15</a:t>
                      </a:r>
                      <a:endParaRPr lang="en-US" altLang="zh-CN" sz="12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0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endParaRPr lang="en-US" altLang="zh-CN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endParaRPr lang="en-US" altLang="zh-CN" sz="1200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2020-06-15</a:t>
                      </a:r>
                      <a:endParaRPr lang="en-US" altLang="zh-CN" sz="12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2905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dws_trade_user_order_td</a:t>
                      </a:r>
                      <a:endParaRPr lang="zh-CN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dws_trade_user_order_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19530" y="3234055"/>
            <a:ext cx="5467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计算策略</a:t>
            </a:r>
            <a:r>
              <a:rPr lang="en-US" altLang="zh-CN" sz="1600"/>
              <a:t>: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数值类型先判空再相加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非数值类型，左右表哪个不为</a:t>
            </a:r>
            <a:r>
              <a:rPr lang="en-US" altLang="zh-CN" sz="1600"/>
              <a:t>NULL</a:t>
            </a:r>
            <a:r>
              <a:rPr lang="zh-CN" altLang="en-US" sz="1600"/>
              <a:t>就取哪个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11200" y="767715"/>
            <a:ext cx="793051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将所有脚本中的 2020-06-14替换为$do_date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将所有脚本中的 2020-06-15替换为$do_date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将所有脚本中的反引号替换为</a:t>
            </a:r>
            <a:r>
              <a:rPr lang="en-US" altLang="zh-CN" sz="1400"/>
              <a:t>\`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dwd_traffic_start_inc 的导数sql中 start部分必须加反引号，在脚本中，可以在反引号前添加 \，对其转义，当做一个普通符号而不是命令或运算符。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73100" y="0"/>
            <a:ext cx="2214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/>
              <a:t>脚本处理注意事项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3835" y="906145"/>
            <a:ext cx="87363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#!/bin/bash</a:t>
            </a:r>
            <a:endParaRPr lang="zh-CN" altLang="en-US" sz="1200"/>
          </a:p>
          <a:p>
            <a:r>
              <a:rPr lang="zh-CN" altLang="en-US" sz="1200"/>
              <a:t>for file in `ls 脚本存放目录`</a:t>
            </a:r>
            <a:endParaRPr lang="zh-CN" altLang="en-US" sz="1200"/>
          </a:p>
          <a:p>
            <a:r>
              <a:rPr lang="zh-CN" altLang="en-US" sz="1200"/>
              <a:t>do</a:t>
            </a:r>
            <a:endParaRPr lang="zh-CN" altLang="en-US" sz="1200"/>
          </a:p>
          <a:p>
            <a:r>
              <a:rPr lang="zh-CN" altLang="en-US" sz="1200"/>
              <a:t>	</a:t>
            </a:r>
            <a:r>
              <a:rPr lang="zh-CN" altLang="en-US" sz="1200">
                <a:solidFill>
                  <a:srgbClr val="FF0000"/>
                </a:solidFill>
              </a:rPr>
              <a:t>sed</a:t>
            </a:r>
            <a:r>
              <a:rPr lang="zh-CN" altLang="en-US" sz="1200"/>
              <a:t> -i.bak -e 's/2020-06-14/$do_date/g' -e 's/2020-06-15/$do_date/g' -e 's/`/</a:t>
            </a:r>
            <a:r>
              <a:rPr lang="en-US" altLang="zh-CN" sz="1200"/>
              <a:t>\\`</a:t>
            </a:r>
            <a:r>
              <a:rPr lang="zh-CN" altLang="en-US" sz="1200"/>
              <a:t>/g'  脚本存放路径</a:t>
            </a:r>
            <a:r>
              <a:rPr lang="zh-CN" altLang="en-US" sz="1200"/>
              <a:t>/$file </a:t>
            </a:r>
            <a:endParaRPr lang="zh-CN" altLang="en-US" sz="1200"/>
          </a:p>
          <a:p>
            <a:r>
              <a:rPr lang="zh-CN" altLang="en-US" sz="1200"/>
              <a:t>done</a:t>
            </a:r>
            <a:endParaRPr lang="zh-CN" altLang="en-US" sz="1200"/>
          </a:p>
          <a:p>
            <a:endParaRPr lang="zh-CN" altLang="en-US" sz="1200"/>
          </a:p>
          <a:p>
            <a:endParaRPr lang="en-US" altLang="zh-CN" sz="1200"/>
          </a:p>
          <a:p>
            <a:r>
              <a:rPr lang="zh-CN" altLang="en-US" sz="1200"/>
              <a:t>命令说明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	-i.bak : </a:t>
            </a:r>
            <a:r>
              <a:rPr lang="zh-CN" altLang="en-US" sz="1200"/>
              <a:t>将处理的脚本先备份，备份文件以</a:t>
            </a:r>
            <a:r>
              <a:rPr lang="en-US" altLang="zh-CN" sz="1200"/>
              <a:t>.bak</a:t>
            </a:r>
            <a:r>
              <a:rPr lang="zh-CN" altLang="en-US" sz="1200"/>
              <a:t>命令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673100" y="0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/>
              <a:t>符号替换</a:t>
            </a:r>
            <a:r>
              <a:rPr lang="zh-CN" altLang="en-US" sz="2000" b="1"/>
              <a:t>脚本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15379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/>
              <a:t>DWS</a:t>
            </a:r>
            <a:r>
              <a:rPr lang="zh-CN" altLang="en-US" sz="2000" b="1"/>
              <a:t>层建模</a:t>
            </a:r>
            <a:endParaRPr lang="zh-CN" altLang="en-US" sz="2000" b="1"/>
          </a:p>
        </p:txBody>
      </p:sp>
      <p:grpSp>
        <p:nvGrpSpPr>
          <p:cNvPr id="2" name="组合 1"/>
          <p:cNvGrpSpPr/>
          <p:nvPr/>
        </p:nvGrpSpPr>
        <p:grpSpPr>
          <a:xfrm>
            <a:off x="2286000" y="679450"/>
            <a:ext cx="3978910" cy="1181100"/>
            <a:chOff x="5065" y="3933"/>
            <a:chExt cx="6266" cy="1860"/>
          </a:xfrm>
        </p:grpSpPr>
        <p:sp>
          <p:nvSpPr>
            <p:cNvPr id="39" name="矩形: 圆角 38"/>
            <p:cNvSpPr/>
            <p:nvPr/>
          </p:nvSpPr>
          <p:spPr>
            <a:xfrm>
              <a:off x="5065" y="3933"/>
              <a:ext cx="2783" cy="1860"/>
            </a:xfrm>
            <a:prstGeom prst="roundRect">
              <a:avLst>
                <a:gd name="adj" fmla="val 292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/>
                  </a:solidFill>
                </a:rPr>
                <a:t>明确统计指标</a:t>
              </a:r>
              <a:endParaRPr lang="en-US" altLang="zh-CN" sz="1500" b="1" dirty="0">
                <a:solidFill>
                  <a:schemeClr val="tx1"/>
                </a:solidFill>
              </a:endParaRPr>
            </a:p>
            <a:p>
              <a:r>
                <a:rPr lang="zh-CN" altLang="en-US" sz="1200" dirty="0">
                  <a:solidFill>
                    <a:schemeClr val="tx1"/>
                  </a:solidFill>
                </a:rPr>
                <a:t>对报表需求进行分析，整理出指标体系，包括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zh-CN" altLang="en-US" sz="1200" dirty="0">
                  <a:solidFill>
                    <a:schemeClr val="tx1"/>
                  </a:solidFill>
                </a:rPr>
                <a:t>原子指标，派生指标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zh-CN" altLang="en-US" sz="1200" dirty="0">
                  <a:solidFill>
                    <a:schemeClr val="tx1"/>
                  </a:solidFill>
                </a:rPr>
                <a:t>，衍生指标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37"/>
            <p:cNvSpPr/>
            <p:nvPr/>
          </p:nvSpPr>
          <p:spPr>
            <a:xfrm>
              <a:off x="9133" y="4063"/>
              <a:ext cx="2198" cy="1319"/>
            </a:xfrm>
            <a:prstGeom prst="roundRect">
              <a:avLst>
                <a:gd name="adj" fmla="val 292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/>
                  </a:solidFill>
                </a:rPr>
                <a:t>汇总模型设计</a:t>
              </a:r>
              <a:endParaRPr lang="en-US" altLang="zh-CN" sz="1500" b="1" dirty="0">
                <a:solidFill>
                  <a:schemeClr val="tx1"/>
                </a:solidFill>
              </a:endParaRPr>
            </a:p>
            <a:p>
              <a:r>
                <a:rPr lang="zh-CN" altLang="en-US" sz="1200" dirty="0">
                  <a:solidFill>
                    <a:schemeClr val="tx1"/>
                  </a:solidFill>
                </a:rPr>
                <a:t>构建</a:t>
              </a:r>
              <a:r>
                <a:rPr lang="en-US" altLang="zh-CN" sz="1200" dirty="0">
                  <a:solidFill>
                    <a:schemeClr val="tx1"/>
                  </a:solidFill>
                </a:rPr>
                <a:t>DWS</a:t>
              </a:r>
              <a:r>
                <a:rPr lang="zh-CN" altLang="en-US" sz="1200" dirty="0">
                  <a:solidFill>
                    <a:schemeClr val="tx1"/>
                  </a:solidFill>
                </a:rPr>
                <a:t>层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7962" y="4524"/>
              <a:ext cx="1060" cy="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955" y="4063"/>
              <a:ext cx="1067" cy="3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 sz="900" b="1" dirty="0"/>
                <a:t>需求驱动</a:t>
              </a:r>
              <a:endParaRPr kumimoji="1" lang="zh-CN" altLang="en-US" sz="900" b="1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1453" y="1851668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5335" y="601980"/>
            <a:ext cx="759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构建指标体系的主要</a:t>
            </a:r>
            <a:r>
              <a:rPr lang="zh-CN" altLang="en-US" b="1">
                <a:solidFill>
                  <a:srgbClr val="FF0000"/>
                </a:solidFill>
              </a:rPr>
              <a:t>意义</a:t>
            </a:r>
            <a:r>
              <a:rPr lang="zh-CN" altLang="en-US"/>
              <a:t>就是指标定义标准化，避免指标</a:t>
            </a:r>
            <a:r>
              <a:rPr lang="zh-CN" altLang="en-US">
                <a:solidFill>
                  <a:srgbClr val="FF0000"/>
                </a:solidFill>
              </a:rPr>
              <a:t>歧义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重复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1180" y="0"/>
            <a:ext cx="3873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/>
              <a:t>构建指标体系之原子指标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5335" y="1205230"/>
            <a:ext cx="740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原子指标</a:t>
            </a:r>
            <a:r>
              <a:rPr lang="en-US" altLang="zh-CN" b="1"/>
              <a:t>: </a:t>
            </a:r>
            <a:r>
              <a:rPr lang="zh-CN" altLang="en-US"/>
              <a:t>某一业务过程中不可再拆解的</a:t>
            </a:r>
            <a:r>
              <a:rPr lang="zh-CN" altLang="en-US">
                <a:sym typeface="+mn-ea"/>
              </a:rPr>
              <a:t>度量值</a:t>
            </a:r>
            <a:r>
              <a:rPr lang="zh-CN" altLang="en-US"/>
              <a:t>指标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5335" y="1890395"/>
            <a:ext cx="7217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原子指标包含三要素，分别是业务过程、度量值和聚合逻辑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37590" y="3211195"/>
            <a:ext cx="1107440" cy="36830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txBody>
          <a:bodyPr wrap="square" rtlCol="0" anchor="t">
            <a:spAutoFit/>
          </a:bodyPr>
          <a:p>
            <a:r>
              <a:rPr lang="zh-CN" altLang="en-US"/>
              <a:t>订单总额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6095" y="2543810"/>
            <a:ext cx="121221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spAutoFit/>
          </a:bodyPr>
          <a:p>
            <a:r>
              <a:rPr lang="zh-CN" altLang="en-US"/>
              <a:t>业务过程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46095" y="3211195"/>
            <a:ext cx="1212215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/>
              <a:t>度量值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46095" y="3884930"/>
            <a:ext cx="1212215" cy="36830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r>
              <a:rPr lang="zh-CN" altLang="en-US"/>
              <a:t>聚合逻辑</a:t>
            </a:r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2456180" y="2613660"/>
            <a:ext cx="390525" cy="1583055"/>
          </a:xfrm>
          <a:prstGeom prst="leftBrace">
            <a:avLst/>
          </a:prstGeom>
          <a:ln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78375" y="2543810"/>
            <a:ext cx="121221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spAutoFit/>
          </a:bodyPr>
          <a:p>
            <a:r>
              <a:rPr lang="zh-CN" altLang="en-US"/>
              <a:t>提交订单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78375" y="3221355"/>
            <a:ext cx="1212215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/>
              <a:t>订单金额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78375" y="3884930"/>
            <a:ext cx="1212215" cy="36830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r>
              <a:rPr lang="en-US" altLang="zh-CN"/>
              <a:t>sum</a:t>
            </a:r>
            <a:r>
              <a:rPr lang="zh-CN" altLang="en-US"/>
              <a:t>求和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13" idx="3"/>
            <a:endCxn id="17" idx="1"/>
          </p:cNvCxnSpPr>
          <p:nvPr/>
        </p:nvCxnSpPr>
        <p:spPr>
          <a:xfrm>
            <a:off x="4258310" y="2727960"/>
            <a:ext cx="5200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258310" y="3405505"/>
            <a:ext cx="5200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58310" y="4069080"/>
            <a:ext cx="5200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1040130"/>
            <a:ext cx="1254125" cy="500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派生指标</a:t>
            </a:r>
            <a:endParaRPr lang="zh-CN" altLang="en-US" b="1" dirty="0"/>
          </a:p>
        </p:txBody>
      </p:sp>
      <p:sp>
        <p:nvSpPr>
          <p:cNvPr id="4" name="等号 3"/>
          <p:cNvSpPr/>
          <p:nvPr/>
        </p:nvSpPr>
        <p:spPr>
          <a:xfrm>
            <a:off x="1330759" y="1137282"/>
            <a:ext cx="373777" cy="305522"/>
          </a:xfrm>
          <a:prstGeom prst="mathEqua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" name="矩形: 圆角 15"/>
          <p:cNvSpPr/>
          <p:nvPr/>
        </p:nvSpPr>
        <p:spPr>
          <a:xfrm>
            <a:off x="1740535" y="1043940"/>
            <a:ext cx="1154430" cy="500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原子指标</a:t>
            </a:r>
            <a:endParaRPr lang="zh-CN" altLang="en-US" b="1" dirty="0"/>
          </a:p>
        </p:txBody>
      </p:sp>
      <p:sp>
        <p:nvSpPr>
          <p:cNvPr id="5" name="加号 4"/>
          <p:cNvSpPr/>
          <p:nvPr/>
        </p:nvSpPr>
        <p:spPr>
          <a:xfrm>
            <a:off x="2894123" y="1112471"/>
            <a:ext cx="373777" cy="357526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" name="矩形: 圆角 16"/>
          <p:cNvSpPr/>
          <p:nvPr/>
        </p:nvSpPr>
        <p:spPr>
          <a:xfrm>
            <a:off x="3303905" y="1040765"/>
            <a:ext cx="1153795" cy="500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统计周期</a:t>
            </a:r>
            <a:endParaRPr lang="zh-CN" altLang="en-US" b="1" dirty="0"/>
          </a:p>
        </p:txBody>
      </p:sp>
      <p:sp>
        <p:nvSpPr>
          <p:cNvPr id="22" name="加号 21"/>
          <p:cNvSpPr/>
          <p:nvPr/>
        </p:nvSpPr>
        <p:spPr>
          <a:xfrm>
            <a:off x="4457488" y="1112471"/>
            <a:ext cx="373777" cy="357526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" name="矩形: 圆角 22"/>
          <p:cNvSpPr/>
          <p:nvPr/>
        </p:nvSpPr>
        <p:spPr>
          <a:xfrm>
            <a:off x="4867275" y="1040765"/>
            <a:ext cx="1153795" cy="500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业务限定</a:t>
            </a:r>
            <a:endParaRPr lang="zh-CN" altLang="en-US" b="1" dirty="0"/>
          </a:p>
        </p:txBody>
      </p:sp>
      <p:sp>
        <p:nvSpPr>
          <p:cNvPr id="24" name="加号 23"/>
          <p:cNvSpPr/>
          <p:nvPr/>
        </p:nvSpPr>
        <p:spPr>
          <a:xfrm>
            <a:off x="6020852" y="1112471"/>
            <a:ext cx="373777" cy="357526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" name="矩形: 圆角 24"/>
          <p:cNvSpPr/>
          <p:nvPr/>
        </p:nvSpPr>
        <p:spPr>
          <a:xfrm>
            <a:off x="6430645" y="1040765"/>
            <a:ext cx="1254125" cy="500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统计粒度</a:t>
            </a:r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67704" y="2097297"/>
            <a:ext cx="1118081" cy="9588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最近一天各省份手机品类订单总额</a:t>
            </a:r>
            <a:endParaRPr lang="zh-CN" altLang="en-US" sz="1350" b="1" dirty="0"/>
          </a:p>
        </p:txBody>
      </p:sp>
      <p:sp>
        <p:nvSpPr>
          <p:cNvPr id="30" name="矩形: 圆角 29"/>
          <p:cNvSpPr/>
          <p:nvPr/>
        </p:nvSpPr>
        <p:spPr>
          <a:xfrm>
            <a:off x="1740289" y="2097297"/>
            <a:ext cx="1118081" cy="9588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订单总额</a:t>
            </a:r>
            <a:endParaRPr lang="zh-CN" altLang="en-US" sz="1350" b="1" dirty="0"/>
          </a:p>
        </p:txBody>
      </p:sp>
      <p:sp>
        <p:nvSpPr>
          <p:cNvPr id="31" name="矩形: 圆角 30"/>
          <p:cNvSpPr/>
          <p:nvPr/>
        </p:nvSpPr>
        <p:spPr>
          <a:xfrm>
            <a:off x="3303654" y="2097297"/>
            <a:ext cx="1118081" cy="9588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最近一天</a:t>
            </a:r>
            <a:endParaRPr lang="zh-CN" altLang="en-US" sz="1350" b="1" dirty="0"/>
          </a:p>
        </p:txBody>
      </p:sp>
      <p:sp>
        <p:nvSpPr>
          <p:cNvPr id="32" name="矩形: 圆角 31"/>
          <p:cNvSpPr/>
          <p:nvPr/>
        </p:nvSpPr>
        <p:spPr>
          <a:xfrm>
            <a:off x="4867018" y="2097296"/>
            <a:ext cx="1118081" cy="9588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品类为手机</a:t>
            </a:r>
            <a:endParaRPr lang="zh-CN" altLang="en-US" sz="1350" b="1" dirty="0"/>
          </a:p>
        </p:txBody>
      </p:sp>
      <p:sp>
        <p:nvSpPr>
          <p:cNvPr id="34" name="矩形: 圆角 33"/>
          <p:cNvSpPr/>
          <p:nvPr/>
        </p:nvSpPr>
        <p:spPr>
          <a:xfrm>
            <a:off x="6430381" y="2097296"/>
            <a:ext cx="1118081" cy="9588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省份</a:t>
            </a:r>
            <a:endParaRPr lang="zh-CN" altLang="en-US" sz="1350" b="1" dirty="0"/>
          </a:p>
        </p:txBody>
      </p:sp>
      <p:sp>
        <p:nvSpPr>
          <p:cNvPr id="18" name="矩形: 圆角 17"/>
          <p:cNvSpPr/>
          <p:nvPr/>
        </p:nvSpPr>
        <p:spPr>
          <a:xfrm>
            <a:off x="1704975" y="3545840"/>
            <a:ext cx="1153795" cy="10439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定义业务过程、度量值和聚合逻辑</a:t>
            </a:r>
            <a:endParaRPr lang="zh-CN" altLang="en-US" sz="1350" b="1" dirty="0"/>
          </a:p>
        </p:txBody>
      </p:sp>
      <p:sp>
        <p:nvSpPr>
          <p:cNvPr id="19" name="矩形: 圆角 18"/>
          <p:cNvSpPr/>
          <p:nvPr/>
        </p:nvSpPr>
        <p:spPr>
          <a:xfrm>
            <a:off x="3268345" y="3545840"/>
            <a:ext cx="1153795" cy="10433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限定统计的时间范围，是一个特殊的业务限定</a:t>
            </a:r>
            <a:endParaRPr lang="zh-CN" altLang="en-US" sz="1350" b="1" dirty="0"/>
          </a:p>
        </p:txBody>
      </p:sp>
      <p:sp>
        <p:nvSpPr>
          <p:cNvPr id="20" name="矩形: 圆角 19"/>
          <p:cNvSpPr/>
          <p:nvPr/>
        </p:nvSpPr>
        <p:spPr>
          <a:xfrm>
            <a:off x="4831080" y="3545840"/>
            <a:ext cx="1154430" cy="10426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限定统计范围，相当于</a:t>
            </a:r>
            <a:r>
              <a:rPr lang="en-US" altLang="zh-CN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endParaRPr lang="zh-CN" altLang="en-US" sz="1350" b="1" dirty="0"/>
          </a:p>
        </p:txBody>
      </p:sp>
      <p:sp>
        <p:nvSpPr>
          <p:cNvPr id="21" name="矩形: 圆角 20"/>
          <p:cNvSpPr/>
          <p:nvPr/>
        </p:nvSpPr>
        <p:spPr>
          <a:xfrm>
            <a:off x="6394450" y="3545840"/>
            <a:ext cx="1154430" cy="10426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/>
              <a:t>定义统计粒度，相当于</a:t>
            </a:r>
            <a:r>
              <a:rPr lang="en-US" altLang="zh-CN" sz="1350" b="1" dirty="0"/>
              <a:t>SQL</a:t>
            </a:r>
            <a:r>
              <a:rPr lang="zh-CN" altLang="en-US" sz="1350" b="1" dirty="0"/>
              <a:t>中</a:t>
            </a:r>
            <a:r>
              <a:rPr lang="en-US" altLang="zh-CN" sz="1350" b="1" dirty="0"/>
              <a:t>Group By</a:t>
            </a:r>
            <a:endParaRPr lang="zh-CN" altLang="en-US" sz="135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30250" y="0"/>
            <a:ext cx="297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>
                <a:sym typeface="+mn-ea"/>
              </a:rPr>
              <a:t>构建指标体系之派生指标</a:t>
            </a:r>
            <a:endParaRPr lang="zh-CN" altLang="en-US" sz="2000" b="1">
              <a:sym typeface="+mn-ea"/>
            </a:endParaRPr>
          </a:p>
        </p:txBody>
      </p:sp>
      <p:sp>
        <p:nvSpPr>
          <p:cNvPr id="2" name="加号 1"/>
          <p:cNvSpPr/>
          <p:nvPr/>
        </p:nvSpPr>
        <p:spPr>
          <a:xfrm>
            <a:off x="7727097" y="1111836"/>
            <a:ext cx="373777" cy="357526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9" name="椭圆 8"/>
          <p:cNvSpPr/>
          <p:nvPr/>
        </p:nvSpPr>
        <p:spPr>
          <a:xfrm>
            <a:off x="8194040" y="958215"/>
            <a:ext cx="809625" cy="662940"/>
          </a:xfrm>
          <a:prstGeom prst="ellipse">
            <a:avLst/>
          </a:prstGeom>
          <a:ln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p>
            <a:r>
              <a:rPr lang="zh-CN" altLang="en-US" sz="1400"/>
              <a:t>数据</a:t>
            </a:r>
            <a:endParaRPr lang="zh-CN" altLang="en-US" sz="1400"/>
          </a:p>
          <a:p>
            <a:r>
              <a:rPr lang="zh-CN" altLang="en-US" sz="1400"/>
              <a:t>来源</a:t>
            </a:r>
            <a:endParaRPr lang="zh-CN" altLang="en-US" sz="1400"/>
          </a:p>
        </p:txBody>
      </p:sp>
      <p:sp>
        <p:nvSpPr>
          <p:cNvPr id="11" name="矩形: 圆角 33"/>
          <p:cNvSpPr/>
          <p:nvPr/>
        </p:nvSpPr>
        <p:spPr>
          <a:xfrm>
            <a:off x="8025501" y="2092216"/>
            <a:ext cx="1118081" cy="9588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b="1" dirty="0"/>
              <a:t>订单表</a:t>
            </a:r>
            <a:endParaRPr lang="zh-CN" altLang="en-US" sz="1350" b="1" dirty="0"/>
          </a:p>
        </p:txBody>
      </p:sp>
      <p:sp>
        <p:nvSpPr>
          <p:cNvPr id="12" name="矩形: 圆角 20"/>
          <p:cNvSpPr/>
          <p:nvPr/>
        </p:nvSpPr>
        <p:spPr>
          <a:xfrm>
            <a:off x="7941310" y="3547110"/>
            <a:ext cx="1154430" cy="10426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b="1" dirty="0"/>
              <a:t>定义数据来源</a:t>
            </a:r>
            <a:endParaRPr lang="zh-CN" altLang="en-US" sz="135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30" grpId="0" bldLvl="0" animBg="1"/>
      <p:bldP spid="31" grpId="0" bldLvl="0" animBg="1"/>
      <p:bldP spid="32" grpId="0" bldLvl="0" animBg="1"/>
      <p:bldP spid="34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11" grpId="0" bldLvl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180" y="0"/>
            <a:ext cx="39052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100" b="1">
                <a:sym typeface="+mn-ea"/>
              </a:rPr>
              <a:t>构建指标体系之衍生指标</a:t>
            </a: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630045" y="1214755"/>
            <a:ext cx="1212215" cy="500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派生指标</a:t>
            </a:r>
            <a:endParaRPr lang="zh-CN" altLang="en-US" b="1" dirty="0"/>
          </a:p>
        </p:txBody>
      </p:sp>
      <p:sp>
        <p:nvSpPr>
          <p:cNvPr id="4" name="等号 3"/>
          <p:cNvSpPr/>
          <p:nvPr/>
        </p:nvSpPr>
        <p:spPr>
          <a:xfrm>
            <a:off x="2878013" y="1312326"/>
            <a:ext cx="373777" cy="305522"/>
          </a:xfrm>
          <a:prstGeom prst="mathEqua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" name="矩形: 圆角 15"/>
          <p:cNvSpPr/>
          <p:nvPr/>
        </p:nvSpPr>
        <p:spPr>
          <a:xfrm>
            <a:off x="3251835" y="1214755"/>
            <a:ext cx="1153795" cy="500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原子指标</a:t>
            </a:r>
            <a:endParaRPr lang="zh-CN" altLang="en-US" b="1" dirty="0"/>
          </a:p>
        </p:txBody>
      </p:sp>
      <p:sp>
        <p:nvSpPr>
          <p:cNvPr id="5" name="加号 4"/>
          <p:cNvSpPr/>
          <p:nvPr/>
        </p:nvSpPr>
        <p:spPr>
          <a:xfrm>
            <a:off x="4441378" y="1283070"/>
            <a:ext cx="373777" cy="357526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" name="矩形: 圆角 16"/>
          <p:cNvSpPr/>
          <p:nvPr/>
        </p:nvSpPr>
        <p:spPr>
          <a:xfrm>
            <a:off x="4814570" y="1211580"/>
            <a:ext cx="1154430" cy="500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统计周期</a:t>
            </a:r>
            <a:endParaRPr lang="zh-CN" altLang="en-US" b="1" dirty="0"/>
          </a:p>
        </p:txBody>
      </p:sp>
      <p:sp>
        <p:nvSpPr>
          <p:cNvPr id="22" name="加号 21"/>
          <p:cNvSpPr/>
          <p:nvPr/>
        </p:nvSpPr>
        <p:spPr>
          <a:xfrm>
            <a:off x="6004742" y="1283070"/>
            <a:ext cx="373777" cy="357526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" name="矩形: 圆角 22"/>
          <p:cNvSpPr/>
          <p:nvPr/>
        </p:nvSpPr>
        <p:spPr>
          <a:xfrm>
            <a:off x="6378575" y="1211580"/>
            <a:ext cx="1153795" cy="50355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业务限定</a:t>
            </a:r>
            <a:endParaRPr lang="zh-CN" altLang="en-US" b="1" dirty="0"/>
          </a:p>
        </p:txBody>
      </p:sp>
      <p:sp>
        <p:nvSpPr>
          <p:cNvPr id="24" name="加号 23"/>
          <p:cNvSpPr/>
          <p:nvPr/>
        </p:nvSpPr>
        <p:spPr>
          <a:xfrm>
            <a:off x="7568107" y="1283070"/>
            <a:ext cx="373777" cy="357526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" name="矩形: 圆角 24"/>
          <p:cNvSpPr/>
          <p:nvPr/>
        </p:nvSpPr>
        <p:spPr>
          <a:xfrm>
            <a:off x="7941310" y="1211580"/>
            <a:ext cx="1154430" cy="500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统计粒度</a:t>
            </a:r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1724179" y="2474830"/>
            <a:ext cx="1118081" cy="9588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最近</a:t>
            </a:r>
            <a:r>
              <a:rPr lang="en-US" altLang="zh-CN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日各品牌下单次数</a:t>
            </a:r>
            <a:endParaRPr lang="zh-CN" altLang="en-US" sz="1350" b="1" dirty="0"/>
          </a:p>
        </p:txBody>
      </p:sp>
      <p:sp>
        <p:nvSpPr>
          <p:cNvPr id="30" name="矩形: 圆角 29"/>
          <p:cNvSpPr/>
          <p:nvPr/>
        </p:nvSpPr>
        <p:spPr>
          <a:xfrm>
            <a:off x="3251790" y="2474829"/>
            <a:ext cx="1118081" cy="9588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下单总次数</a:t>
            </a:r>
            <a:endParaRPr lang="zh-CN" altLang="en-US" sz="135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4850909" y="2474829"/>
            <a:ext cx="1118081" cy="9588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最近</a:t>
            </a:r>
            <a:r>
              <a:rPr lang="en-US" altLang="zh-CN" sz="135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135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endParaRPr lang="zh-CN" altLang="en-US" sz="135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6414273" y="2474828"/>
            <a:ext cx="1118081" cy="9588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/>
          </a:p>
        </p:txBody>
      </p:sp>
      <p:sp>
        <p:nvSpPr>
          <p:cNvPr id="34" name="矩形: 圆角 33"/>
          <p:cNvSpPr/>
          <p:nvPr/>
        </p:nvSpPr>
        <p:spPr>
          <a:xfrm>
            <a:off x="7977638" y="2474827"/>
            <a:ext cx="1118081" cy="9588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品牌</a:t>
            </a:r>
            <a:endParaRPr lang="zh-CN" altLang="en-US" sz="1350" b="1" dirty="0"/>
          </a:p>
        </p:txBody>
      </p:sp>
      <p:sp>
        <p:nvSpPr>
          <p:cNvPr id="18" name="矩形: 圆角 17"/>
          <p:cNvSpPr/>
          <p:nvPr/>
        </p:nvSpPr>
        <p:spPr>
          <a:xfrm>
            <a:off x="252361" y="3188257"/>
            <a:ext cx="1118081" cy="9588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最近</a:t>
            </a:r>
            <a:r>
              <a:rPr lang="en-US" altLang="zh-CN" sz="135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135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各品牌退货率</a:t>
            </a:r>
            <a:endParaRPr lang="zh-CN" altLang="en-US" sz="1350" b="1" dirty="0"/>
          </a:p>
        </p:txBody>
      </p:sp>
      <p:sp>
        <p:nvSpPr>
          <p:cNvPr id="6" name="左大括号 5"/>
          <p:cNvSpPr/>
          <p:nvPr/>
        </p:nvSpPr>
        <p:spPr>
          <a:xfrm>
            <a:off x="1443032" y="2954241"/>
            <a:ext cx="118634" cy="1435248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: 圆角 18"/>
          <p:cNvSpPr/>
          <p:nvPr/>
        </p:nvSpPr>
        <p:spPr>
          <a:xfrm>
            <a:off x="1724179" y="3910078"/>
            <a:ext cx="1118081" cy="9588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最近</a:t>
            </a:r>
            <a:r>
              <a:rPr lang="en-US" altLang="zh-CN" sz="135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135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日各品牌退单次数</a:t>
            </a:r>
            <a:endParaRPr lang="zh-CN" altLang="en-US" sz="1350" b="1" dirty="0"/>
          </a:p>
        </p:txBody>
      </p:sp>
      <p:sp>
        <p:nvSpPr>
          <p:cNvPr id="20" name="矩形: 圆角 19"/>
          <p:cNvSpPr/>
          <p:nvPr/>
        </p:nvSpPr>
        <p:spPr>
          <a:xfrm>
            <a:off x="3287543" y="3910077"/>
            <a:ext cx="1118081" cy="9588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退单总次数</a:t>
            </a:r>
            <a:endParaRPr lang="zh-CN" altLang="en-US" sz="1350" b="1" dirty="0"/>
          </a:p>
        </p:txBody>
      </p:sp>
      <p:sp>
        <p:nvSpPr>
          <p:cNvPr id="21" name="矩形: 圆角 20"/>
          <p:cNvSpPr/>
          <p:nvPr/>
        </p:nvSpPr>
        <p:spPr>
          <a:xfrm>
            <a:off x="4886662" y="3910077"/>
            <a:ext cx="1118081" cy="9588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最近</a:t>
            </a:r>
            <a:r>
              <a:rPr lang="en-US" altLang="zh-CN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endParaRPr lang="zh-CN" altLang="en-US" sz="1350" b="1" dirty="0"/>
          </a:p>
        </p:txBody>
      </p:sp>
      <p:sp>
        <p:nvSpPr>
          <p:cNvPr id="26" name="矩形: 圆角 25"/>
          <p:cNvSpPr/>
          <p:nvPr/>
        </p:nvSpPr>
        <p:spPr>
          <a:xfrm>
            <a:off x="6450026" y="3910076"/>
            <a:ext cx="1118081" cy="9588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/>
          </a:p>
        </p:txBody>
      </p:sp>
      <p:sp>
        <p:nvSpPr>
          <p:cNvPr id="27" name="矩形: 圆角 26"/>
          <p:cNvSpPr/>
          <p:nvPr/>
        </p:nvSpPr>
        <p:spPr>
          <a:xfrm>
            <a:off x="8013391" y="3910076"/>
            <a:ext cx="1118081" cy="9588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品牌</a:t>
            </a:r>
            <a:endParaRPr lang="zh-CN" altLang="en-US" sz="1350" b="1" dirty="0"/>
          </a:p>
        </p:txBody>
      </p:sp>
      <p:sp>
        <p:nvSpPr>
          <p:cNvPr id="28" name="矩形: 圆角 27"/>
          <p:cNvSpPr/>
          <p:nvPr/>
        </p:nvSpPr>
        <p:spPr>
          <a:xfrm>
            <a:off x="201295" y="1200150"/>
            <a:ext cx="1169035" cy="5118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衍生指标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71830" y="593090"/>
            <a:ext cx="7800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衍生指标是在一个或多个派生指标的基础上，通过各种逻辑运算</a:t>
            </a:r>
            <a:r>
              <a:rPr lang="zh-CN" altLang="en-US">
                <a:solidFill>
                  <a:srgbClr val="FF0000"/>
                </a:solidFill>
              </a:rPr>
              <a:t>复合</a:t>
            </a:r>
            <a:r>
              <a:rPr lang="zh-CN" altLang="en-US"/>
              <a:t>而成的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30" grpId="0" bldLvl="0" animBg="1"/>
      <p:bldP spid="31" grpId="0" bldLvl="0" animBg="1"/>
      <p:bldP spid="32" grpId="0" bldLvl="0" animBg="1"/>
      <p:bldP spid="34" grpId="0" bldLvl="0" animBg="1"/>
      <p:bldP spid="18" grpId="0" bldLvl="0" animBg="1"/>
      <p:bldP spid="6" grpId="0" bldLvl="0" animBg="1"/>
      <p:bldP spid="19" grpId="0" bldLvl="0" animBg="1"/>
      <p:bldP spid="20" grpId="0" bldLvl="0" animBg="1"/>
      <p:bldP spid="21" grpId="0" bldLvl="0" animBg="1"/>
      <p:bldP spid="26" grpId="0" bldLvl="0" animBg="1"/>
      <p:bldP spid="2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3100" y="0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/>
              <a:t>分析需求示例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3481705" y="4700905"/>
            <a:ext cx="1753235" cy="368300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0CA451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p>
            <a:r>
              <a:rPr lang="zh-CN" altLang="en-US"/>
              <a:t>提炼</a:t>
            </a:r>
            <a:r>
              <a:rPr lang="zh-CN" altLang="en-US">
                <a:solidFill>
                  <a:srgbClr val="FF0000"/>
                </a:solidFill>
              </a:rPr>
              <a:t>派生指标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124325" y="3761740"/>
            <a:ext cx="467995" cy="674370"/>
          </a:xfrm>
          <a:prstGeom prst="downArrow">
            <a:avLst/>
          </a:prstGeom>
          <a:solidFill>
            <a:srgbClr val="FFFF00"/>
          </a:solidFill>
          <a:ln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774825" y="567055"/>
          <a:ext cx="5166995" cy="2817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940"/>
                <a:gridCol w="1859915"/>
                <a:gridCol w="1247140"/>
              </a:tblGrid>
              <a:tr h="313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统计周期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指标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D1D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DCBC"/>
                    </a:solidFill>
                  </a:tcPr>
                </a:tc>
              </a:tr>
              <a:tr h="313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最近1、7、30日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订单总额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订单最终金额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3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最近1、7、30日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</a:t>
                      </a:r>
                      <a:r>
                        <a:rPr lang="zh-CN" alt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单总额</a:t>
                      </a:r>
                      <a:r>
                        <a:rPr lang="en-US" altLang="zh-CN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top10</a:t>
                      </a:r>
                      <a:r>
                        <a:rPr lang="zh-CN" alt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订单最终金额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13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最近1、7、30日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订单数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3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最近1、7、30日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订单总额</a:t>
                      </a:r>
                      <a:r>
                        <a:rPr lang="en-US" altLang="zh-CN" sz="140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top10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用户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13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最近1、7、30日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订单人数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3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最近1、7、30日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退单数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13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最近1、7、30日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退单数</a:t>
                      </a:r>
                      <a:r>
                        <a:rPr lang="en-US" altLang="zh-CN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top10</a:t>
                      </a:r>
                      <a:r>
                        <a:rPr lang="zh-CN" alt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3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最近1、7、30日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退单人数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3100" y="0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/>
              <a:t>派生指标去重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673100" y="1109980"/>
            <a:ext cx="2875280" cy="368300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zh-CN" altLang="en-US">
                <a:sym typeface="+mn-ea"/>
              </a:rPr>
              <a:t>最近</a:t>
            </a:r>
            <a:r>
              <a:rPr lang="en-US" altLang="zh-CN">
                <a:sym typeface="+mn-ea"/>
              </a:rPr>
              <a:t>1,7,30</a:t>
            </a:r>
            <a:r>
              <a:rPr lang="zh-CN" altLang="en-US">
                <a:sym typeface="+mn-ea"/>
              </a:rPr>
              <a:t>日各品牌退单率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100" y="3246120"/>
            <a:ext cx="2875280" cy="368300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zh-CN" altLang="en-US">
                <a:sym typeface="+mn-ea"/>
              </a:rPr>
              <a:t>最近</a:t>
            </a:r>
            <a:r>
              <a:rPr lang="en-US" altLang="zh-CN">
                <a:sym typeface="+mn-ea"/>
              </a:rPr>
              <a:t>1,7,30</a:t>
            </a:r>
            <a:r>
              <a:rPr lang="zh-CN" altLang="en-US">
                <a:sym typeface="+mn-ea"/>
              </a:rPr>
              <a:t>日各品牌支付</a:t>
            </a:r>
            <a:r>
              <a:rPr lang="zh-CN" altLang="en-US">
                <a:sym typeface="+mn-ea"/>
              </a:rPr>
              <a:t>率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1465" y="2209165"/>
            <a:ext cx="1271270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r>
              <a:rPr lang="zh-CN" altLang="en-US"/>
              <a:t>衍生指标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51300" y="647065"/>
            <a:ext cx="2875280" cy="368300"/>
          </a:xfrm>
          <a:prstGeom prst="rect">
            <a:avLst/>
          </a:prstGeom>
          <a:gradFill>
            <a:gsLst>
              <a:gs pos="0">
                <a:srgbClr val="DAB4A7"/>
              </a:gs>
              <a:gs pos="58000">
                <a:srgbClr val="D1725E"/>
              </a:gs>
            </a:gsLst>
            <a:lin scaled="1"/>
          </a:gradFill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zh-CN" altLang="en-US">
                <a:sym typeface="+mn-ea"/>
              </a:rPr>
              <a:t>最近</a:t>
            </a:r>
            <a:r>
              <a:rPr lang="en-US" altLang="zh-CN">
                <a:sym typeface="+mn-ea"/>
              </a:rPr>
              <a:t>1,7,30</a:t>
            </a:r>
            <a:r>
              <a:rPr lang="zh-CN" altLang="en-US">
                <a:sym typeface="+mn-ea"/>
              </a:rPr>
              <a:t>日各品牌退单数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51300" y="1478280"/>
            <a:ext cx="2875280" cy="368300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0CA451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zh-CN" altLang="en-US">
                <a:sym typeface="+mn-ea"/>
              </a:rPr>
              <a:t>最近</a:t>
            </a:r>
            <a:r>
              <a:rPr lang="en-US" altLang="zh-CN">
                <a:sym typeface="+mn-ea"/>
              </a:rPr>
              <a:t>1,7,30</a:t>
            </a:r>
            <a:r>
              <a:rPr lang="zh-CN" altLang="en-US">
                <a:sym typeface="+mn-ea"/>
              </a:rPr>
              <a:t>日各品牌下</a:t>
            </a:r>
            <a:r>
              <a:rPr lang="zh-CN" altLang="en-US">
                <a:sym typeface="+mn-ea"/>
              </a:rPr>
              <a:t>单数</a:t>
            </a: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14470" y="2783840"/>
            <a:ext cx="3103880" cy="36830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zh-CN" altLang="en-US">
                <a:sym typeface="+mn-ea"/>
              </a:rPr>
              <a:t>最近</a:t>
            </a:r>
            <a:r>
              <a:rPr lang="en-US" altLang="zh-CN">
                <a:sym typeface="+mn-ea"/>
              </a:rPr>
              <a:t>1,7,30</a:t>
            </a:r>
            <a:r>
              <a:rPr lang="zh-CN" altLang="en-US">
                <a:sym typeface="+mn-ea"/>
              </a:rPr>
              <a:t>日各品牌支付单数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51300" y="3728085"/>
            <a:ext cx="2875280" cy="368300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0CA451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zh-CN" altLang="en-US">
                <a:sym typeface="+mn-ea"/>
              </a:rPr>
              <a:t>最近</a:t>
            </a:r>
            <a:r>
              <a:rPr lang="en-US" altLang="zh-CN">
                <a:sym typeface="+mn-ea"/>
              </a:rPr>
              <a:t>1,7,30</a:t>
            </a:r>
            <a:r>
              <a:rPr lang="zh-CN" altLang="en-US">
                <a:sym typeface="+mn-ea"/>
              </a:rPr>
              <a:t>日各品牌下</a:t>
            </a:r>
            <a:r>
              <a:rPr lang="zh-CN" altLang="en-US">
                <a:sym typeface="+mn-ea"/>
              </a:rPr>
              <a:t>单数</a:t>
            </a:r>
            <a:endParaRPr lang="zh-CN" altLang="en-US">
              <a:sym typeface="+mn-ea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3657600" y="800735"/>
            <a:ext cx="283845" cy="986790"/>
          </a:xfrm>
          <a:prstGeom prst="leftBrace">
            <a:avLst/>
          </a:prstGeom>
          <a:ln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3657600" y="2936875"/>
            <a:ext cx="283845" cy="986790"/>
          </a:xfrm>
          <a:prstGeom prst="leftBrace">
            <a:avLst/>
          </a:prstGeom>
          <a:ln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6" name="乘号 15"/>
          <p:cNvSpPr/>
          <p:nvPr/>
        </p:nvSpPr>
        <p:spPr>
          <a:xfrm>
            <a:off x="7118350" y="3684270"/>
            <a:ext cx="525145" cy="412115"/>
          </a:xfrm>
          <a:prstGeom prst="mathMultiply">
            <a:avLst/>
          </a:prstGeom>
          <a:ln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3100" y="0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/>
              <a:t>提炼派生指标</a:t>
            </a:r>
            <a:endParaRPr lang="zh-CN" altLang="en-US" sz="2000" b="1"/>
          </a:p>
        </p:txBody>
      </p:sp>
      <p:sp>
        <p:nvSpPr>
          <p:cNvPr id="9" name="左大括号 8"/>
          <p:cNvSpPr/>
          <p:nvPr/>
        </p:nvSpPr>
        <p:spPr>
          <a:xfrm rot="5400000">
            <a:off x="3364230" y="481965"/>
            <a:ext cx="298450" cy="2129155"/>
          </a:xfrm>
          <a:prstGeom prst="leftBrace">
            <a:avLst>
              <a:gd name="adj1" fmla="val 53617"/>
              <a:gd name="adj2" fmla="val 50000"/>
            </a:avLst>
          </a:prstGeom>
          <a:ln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60065" y="1090930"/>
            <a:ext cx="908050" cy="306705"/>
          </a:xfrm>
          <a:prstGeom prst="rect">
            <a:avLst/>
          </a:prstGeom>
          <a:gradFill>
            <a:gsLst>
              <a:gs pos="0">
                <a:srgbClr val="E5D5C6"/>
              </a:gs>
              <a:gs pos="100000">
                <a:srgbClr val="B3725C"/>
              </a:gs>
            </a:gsLst>
            <a:lin scaled="1"/>
          </a:gradFill>
        </p:spPr>
        <p:txBody>
          <a:bodyPr wrap="square" rtlCol="0">
            <a:spAutoFit/>
          </a:bodyPr>
          <a:p>
            <a:r>
              <a:rPr lang="zh-CN" altLang="en-US" sz="1400"/>
              <a:t>原子指标</a:t>
            </a:r>
            <a:endParaRPr lang="zh-CN" altLang="en-US" sz="1400"/>
          </a:p>
        </p:txBody>
      </p:sp>
      <p:sp>
        <p:nvSpPr>
          <p:cNvPr id="11" name="左大括号 10"/>
          <p:cNvSpPr/>
          <p:nvPr/>
        </p:nvSpPr>
        <p:spPr>
          <a:xfrm rot="5400000">
            <a:off x="5451475" y="-2175510"/>
            <a:ext cx="248285" cy="6391910"/>
          </a:xfrm>
          <a:prstGeom prst="leftBrace">
            <a:avLst>
              <a:gd name="adj1" fmla="val 14194"/>
              <a:gd name="adj2" fmla="val 50000"/>
            </a:avLst>
          </a:prstGeom>
          <a:ln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11115" y="491490"/>
            <a:ext cx="929640" cy="30670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0CA451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p>
            <a:r>
              <a:rPr lang="zh-CN" altLang="en-US" sz="1400"/>
              <a:t>派生指标</a:t>
            </a:r>
            <a:endParaRPr lang="zh-CN" altLang="en-US" sz="1400"/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70485" y="1695450"/>
          <a:ext cx="9003030" cy="3448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9980"/>
                <a:gridCol w="556260"/>
                <a:gridCol w="816610"/>
                <a:gridCol w="748665"/>
                <a:gridCol w="1125220"/>
                <a:gridCol w="1125855"/>
                <a:gridCol w="1125220"/>
                <a:gridCol w="1125220"/>
              </a:tblGrid>
              <a:tr h="4622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派生指标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业务过程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度量值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聚合逻辑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统计周期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业务限定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统计粒度（统计后的结果的粒度</a:t>
                      </a:r>
                      <a:r>
                        <a:rPr lang="zh-CN" altLang="en-US" sz="1000"/>
                        <a:t>）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数据来源</a:t>
                      </a: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最近</a:t>
                      </a:r>
                      <a:r>
                        <a:rPr lang="en-US" altLang="zh-CN" sz="1000"/>
                        <a:t>1,7,30</a:t>
                      </a:r>
                      <a:r>
                        <a:rPr lang="zh-CN" altLang="en-US" sz="1000"/>
                        <a:t>日订单总额</a:t>
                      </a:r>
                      <a:endParaRPr lang="zh-CN" altLang="en-US" sz="1000"/>
                    </a:p>
                  </a:txBody>
                  <a:tcPr/>
                </a:tc>
                <a:tc rowSpan="9">
                  <a:txBody>
                    <a:bodyPr/>
                    <a:p>
                      <a:pPr algn="l">
                        <a:buNone/>
                      </a:pPr>
                      <a:endParaRPr lang="zh-CN" altLang="en-US" sz="1000"/>
                    </a:p>
                    <a:p>
                      <a:pPr algn="l">
                        <a:buNone/>
                      </a:pPr>
                      <a:r>
                        <a:rPr lang="zh-CN" altLang="en-US" sz="1000"/>
                        <a:t>下单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订单金额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sum</a:t>
                      </a:r>
                      <a:endParaRPr lang="en-US" altLang="zh-CN" sz="1000"/>
                    </a:p>
                  </a:txBody>
                  <a:tcPr/>
                </a:tc>
                <a:tc rowSpan="1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最近</a:t>
                      </a:r>
                      <a:r>
                        <a:rPr lang="en-US" altLang="zh-CN" sz="1000"/>
                        <a:t>1,7,30</a:t>
                      </a:r>
                      <a:r>
                        <a:rPr lang="zh-CN" altLang="en-US" sz="1000"/>
                        <a:t>日</a:t>
                      </a:r>
                      <a:endParaRPr lang="zh-CN" altLang="en-US" sz="1000"/>
                    </a:p>
                  </a:txBody>
                  <a:tcPr/>
                </a:tc>
                <a:tc rowSpan="1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无</a:t>
                      </a:r>
                      <a:endParaRPr lang="zh-CN" altLang="en-US" sz="10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无</a:t>
                      </a:r>
                      <a:endParaRPr lang="zh-CN" altLang="en-US" sz="1000"/>
                    </a:p>
                  </a:txBody>
                  <a:tcPr/>
                </a:tc>
                <a:tc rowSpan="11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/>
                        <a:t>dwd_trade_order_detail_inc</a:t>
                      </a:r>
                      <a:endParaRPr lang="en-US" altLang="zh-CN" sz="100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最近</a:t>
                      </a:r>
                      <a:r>
                        <a:rPr lang="en-US" altLang="zh-CN" sz="1000">
                          <a:sym typeface="+mn-ea"/>
                        </a:rPr>
                        <a:t>1,7,30</a:t>
                      </a:r>
                      <a:r>
                        <a:rPr lang="zh-CN" altLang="en-US" sz="1000">
                          <a:sym typeface="+mn-ea"/>
                        </a:rPr>
                        <a:t>日订单总额</a:t>
                      </a:r>
                      <a:r>
                        <a:rPr lang="en-US" altLang="zh-CN" sz="1000">
                          <a:sym typeface="+mn-ea"/>
                        </a:rPr>
                        <a:t>top10</a:t>
                      </a:r>
                      <a:r>
                        <a:rPr lang="zh-CN" altLang="en-US" sz="1000">
                          <a:sym typeface="+mn-ea"/>
                        </a:rPr>
                        <a:t>用户及订单总额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订单金额</a:t>
                      </a:r>
                      <a:endParaRPr lang="zh-CN" altLang="en-US" sz="10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sum</a:t>
                      </a:r>
                      <a:endParaRPr lang="en-US" altLang="zh-CN" sz="100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7274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用户</a:t>
                      </a:r>
                      <a:endParaRPr lang="zh-CN" altLang="en-US" sz="1000"/>
                    </a:p>
                  </a:txBody>
                  <a:tcPr/>
                </a:tc>
                <a:tc vMerge="1">
                  <a:tcPr/>
                </a:tc>
              </a:tr>
              <a:tr h="0"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最近</a:t>
                      </a:r>
                      <a:r>
                        <a:rPr lang="en-US" altLang="zh-CN" sz="1000"/>
                        <a:t>1,7,30</a:t>
                      </a:r>
                      <a:r>
                        <a:rPr lang="zh-CN" altLang="en-US" sz="1000"/>
                        <a:t>日订单数</a:t>
                      </a:r>
                      <a:endParaRPr lang="zh-CN" altLang="en-US" sz="1000"/>
                    </a:p>
                  </a:txBody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单数</a:t>
                      </a:r>
                      <a:endParaRPr lang="zh-CN" altLang="en-US" sz="10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count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79549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无</a:t>
                      </a:r>
                      <a:endParaRPr lang="zh-CN" altLang="en-US" sz="1000"/>
                    </a:p>
                  </a:txBody>
                  <a:tcPr/>
                </a:tc>
                <a:tc vMerge="1">
                  <a:tcPr/>
                </a:tc>
              </a:tr>
              <a:tr h="0"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最近</a:t>
                      </a:r>
                      <a:r>
                        <a:rPr lang="en-US" altLang="zh-CN" sz="1000">
                          <a:sym typeface="+mn-ea"/>
                        </a:rPr>
                        <a:t>1,7,30</a:t>
                      </a:r>
                      <a:r>
                        <a:rPr lang="zh-CN" altLang="en-US" sz="1000">
                          <a:sym typeface="+mn-ea"/>
                        </a:rPr>
                        <a:t>日订单数</a:t>
                      </a:r>
                      <a:r>
                        <a:rPr lang="en-US" altLang="zh-CN" sz="1000">
                          <a:sym typeface="+mn-ea"/>
                        </a:rPr>
                        <a:t>top10</a:t>
                      </a:r>
                      <a:r>
                        <a:rPr lang="zh-CN" altLang="en-US" sz="1000">
                          <a:sym typeface="+mn-ea"/>
                        </a:rPr>
                        <a:t>用户及单数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单数</a:t>
                      </a:r>
                      <a:endParaRPr lang="zh-CN" altLang="en-US" sz="1000"/>
                    </a:p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count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8644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用户</a:t>
                      </a:r>
                      <a:endParaRPr lang="zh-CN" altLang="en-US" sz="1000"/>
                    </a:p>
                  </a:txBody>
                  <a:tcPr/>
                </a:tc>
                <a:tc vMerge="1">
                  <a:tcPr/>
                </a:tc>
              </a:tr>
              <a:tr h="0"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最近</a:t>
                      </a:r>
                      <a:r>
                        <a:rPr lang="en-US" altLang="zh-CN" sz="1000"/>
                        <a:t>1,7,30</a:t>
                      </a:r>
                      <a:r>
                        <a:rPr lang="zh-CN" altLang="en-US" sz="1000"/>
                        <a:t>日订单人数</a:t>
                      </a:r>
                      <a:endParaRPr lang="zh-CN" altLang="en-US" sz="1000"/>
                    </a:p>
                  </a:txBody>
                  <a:tcPr/>
                </a:tc>
                <a:tc vMerge="1"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人数</a:t>
                      </a:r>
                      <a:endParaRPr lang="zh-CN" altLang="en-US" sz="1000"/>
                    </a:p>
                  </a:txBody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count (</a:t>
                      </a:r>
                      <a:r>
                        <a:rPr lang="en-US" altLang="zh-CN" sz="1000">
                          <a:sym typeface="+mn-ea"/>
                        </a:rPr>
                        <a:t>distinct user_id)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6857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无</a:t>
                      </a:r>
                      <a:endParaRPr lang="zh-CN" altLang="en-US" sz="1000"/>
                    </a:p>
                  </a:txBody>
                  <a:tcPr/>
                </a:tc>
                <a:tc vMerge="1">
                  <a:tcPr/>
                </a:tc>
              </a:tr>
              <a:tr h="0">
                <a:tc vMerge="1">
                  <a:tcPr/>
                </a:tc>
                <a:tc rowSpan="7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退单</a:t>
                      </a:r>
                      <a:endParaRPr lang="zh-CN" altLang="en-US" sz="100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0"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最近</a:t>
                      </a:r>
                      <a:r>
                        <a:rPr lang="en-US" altLang="zh-CN" sz="1000"/>
                        <a:t>1,7,30</a:t>
                      </a:r>
                      <a:r>
                        <a:rPr lang="zh-CN" altLang="en-US" sz="1000"/>
                        <a:t>日退单数</a:t>
                      </a:r>
                      <a:endParaRPr lang="zh-CN" altLang="en-US" sz="1000"/>
                    </a:p>
                  </a:txBody>
                  <a:tcPr/>
                </a:tc>
                <a:tc vMerge="1"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单数</a:t>
                      </a:r>
                      <a:endParaRPr lang="zh-CN" altLang="en-US" sz="1000"/>
                    </a:p>
                  </a:txBody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endParaRPr lang="en-US" altLang="zh-CN" sz="1000"/>
                    </a:p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count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9462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无</a:t>
                      </a:r>
                      <a:endParaRPr lang="zh-CN" altLang="en-US" sz="1000"/>
                    </a:p>
                  </a:txBody>
                  <a:tcPr/>
                </a:tc>
                <a:tc row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dwd_trade_order_refund_inc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用户</a:t>
                      </a:r>
                      <a:endParaRPr lang="zh-CN" altLang="en-US" sz="1000"/>
                    </a:p>
                  </a:txBody>
                  <a:tcPr/>
                </a:tc>
                <a:tc vMerge="1">
                  <a:tcPr/>
                </a:tc>
              </a:tr>
              <a:tr h="191770"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最近</a:t>
                      </a:r>
                      <a:r>
                        <a:rPr lang="en-US" altLang="zh-CN" sz="1000">
                          <a:sym typeface="+mn-ea"/>
                        </a:rPr>
                        <a:t>1,7,30</a:t>
                      </a:r>
                      <a:r>
                        <a:rPr lang="zh-CN" altLang="en-US" sz="1000">
                          <a:sym typeface="+mn-ea"/>
                        </a:rPr>
                        <a:t>日退单数</a:t>
                      </a:r>
                      <a:r>
                        <a:rPr lang="en-US" altLang="zh-CN" sz="1000">
                          <a:sym typeface="+mn-ea"/>
                        </a:rPr>
                        <a:t>top10</a:t>
                      </a:r>
                      <a:r>
                        <a:rPr lang="zh-CN" altLang="en-US" sz="1000">
                          <a:sym typeface="+mn-ea"/>
                        </a:rPr>
                        <a:t>用户及退单数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单数</a:t>
                      </a:r>
                      <a:endParaRPr lang="zh-CN" altLang="en-US" sz="10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count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无</a:t>
                      </a:r>
                      <a:endParaRPr lang="zh-CN" altLang="en-US" sz="1000"/>
                    </a:p>
                  </a:txBody>
                  <a:tcPr/>
                </a:tc>
                <a:tc vMerge="1">
                  <a:tcPr/>
                </a:tc>
              </a:tr>
              <a:tr h="2813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最近</a:t>
                      </a:r>
                      <a:r>
                        <a:rPr lang="en-US" altLang="zh-CN" sz="1000">
                          <a:sym typeface="+mn-ea"/>
                        </a:rPr>
                        <a:t>1,7,30</a:t>
                      </a:r>
                      <a:r>
                        <a:rPr lang="zh-CN" altLang="en-US" sz="1000">
                          <a:sym typeface="+mn-ea"/>
                        </a:rPr>
                        <a:t>日退单人数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人数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count (distinct user_id)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0"/>
            <a:ext cx="2214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b="1"/>
              <a:t>汇总模型设计原则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341630" y="608330"/>
            <a:ext cx="8460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一张汇总表通常包含</a:t>
            </a:r>
            <a:r>
              <a:rPr lang="zh-CN" altLang="en-US">
                <a:sym typeface="+mn-ea"/>
              </a:rPr>
              <a:t>业务过程相同</a:t>
            </a:r>
            <a:r>
              <a:rPr lang="zh-CN" altLang="en-US"/>
              <a:t>、统计周期相同、统计粒度相同的多个派生指标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2426335"/>
            <a:ext cx="395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DWS_</a:t>
            </a:r>
            <a:r>
              <a:rPr lang="zh-CN" altLang="en-US"/>
              <a:t>会话最近</a:t>
            </a:r>
            <a:r>
              <a:rPr lang="en-US" altLang="zh-CN"/>
              <a:t>1</a:t>
            </a:r>
            <a:r>
              <a:rPr lang="zh-CN" altLang="en-US"/>
              <a:t>日页面</a:t>
            </a:r>
            <a:r>
              <a:rPr lang="zh-CN" altLang="en-US"/>
              <a:t>汇总</a:t>
            </a:r>
            <a:r>
              <a:rPr lang="zh-CN" altLang="en-US"/>
              <a:t>统计表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58615" y="1790700"/>
            <a:ext cx="331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会话最近</a:t>
            </a:r>
            <a:r>
              <a:rPr lang="en-US" altLang="zh-CN"/>
              <a:t>1</a:t>
            </a:r>
            <a:r>
              <a:rPr lang="zh-CN" altLang="en-US"/>
              <a:t>日浏览页面时长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58615" y="2387600"/>
            <a:ext cx="331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会话最近</a:t>
            </a:r>
            <a:r>
              <a:rPr lang="en-US" altLang="zh-CN"/>
              <a:t>1</a:t>
            </a:r>
            <a:r>
              <a:rPr lang="zh-CN" altLang="en-US"/>
              <a:t>日浏览页面次数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58615" y="3011170"/>
            <a:ext cx="331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会话最近</a:t>
            </a:r>
            <a:r>
              <a:rPr lang="en-US" altLang="zh-CN"/>
              <a:t>1</a:t>
            </a:r>
            <a:r>
              <a:rPr lang="zh-CN" altLang="en-US"/>
              <a:t>日浏览页面个</a:t>
            </a:r>
            <a:r>
              <a:rPr lang="zh-CN" altLang="en-US"/>
              <a:t>数</a:t>
            </a:r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3719830" y="1932305"/>
            <a:ext cx="368935" cy="1355725"/>
          </a:xfrm>
          <a:prstGeom prst="leftBrace">
            <a:avLst/>
          </a:prstGeom>
          <a:ln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2335" y="1675130"/>
            <a:ext cx="810895" cy="1826895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00115" y="1697355"/>
            <a:ext cx="452755" cy="1826895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59580" y="1675130"/>
            <a:ext cx="452755" cy="1826895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08400" y="4035425"/>
            <a:ext cx="1554480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业务过程相同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40225" y="1104900"/>
            <a:ext cx="1554480" cy="36830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统计周期</a:t>
            </a:r>
            <a:r>
              <a:rPr lang="zh-CN" altLang="en-US">
                <a:sym typeface="+mn-ea"/>
              </a:rPr>
              <a:t>相同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10860" y="4035425"/>
            <a:ext cx="1554480" cy="3683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统计粒度</a:t>
            </a:r>
            <a:r>
              <a:rPr lang="zh-CN" altLang="en-US">
                <a:sym typeface="+mn-ea"/>
              </a:rPr>
              <a:t>相同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4" idx="2"/>
            <a:endCxn id="9" idx="0"/>
          </p:cNvCxnSpPr>
          <p:nvPr/>
        </p:nvCxnSpPr>
        <p:spPr>
          <a:xfrm>
            <a:off x="5117465" y="1473200"/>
            <a:ext cx="635" cy="201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456430" y="3604260"/>
            <a:ext cx="8255" cy="350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283325" y="3604260"/>
            <a:ext cx="0" cy="375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88035" y="3524250"/>
            <a:ext cx="213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会话访问事实表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860550" y="2955290"/>
            <a:ext cx="8890" cy="4781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UNIT_TABLE_BEAUTIFY" val="smartTable{4d8bf089-8fba-4471-86b5-abde9c854c00}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3.xml><?xml version="1.0" encoding="utf-8"?>
<p:tagLst xmlns:p="http://schemas.openxmlformats.org/presentationml/2006/main">
  <p:tag name="KSO_WM_UNIT_TABLE_BEAUTIFY" val="smartTable{4d8bf089-8fba-4471-86b5-abde9c854c00}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8.xml><?xml version="1.0" encoding="utf-8"?>
<p:tagLst xmlns:p="http://schemas.openxmlformats.org/presentationml/2006/main">
  <p:tag name="KSO_WM_UNIT_TABLE_BEAUTIFY" val="smartTable{595ae9d6-9229-4a3a-be8f-0551e304f23a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20.xml><?xml version="1.0" encoding="utf-8"?>
<p:tagLst xmlns:p="http://schemas.openxmlformats.org/presentationml/2006/main">
  <p:tag name="KSO_WM_UNIT_TABLE_BEAUTIFY" val="smartTable{595ae9d6-9229-4a3a-be8f-0551e304f23a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2.xml><?xml version="1.0" encoding="utf-8"?>
<p:tagLst xmlns:p="http://schemas.openxmlformats.org/presentationml/2006/main">
  <p:tag name="KSO_WM_UNIT_TABLE_BEAUTIFY" val="smartTable{bd5ae677-cb39-4259-ae5d-dfb820e816b3}"/>
</p:tagLst>
</file>

<file path=ppt/tags/tag23.xml><?xml version="1.0" encoding="utf-8"?>
<p:tagLst xmlns:p="http://schemas.openxmlformats.org/presentationml/2006/main">
  <p:tag name="KSO_WM_UNIT_TABLE_BEAUTIFY" val="smartTable{bd5ae677-cb39-4259-ae5d-dfb820e816b3}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5.xml><?xml version="1.0" encoding="utf-8"?>
<p:tagLst xmlns:p="http://schemas.openxmlformats.org/presentationml/2006/main">
  <p:tag name="KSO_WM_UNIT_TABLE_BEAUTIFY" val="smartTable{0b42a754-d9ec-4985-868d-431bc1c364ec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UNIT_TABLE_BEAUTIFY" val="smartTable{85280620-0be2-4d05-a7c0-47de6e6cd1c1}"/>
  <p:tag name="TABLE_EMPHASIZE_COLOR" val="9032147"/>
  <p:tag name="TABLE_SKINIDX" val="3"/>
  <p:tag name="TABLE_COLORIDX" val="j"/>
  <p:tag name="TABLE_COLOR_RGB" val="0x000000*0xFFFFFF*0x44546A*0xE6E5E5*0x89D1D3*0xACDCBC*0x89D1D3*0xACDCBC*0x89D1D3*0xACDCBC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none" w="med" len="med"/>
        </a:ln>
      </a:spPr>
      <a:bodyPr/>
      <a:lstStyle>
        <a:defPPr>
          <a:defRPr lang="zh-CN" altLang="en-US"/>
        </a:defPPr>
      </a:lstStyle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spDef>
    <a:lnDef>
      <a:spPr>
        <a:ln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6039</Words>
  <Application>WPS 演示</Application>
  <PresentationFormat>全屏显示(16:9)</PresentationFormat>
  <Paragraphs>1092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等线</vt:lpstr>
      <vt:lpstr>Times New Roman</vt:lpstr>
      <vt:lpstr>Arial Unicode MS</vt:lpstr>
      <vt:lpstr>思源黑体 Medium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Smexy</cp:lastModifiedBy>
  <cp:revision>639</cp:revision>
  <dcterms:created xsi:type="dcterms:W3CDTF">2018-03-01T02:03:00Z</dcterms:created>
  <dcterms:modified xsi:type="dcterms:W3CDTF">2022-04-13T02:20:27Z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