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256" r:id="rId3"/>
    <p:sldId id="388" r:id="rId5"/>
    <p:sldId id="692" r:id="rId6"/>
    <p:sldId id="390" r:id="rId7"/>
    <p:sldId id="391" r:id="rId8"/>
    <p:sldId id="392" r:id="rId9"/>
    <p:sldId id="394" r:id="rId10"/>
    <p:sldId id="395" r:id="rId11"/>
    <p:sldId id="396" r:id="rId12"/>
    <p:sldId id="693" r:id="rId13"/>
    <p:sldId id="694" r:id="rId14"/>
    <p:sldId id="695" r:id="rId15"/>
    <p:sldId id="696" r:id="rId16"/>
    <p:sldId id="697" r:id="rId17"/>
    <p:sldId id="698" r:id="rId18"/>
    <p:sldId id="398" r:id="rId19"/>
    <p:sldId id="393" r:id="rId20"/>
    <p:sldId id="397" r:id="rId21"/>
    <p:sldId id="399" r:id="rId22"/>
    <p:sldId id="400" r:id="rId23"/>
    <p:sldId id="389" r:id="rId24"/>
    <p:sldId id="401" r:id="rId25"/>
    <p:sldId id="404" r:id="rId26"/>
    <p:sldId id="405" r:id="rId27"/>
    <p:sldId id="699" r:id="rId28"/>
    <p:sldId id="419" r:id="rId29"/>
    <p:sldId id="700" r:id="rId30"/>
    <p:sldId id="701" r:id="rId31"/>
    <p:sldId id="418" r:id="rId32"/>
    <p:sldId id="259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FDA007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234" y="126"/>
      </p:cViewPr>
      <p:guideLst>
        <p:guide orient="horz" pos="17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6FD99-B1FA-4331-8905-DB39E8B288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5662-EE05-40AE-BC81-81279C4CD0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12.png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13660" y="1276985"/>
            <a:ext cx="56692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离线数仓项目</a:t>
            </a:r>
            <a:endParaRPr lang="zh-CN" altLang="en-US" sz="4800" b="1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6361" y="2705735"/>
            <a:ext cx="30276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讲师：郭嘉</a:t>
            </a:r>
            <a:r>
              <a:rPr lang="zh-CN" altLang="en-US" sz="320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富强</a:t>
            </a:r>
            <a:endParaRPr lang="zh-CN" altLang="en-US" sz="320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81025" y="45085"/>
            <a:ext cx="327342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>
                <a:sym typeface="+mn-ea"/>
              </a:rPr>
              <a:t>ODS</a:t>
            </a:r>
            <a:r>
              <a:rPr lang="zh-CN" altLang="en-US" sz="2000" b="1">
                <a:sym typeface="+mn-ea"/>
              </a:rPr>
              <a:t>层建表分析之数据格式</a:t>
            </a:r>
            <a:endParaRPr lang="zh-CN" altLang="en-US" sz="2000" b="1"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372235" y="1225550"/>
          <a:ext cx="64001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数据格式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用户行为</a:t>
                      </a:r>
                      <a:r>
                        <a:rPr lang="en-US" altLang="zh-CN"/>
                        <a:t>Log</a:t>
                      </a:r>
                      <a:r>
                        <a:rPr lang="zh-CN" altLang="en-US"/>
                        <a:t>数据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json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业务</a:t>
                      </a:r>
                      <a:r>
                        <a:rPr lang="en-US" altLang="zh-CN"/>
                        <a:t>DB</a:t>
                      </a:r>
                      <a:r>
                        <a:rPr lang="zh-CN" altLang="en-US"/>
                        <a:t>全量表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\t</a:t>
                      </a:r>
                      <a:r>
                        <a:rPr lang="zh-CN" altLang="en-US"/>
                        <a:t>分割的普通文本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>
                          <a:sym typeface="+mn-ea"/>
                        </a:rPr>
                        <a:t>业务</a:t>
                      </a:r>
                      <a:r>
                        <a:rPr lang="en-US" altLang="zh-CN" sz="1350">
                          <a:sym typeface="+mn-ea"/>
                        </a:rPr>
                        <a:t>DB</a:t>
                      </a:r>
                      <a:r>
                        <a:rPr lang="zh-CN" altLang="en-US" sz="1350">
                          <a:sym typeface="+mn-ea"/>
                        </a:rPr>
                        <a:t>增</a:t>
                      </a:r>
                      <a:r>
                        <a:rPr lang="zh-CN" altLang="en-US" sz="1350">
                          <a:sym typeface="+mn-ea"/>
                        </a:rPr>
                        <a:t>量表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json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81025" y="45085"/>
            <a:ext cx="62915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>
                <a:sym typeface="+mn-ea"/>
              </a:rPr>
              <a:t>ODS</a:t>
            </a:r>
            <a:r>
              <a:rPr lang="zh-CN" altLang="en-US" sz="2000" b="1">
                <a:sym typeface="+mn-ea"/>
              </a:rPr>
              <a:t>层建表分析之业务全量表建表以</a:t>
            </a:r>
            <a:r>
              <a:rPr lang="en-US" altLang="zh-CN" sz="2000" b="1">
                <a:sym typeface="+mn-ea"/>
              </a:rPr>
              <a:t>base_region</a:t>
            </a:r>
            <a:r>
              <a:rPr lang="zh-CN" altLang="en-US" sz="2000" b="1">
                <a:sym typeface="+mn-ea"/>
              </a:rPr>
              <a:t>为例</a:t>
            </a:r>
            <a:endParaRPr lang="zh-CN" altLang="en-US" sz="20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3730" y="635000"/>
            <a:ext cx="755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首日采集和每日采集的方式是一致的，都是</a:t>
            </a:r>
            <a:r>
              <a:rPr lang="zh-CN" altLang="en-US">
                <a:solidFill>
                  <a:srgbClr val="FF0000"/>
                </a:solidFill>
              </a:rPr>
              <a:t>每日全量</a:t>
            </a:r>
            <a:r>
              <a:rPr lang="zh-CN" altLang="en-US"/>
              <a:t>采集！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3730" y="2629535"/>
            <a:ext cx="769556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create external table ods_base_region_full(</a:t>
            </a:r>
            <a:endParaRPr lang="zh-CN" altLang="en-US"/>
          </a:p>
          <a:p>
            <a:r>
              <a:rPr lang="zh-CN" altLang="en-US"/>
              <a:t>	id string,</a:t>
            </a:r>
            <a:endParaRPr lang="zh-CN" altLang="en-US"/>
          </a:p>
          <a:p>
            <a:r>
              <a:rPr lang="zh-CN" altLang="en-US"/>
              <a:t>    region_name string</a:t>
            </a:r>
            <a:endParaRPr lang="zh-CN" altLang="en-US"/>
          </a:p>
          <a:p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partitioned by (dt string )</a:t>
            </a:r>
            <a:endParaRPr lang="zh-CN" altLang="en-US"/>
          </a:p>
          <a:p>
            <a:r>
              <a:rPr lang="zh-CN" altLang="en-US"/>
              <a:t>row format delimited fields terminated by '\t'</a:t>
            </a:r>
            <a:endParaRPr lang="zh-CN" altLang="en-US"/>
          </a:p>
          <a:p>
            <a:r>
              <a:rPr lang="zh-CN" altLang="en-US"/>
              <a:t>location '/warehouse/gmall/ods/ods_base_region_full';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9290" y="1134745"/>
            <a:ext cx="65004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采样其中一行</a:t>
            </a:r>
            <a:r>
              <a:rPr lang="en-US" altLang="zh-CN"/>
              <a:t>: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hadoop fs -text</a:t>
            </a:r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xxx_full.gz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| cat -T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  <a:p>
            <a:r>
              <a:rPr lang="zh-CN" altLang="en-US" b="1">
                <a:solidFill>
                  <a:schemeClr val="tx1"/>
                </a:solidFill>
              </a:rPr>
              <a:t>数据示例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en-US" altLang="zh-CN">
                <a:solidFill>
                  <a:srgbClr val="FF0000"/>
                </a:solidFill>
              </a:rPr>
              <a:t>  </a:t>
            </a:r>
            <a:r>
              <a:rPr lang="zh-CN" altLang="en-US">
                <a:solidFill>
                  <a:srgbClr val="FF0000"/>
                </a:solidFill>
              </a:rPr>
              <a:t>1^I华北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9290" y="2092960"/>
            <a:ext cx="51593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列的名称，需要参考采集时的元数据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81025" y="45085"/>
            <a:ext cx="602361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>
                <a:sym typeface="+mn-ea"/>
              </a:rPr>
              <a:t>ODS</a:t>
            </a:r>
            <a:r>
              <a:rPr lang="zh-CN" altLang="en-US" sz="2000" b="1">
                <a:sym typeface="+mn-ea"/>
              </a:rPr>
              <a:t>层建表分析之业务增</a:t>
            </a:r>
            <a:r>
              <a:rPr lang="zh-CN" altLang="en-US" sz="2000" b="1">
                <a:sym typeface="+mn-ea"/>
              </a:rPr>
              <a:t>量表建表以favor_info为例</a:t>
            </a:r>
            <a:endParaRPr lang="zh-CN" altLang="en-US" sz="20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4210" y="647065"/>
            <a:ext cx="39306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首日采集和每日采集的方式是不同的。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采样首日和每日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35" y="1646555"/>
            <a:ext cx="914336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首日: {"database":"gmall","table":"favor_info","type":"bootstrap</a:t>
            </a:r>
            <a:r>
              <a:rPr lang="en-US" altLang="zh-CN" sz="1400"/>
              <a:t>-</a:t>
            </a:r>
            <a:r>
              <a:rPr lang="zh-CN" altLang="en-US" sz="1400"/>
              <a:t>start","ts":1592144553,"data":{}}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每日:</a:t>
            </a:r>
            <a:endParaRPr lang="zh-CN" altLang="en-US" sz="1400"/>
          </a:p>
          <a:p>
            <a:r>
              <a:rPr lang="zh-CN" altLang="en-US" sz="1400"/>
              <a:t>{"database":"gmall","table":"favor_info","type":"insert","ts":1592317777,"xid":217440,"xoffset":640,"data":{"id":1492143792402411522,"user_id":323,"sku_id":32,"spu_id":null,"is_cancel":"0","create_time":"2020-06-16 22:29:37","cancel_time":null}}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581025" y="3212465"/>
            <a:ext cx="5877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如果需要</a:t>
            </a:r>
            <a:r>
              <a:rPr lang="zh-CN" altLang="en-US"/>
              <a:t>保存数据的json结构，一个完整的json是1列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1025" y="3623310"/>
            <a:ext cx="76720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create external table ods_favor_info_inc(</a:t>
            </a:r>
            <a:endParaRPr lang="zh-CN" altLang="en-US"/>
          </a:p>
          <a:p>
            <a:r>
              <a:rPr lang="zh-CN" altLang="en-US"/>
              <a:t>           jsontext string</a:t>
            </a:r>
            <a:endParaRPr lang="zh-CN" altLang="en-US"/>
          </a:p>
          <a:p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partitioned by (dt string )</a:t>
            </a:r>
            <a:endParaRPr lang="zh-CN" altLang="en-US"/>
          </a:p>
          <a:p>
            <a:r>
              <a:rPr lang="zh-CN" altLang="en-US"/>
              <a:t>location '/warehouse/gmall/ods/ods_favor_info_inc'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81025" y="45085"/>
            <a:ext cx="602361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>
                <a:sym typeface="+mn-ea"/>
              </a:rPr>
              <a:t>ODS</a:t>
            </a:r>
            <a:r>
              <a:rPr lang="zh-CN" altLang="en-US" sz="2000" b="1">
                <a:sym typeface="+mn-ea"/>
              </a:rPr>
              <a:t>层建表分析之业务增</a:t>
            </a:r>
            <a:r>
              <a:rPr lang="zh-CN" altLang="en-US" sz="2000" b="1">
                <a:sym typeface="+mn-ea"/>
              </a:rPr>
              <a:t>量表建表以favor_info为例</a:t>
            </a:r>
            <a:endParaRPr lang="zh-CN" altLang="en-US" sz="20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940" y="2160905"/>
            <a:ext cx="8834120" cy="246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1400"/>
          </a:p>
          <a:p>
            <a:r>
              <a:rPr lang="zh-CN" altLang="en-US" sz="1400"/>
              <a:t>path 怎么写:</a:t>
            </a:r>
            <a:endParaRPr lang="zh-CN" altLang="en-US" sz="1400"/>
          </a:p>
          <a:p>
            <a:r>
              <a:rPr lang="zh-CN" altLang="en-US" sz="1400"/>
              <a:t>  $   : Root object  根对象</a:t>
            </a:r>
            <a:endParaRPr lang="zh-CN" altLang="en-US" sz="1400"/>
          </a:p>
          <a:p>
            <a:r>
              <a:rPr lang="zh-CN" altLang="en-US" sz="1400"/>
              <a:t>  .   : Child operator  获取子元素的运算符</a:t>
            </a:r>
            <a:endParaRPr lang="zh-CN" altLang="en-US" sz="1400"/>
          </a:p>
          <a:p>
            <a:r>
              <a:rPr lang="zh-CN" altLang="en-US" sz="1400"/>
              <a:t>  []  : Subscript operator for array  获取array中元素的运算符</a:t>
            </a:r>
            <a:endParaRPr lang="zh-CN" altLang="en-US" sz="1400"/>
          </a:p>
          <a:p>
            <a:r>
              <a:rPr lang="zh-CN" altLang="en-US" sz="1400"/>
              <a:t>  *   : Wildcard for []  通配符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-- 示例:</a:t>
            </a:r>
            <a:endParaRPr lang="zh-CN" altLang="en-US" sz="1400"/>
          </a:p>
          <a:p>
            <a:r>
              <a:rPr lang="zh-CN" altLang="en-US" sz="1400"/>
              <a:t>select get_json_object('{"id":1492134523418382339,"arrays":[{"name":"jack","age":20},{"name":"tom","age":30}]}','$.arrays[1].name');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154940" y="586105"/>
            <a:ext cx="833247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rgbClr val="FF0000"/>
                </a:solidFill>
                <a:sym typeface="+mn-ea"/>
              </a:rPr>
              <a:t>get_json_object</a:t>
            </a:r>
            <a:r>
              <a:rPr lang="zh-CN" altLang="en-US" sz="1600">
                <a:sym typeface="+mn-ea"/>
              </a:rPr>
              <a:t>(json_txt, path) - Extract a json object from path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>
                <a:sym typeface="+mn-ea"/>
              </a:rPr>
              <a:t>Extract json object from a json string based on json path specified, and return json string of the extracted json object.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It will return null if the input json string is invalid.</a:t>
            </a:r>
            <a:endParaRPr lang="zh-CN" altLang="en-US" sz="16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81025" y="45085"/>
            <a:ext cx="602361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>
                <a:sym typeface="+mn-ea"/>
              </a:rPr>
              <a:t>ODS</a:t>
            </a:r>
            <a:r>
              <a:rPr lang="zh-CN" altLang="en-US" sz="2000" b="1">
                <a:sym typeface="+mn-ea"/>
              </a:rPr>
              <a:t>层建表分析之业务增</a:t>
            </a:r>
            <a:r>
              <a:rPr lang="zh-CN" altLang="en-US" sz="2000" b="1">
                <a:sym typeface="+mn-ea"/>
              </a:rPr>
              <a:t>量表建表以favor_info为例</a:t>
            </a:r>
            <a:endParaRPr lang="zh-CN" altLang="en-US" sz="2000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1025" y="587375"/>
            <a:ext cx="76720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create external table ods_favor_info_inc(</a:t>
            </a:r>
            <a:endParaRPr lang="zh-CN" altLang="en-US"/>
          </a:p>
          <a:p>
            <a:r>
              <a:rPr lang="zh-CN" altLang="en-US"/>
              <a:t>           jsontext string</a:t>
            </a:r>
            <a:endParaRPr lang="zh-CN" altLang="en-US"/>
          </a:p>
          <a:p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partitioned by (dt string )</a:t>
            </a:r>
            <a:endParaRPr lang="zh-CN" altLang="en-US"/>
          </a:p>
          <a:p>
            <a:r>
              <a:rPr lang="zh-CN" altLang="en-US"/>
              <a:t>location '/warehouse/gmall/ods/ods_favor_info_inc'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1025" y="2559050"/>
            <a:ext cx="79400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以上建表方式的优点</a:t>
            </a:r>
            <a:r>
              <a:rPr lang="en-US" altLang="zh-CN"/>
              <a:t>:   </a:t>
            </a:r>
            <a:r>
              <a:rPr lang="zh-CN" altLang="en-US"/>
              <a:t>保留采集数据最原始的结构。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以上建表方式的</a:t>
            </a:r>
            <a:r>
              <a:rPr lang="zh-CN" altLang="en-US">
                <a:solidFill>
                  <a:srgbClr val="FF0000"/>
                </a:solidFill>
              </a:rPr>
              <a:t>缺点</a:t>
            </a:r>
            <a:r>
              <a:rPr lang="en-US" altLang="zh-CN"/>
              <a:t>:   </a:t>
            </a:r>
            <a:r>
              <a:rPr lang="zh-CN" altLang="en-US"/>
              <a:t>后续使用需要将原始数据展开明细，麻烦。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解决方式</a:t>
            </a:r>
            <a:r>
              <a:rPr lang="en-US" altLang="zh-CN"/>
              <a:t>: </a:t>
            </a:r>
            <a:r>
              <a:rPr lang="zh-CN" altLang="en-US"/>
              <a:t>如果对数据的原始结构不敏感，可以在</a:t>
            </a:r>
            <a:r>
              <a:rPr lang="en-US" altLang="zh-CN"/>
              <a:t>ODS</a:t>
            </a:r>
            <a:r>
              <a:rPr lang="zh-CN" altLang="en-US"/>
              <a:t>层提前将</a:t>
            </a:r>
            <a:r>
              <a:rPr lang="en-US" altLang="zh-CN"/>
              <a:t>Json</a:t>
            </a:r>
            <a:r>
              <a:rPr lang="zh-CN" altLang="en-US"/>
              <a:t>数据的明细展开</a:t>
            </a:r>
            <a:r>
              <a:rPr lang="en-US" altLang="zh-CN"/>
              <a:t>(</a:t>
            </a:r>
            <a:r>
              <a:rPr lang="zh-CN" altLang="en-US"/>
              <a:t>将需要的列单独罗列</a:t>
            </a:r>
            <a:r>
              <a:rPr lang="en-US" altLang="zh-CN"/>
              <a:t>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81025" y="45085"/>
            <a:ext cx="602361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>
                <a:sym typeface="+mn-ea"/>
              </a:rPr>
              <a:t>ODS</a:t>
            </a:r>
            <a:r>
              <a:rPr lang="zh-CN" altLang="en-US" sz="2000" b="1">
                <a:sym typeface="+mn-ea"/>
              </a:rPr>
              <a:t>层建表分析之业务增</a:t>
            </a:r>
            <a:r>
              <a:rPr lang="zh-CN" altLang="en-US" sz="2000" b="1">
                <a:sym typeface="+mn-ea"/>
              </a:rPr>
              <a:t>量表建表以favor_info为例</a:t>
            </a:r>
            <a:endParaRPr lang="zh-CN" altLang="en-US" sz="20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7500" y="556260"/>
            <a:ext cx="850900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表的字段名必须和json中的一级属性名匹配，如果字段类型是对象类型，可以使用</a:t>
            </a:r>
            <a:r>
              <a:rPr lang="en-US" altLang="zh-CN" sz="1600"/>
              <a:t>Struct</a:t>
            </a:r>
            <a:r>
              <a:rPr lang="zh-CN" altLang="en-US" sz="1600"/>
              <a:t>封装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create external table ods_favor_info_inc(</a:t>
            </a:r>
            <a:endParaRPr lang="zh-CN" altLang="en-US" sz="1600"/>
          </a:p>
          <a:p>
            <a:r>
              <a:rPr lang="zh-CN" altLang="en-US" sz="1600"/>
              <a:t>        `database` string,</a:t>
            </a:r>
            <a:endParaRPr lang="zh-CN" altLang="en-US" sz="1600"/>
          </a:p>
          <a:p>
            <a:r>
              <a:rPr lang="zh-CN" altLang="en-US" sz="1600"/>
              <a:t>        `table` string,</a:t>
            </a:r>
            <a:endParaRPr lang="zh-CN" altLang="en-US" sz="1600"/>
          </a:p>
          <a:p>
            <a:r>
              <a:rPr lang="zh-CN" altLang="en-US" sz="1600"/>
              <a:t>        type string,</a:t>
            </a:r>
            <a:endParaRPr lang="zh-CN" altLang="en-US" sz="1600"/>
          </a:p>
          <a:p>
            <a:r>
              <a:rPr lang="zh-CN" altLang="en-US" sz="1600"/>
              <a:t>        ts bigint,</a:t>
            </a:r>
            <a:endParaRPr lang="zh-CN" altLang="en-US" sz="1600"/>
          </a:p>
          <a:p>
            <a:r>
              <a:rPr lang="zh-CN" altLang="en-US" sz="1600"/>
              <a:t>       data  struct&lt;id:bigint,user_id:string,sku_id:string,spu_id:string,is_cancel:boolean,create_time:string,cancel_time:string&gt;,</a:t>
            </a:r>
            <a:endParaRPr lang="zh-CN" altLang="en-US" sz="1600"/>
          </a:p>
          <a:p>
            <a:r>
              <a:rPr lang="zh-CN" altLang="en-US" sz="1600"/>
              <a:t>        xid  bigint ,</a:t>
            </a:r>
            <a:endParaRPr lang="zh-CN" altLang="en-US" sz="1600"/>
          </a:p>
          <a:p>
            <a:r>
              <a:rPr lang="zh-CN" altLang="en-US" sz="1600"/>
              <a:t>       xoffset bigint</a:t>
            </a:r>
            <a:endParaRPr lang="zh-CN" altLang="en-US" sz="1600"/>
          </a:p>
          <a:p>
            <a:r>
              <a:rPr lang="zh-CN" altLang="en-US" sz="1600"/>
              <a:t>)</a:t>
            </a:r>
            <a:endParaRPr lang="zh-CN" altLang="en-US" sz="1600"/>
          </a:p>
          <a:p>
            <a:r>
              <a:rPr lang="zh-CN" altLang="en-US" sz="1600"/>
              <a:t>partitioned by (dt string )</a:t>
            </a:r>
            <a:endParaRPr lang="zh-CN" altLang="en-US" sz="1600"/>
          </a:p>
          <a:p>
            <a:r>
              <a:rPr lang="zh-CN" altLang="en-US" sz="1600"/>
              <a:t>    ROW FORMAT SERDE 'org.apache.hadoop.hive.serde2.JsonSerDe'</a:t>
            </a:r>
            <a:endParaRPr lang="zh-CN" altLang="en-US" sz="1600"/>
          </a:p>
          <a:p>
            <a:r>
              <a:rPr lang="zh-CN" altLang="en-US" sz="1600"/>
              <a:t>location '/warehouse/gmall/ods/ods_favor_info_inc';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423545" y="4714240"/>
            <a:ext cx="7915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问题： 如何指定分隔符可以把json中的指定的一级属性进行分割开?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17550" y="45085"/>
            <a:ext cx="299148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>
                <a:sym typeface="+mn-ea"/>
              </a:rPr>
              <a:t>ODS</a:t>
            </a:r>
            <a:r>
              <a:rPr lang="zh-CN" altLang="en-US" sz="2000" b="1">
                <a:sym typeface="+mn-ea"/>
              </a:rPr>
              <a:t>层建表分析之</a:t>
            </a:r>
            <a:r>
              <a:rPr lang="en-US" altLang="zh-CN" sz="2000" b="1">
                <a:sym typeface="+mn-ea"/>
              </a:rPr>
              <a:t>SerDe</a:t>
            </a:r>
            <a:endParaRPr lang="en-US" altLang="zh-CN" sz="20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9610" y="775970"/>
            <a:ext cx="77647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SerDe是什么： "Serializer and Deserializer"的简称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7550" y="1385570"/>
            <a:ext cx="77647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Kafka</a:t>
            </a:r>
            <a:r>
              <a:rPr lang="zh-CN" altLang="en-US">
                <a:sym typeface="+mn-ea"/>
              </a:rPr>
              <a:t>中的</a:t>
            </a:r>
            <a:r>
              <a:rPr lang="en-US" altLang="zh-CN">
                <a:sym typeface="+mn-ea"/>
              </a:rPr>
              <a:t>SerDe</a:t>
            </a:r>
            <a:r>
              <a:rPr lang="zh-CN" altLang="en-US"/>
              <a:t>：</a:t>
            </a:r>
            <a:r>
              <a:rPr lang="en-US" altLang="zh-CN"/>
              <a:t>Kafka</a:t>
            </a:r>
            <a:r>
              <a:rPr lang="zh-CN" altLang="en-US"/>
              <a:t>使用SerDe 在</a:t>
            </a:r>
            <a:r>
              <a:rPr lang="en-US" altLang="zh-CN"/>
              <a:t>Broker</a:t>
            </a:r>
            <a:r>
              <a:rPr lang="zh-CN" altLang="en-US"/>
              <a:t>和</a:t>
            </a:r>
            <a:r>
              <a:rPr lang="en-US" altLang="zh-CN"/>
              <a:t>Client</a:t>
            </a:r>
            <a:r>
              <a:rPr lang="zh-CN" altLang="en-US"/>
              <a:t>之间传输</a:t>
            </a:r>
            <a:r>
              <a:rPr lang="en-US" altLang="zh-CN"/>
              <a:t>Record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4775" y="2589530"/>
            <a:ext cx="2536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ProducerRecord&lt;K,V&gt; </a:t>
            </a:r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8049895" y="2406650"/>
            <a:ext cx="817880" cy="1219835"/>
            <a:chOff x="12677" y="3790"/>
            <a:chExt cx="1288" cy="1921"/>
          </a:xfrm>
        </p:grpSpPr>
        <p:sp>
          <p:nvSpPr>
            <p:cNvPr id="10" name="文本框 9"/>
            <p:cNvSpPr txBox="1"/>
            <p:nvPr/>
          </p:nvSpPr>
          <p:spPr>
            <a:xfrm>
              <a:off x="12880" y="5131"/>
              <a:ext cx="88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/>
                <a:t> log</a:t>
              </a:r>
              <a:endParaRPr lang="en-US" altLang="zh-CN"/>
            </a:p>
          </p:txBody>
        </p:sp>
        <p:pic>
          <p:nvPicPr>
            <p:cNvPr id="15" name="图片 14" descr="file-tex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677" y="3790"/>
              <a:ext cx="1288" cy="1288"/>
            </a:xfrm>
            <a:prstGeom prst="rect">
              <a:avLst/>
            </a:prstGeom>
          </p:spPr>
        </p:pic>
      </p:grpSp>
      <p:cxnSp>
        <p:nvCxnSpPr>
          <p:cNvPr id="21" name="直接箭头连接符 20"/>
          <p:cNvCxnSpPr/>
          <p:nvPr/>
        </p:nvCxnSpPr>
        <p:spPr>
          <a:xfrm flipV="1">
            <a:off x="2641600" y="2764155"/>
            <a:ext cx="347980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191000" y="2771140"/>
            <a:ext cx="740410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1029970" y="4281805"/>
            <a:ext cx="48196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562860" y="4288155"/>
            <a:ext cx="48196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6205220" y="2799080"/>
            <a:ext cx="48196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3105150" y="2320925"/>
            <a:ext cx="1163320" cy="1219835"/>
            <a:chOff x="0" y="3790"/>
            <a:chExt cx="1832" cy="1921"/>
          </a:xfrm>
        </p:grpSpPr>
        <p:pic>
          <p:nvPicPr>
            <p:cNvPr id="4" name="图片 3" descr="kafkaproducer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" y="3790"/>
              <a:ext cx="1246" cy="1246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0" y="5131"/>
              <a:ext cx="183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/>
                <a:t>Producer</a:t>
              </a:r>
              <a:endParaRPr lang="en-US" altLang="zh-CN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5008880" y="2623185"/>
            <a:ext cx="1135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erializer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881245" y="4093210"/>
            <a:ext cx="1390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Deserializer</a:t>
            </a:r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6644005" y="2444115"/>
            <a:ext cx="1041400" cy="1182370"/>
            <a:chOff x="10463" y="3849"/>
            <a:chExt cx="1640" cy="1862"/>
          </a:xfrm>
        </p:grpSpPr>
        <p:pic>
          <p:nvPicPr>
            <p:cNvPr id="33" name="图片 32" descr="kafka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48" y="3849"/>
              <a:ext cx="1187" cy="1187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10463" y="5131"/>
              <a:ext cx="164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/>
                <a:t> broker</a:t>
              </a:r>
              <a:endParaRPr lang="en-US" altLang="zh-CN"/>
            </a:p>
          </p:txBody>
        </p:sp>
      </p:grpSp>
      <p:cxnSp>
        <p:nvCxnSpPr>
          <p:cNvPr id="35" name="直接箭头连接符 34"/>
          <p:cNvCxnSpPr/>
          <p:nvPr/>
        </p:nvCxnSpPr>
        <p:spPr>
          <a:xfrm flipV="1">
            <a:off x="7534910" y="2783840"/>
            <a:ext cx="48196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158115" y="3757295"/>
            <a:ext cx="817880" cy="1219835"/>
            <a:chOff x="12677" y="3790"/>
            <a:chExt cx="1288" cy="1921"/>
          </a:xfrm>
        </p:grpSpPr>
        <p:sp>
          <p:nvSpPr>
            <p:cNvPr id="40" name="文本框 39"/>
            <p:cNvSpPr txBox="1"/>
            <p:nvPr/>
          </p:nvSpPr>
          <p:spPr>
            <a:xfrm>
              <a:off x="12880" y="5131"/>
              <a:ext cx="88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/>
                <a:t> log</a:t>
              </a:r>
              <a:endParaRPr lang="en-US" altLang="zh-CN"/>
            </a:p>
          </p:txBody>
        </p:sp>
        <p:pic>
          <p:nvPicPr>
            <p:cNvPr id="41" name="图片 40" descr="file-tex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677" y="3790"/>
              <a:ext cx="1288" cy="1288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1600200" y="3789680"/>
            <a:ext cx="1041400" cy="1182370"/>
            <a:chOff x="10463" y="3849"/>
            <a:chExt cx="1640" cy="1862"/>
          </a:xfrm>
        </p:grpSpPr>
        <p:pic>
          <p:nvPicPr>
            <p:cNvPr id="43" name="图片 42" descr="kafka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48" y="3849"/>
              <a:ext cx="1187" cy="1187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10463" y="5131"/>
              <a:ext cx="164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/>
                <a:t> broker</a:t>
              </a:r>
              <a:endParaRPr lang="en-US" altLang="zh-CN"/>
            </a:p>
          </p:txBody>
        </p:sp>
      </p:grpSp>
      <p:pic>
        <p:nvPicPr>
          <p:cNvPr id="45" name="图片 44" descr="kafka consum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155" y="3857625"/>
            <a:ext cx="866775" cy="866775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6644005" y="4107180"/>
            <a:ext cx="26276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ConsumerRecord&lt;K,V&gt; </a:t>
            </a:r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4269105" y="4272280"/>
            <a:ext cx="516255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6296025" y="4294505"/>
            <a:ext cx="347980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989580" y="4724400"/>
            <a:ext cx="12795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Consumer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17550" y="45085"/>
            <a:ext cx="299148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>
                <a:sym typeface="+mn-ea"/>
              </a:rPr>
              <a:t>ODS</a:t>
            </a:r>
            <a:r>
              <a:rPr lang="zh-CN" altLang="en-US" sz="2000" b="1">
                <a:sym typeface="+mn-ea"/>
              </a:rPr>
              <a:t>层建表分析之</a:t>
            </a:r>
            <a:r>
              <a:rPr lang="en-US" altLang="zh-CN" sz="2000" b="1">
                <a:sym typeface="+mn-ea"/>
              </a:rPr>
              <a:t>SerDe</a:t>
            </a:r>
            <a:endParaRPr lang="en-US" altLang="zh-CN" sz="20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7550" y="520700"/>
            <a:ext cx="77647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SerDe是什么： "Serializer and Deserializer"的简称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7550" y="966470"/>
            <a:ext cx="77647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SerDe的作用：</a:t>
            </a:r>
            <a:r>
              <a:rPr lang="en-US" altLang="zh-CN"/>
              <a:t>Hive</a:t>
            </a:r>
            <a:r>
              <a:rPr lang="zh-CN" altLang="en-US"/>
              <a:t>使用SerDe (和</a:t>
            </a:r>
            <a:r>
              <a:rPr lang="en-US" altLang="zh-CN"/>
              <a:t>FileFormat</a:t>
            </a:r>
            <a:r>
              <a:rPr lang="zh-CN" altLang="en-US"/>
              <a:t>) 来读写表中每一行的数据。</a:t>
            </a:r>
            <a:endParaRPr lang="zh-CN" altLang="en-US"/>
          </a:p>
        </p:txBody>
      </p:sp>
      <p:pic>
        <p:nvPicPr>
          <p:cNvPr id="6" name="图片 5" descr="hdf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725" y="2368550"/>
            <a:ext cx="877570" cy="877570"/>
          </a:xfrm>
          <a:prstGeom prst="rect">
            <a:avLst/>
          </a:prstGeom>
        </p:spPr>
      </p:pic>
      <p:pic>
        <p:nvPicPr>
          <p:cNvPr id="7" name="图片 6" descr="file-tex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90" y="2398395"/>
            <a:ext cx="817880" cy="8178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23845" y="2623185"/>
            <a:ext cx="18967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InputFileFormat </a:t>
            </a:r>
            <a:endParaRPr lang="zh-CN" altLang="en-US"/>
          </a:p>
        </p:txBody>
      </p:sp>
      <p:pic>
        <p:nvPicPr>
          <p:cNvPr id="9" name="图片 8" descr="K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610" y="3825875"/>
            <a:ext cx="918210" cy="9182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98540" y="2630805"/>
            <a:ext cx="1390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Deserializer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90980" y="4100830"/>
            <a:ext cx="1390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S</a:t>
            </a:r>
            <a:r>
              <a:rPr lang="zh-CN" altLang="en-US"/>
              <a:t>erializer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24985" y="4100830"/>
            <a:ext cx="20015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Out</a:t>
            </a:r>
            <a:r>
              <a:rPr lang="zh-CN" altLang="en-US"/>
              <a:t>putFileFormat </a:t>
            </a:r>
            <a:endParaRPr lang="zh-CN" altLang="en-US"/>
          </a:p>
        </p:txBody>
      </p:sp>
      <p:pic>
        <p:nvPicPr>
          <p:cNvPr id="15" name="图片 14" descr="file-tex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816985"/>
            <a:ext cx="817880" cy="817880"/>
          </a:xfrm>
          <a:prstGeom prst="rect">
            <a:avLst/>
          </a:prstGeom>
        </p:spPr>
      </p:pic>
      <p:pic>
        <p:nvPicPr>
          <p:cNvPr id="16" name="图片 15" descr="hdf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4800" y="3757295"/>
            <a:ext cx="877570" cy="87757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8013700" y="2452370"/>
            <a:ext cx="699770" cy="1132205"/>
            <a:chOff x="12620" y="3862"/>
            <a:chExt cx="1102" cy="1783"/>
          </a:xfrm>
        </p:grpSpPr>
        <p:pic>
          <p:nvPicPr>
            <p:cNvPr id="11" name="图片 10" descr="Row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20" y="3862"/>
              <a:ext cx="1102" cy="1102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12620" y="5065"/>
              <a:ext cx="106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/>
                <a:t>Row</a:t>
              </a:r>
              <a:endParaRPr lang="en-US" altLang="zh-CN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01625" y="3935095"/>
            <a:ext cx="699770" cy="1118235"/>
            <a:chOff x="475" y="6197"/>
            <a:chExt cx="1102" cy="1761"/>
          </a:xfrm>
        </p:grpSpPr>
        <p:pic>
          <p:nvPicPr>
            <p:cNvPr id="12" name="图片 11" descr="Row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" y="6197"/>
              <a:ext cx="1102" cy="1102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475" y="7378"/>
              <a:ext cx="106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/>
                <a:t>Row</a:t>
              </a:r>
              <a:endParaRPr lang="en-US" altLang="zh-CN"/>
            </a:p>
          </p:txBody>
        </p:sp>
      </p:grpSp>
      <p:cxnSp>
        <p:nvCxnSpPr>
          <p:cNvPr id="21" name="直接箭头连接符 20"/>
          <p:cNvCxnSpPr/>
          <p:nvPr/>
        </p:nvCxnSpPr>
        <p:spPr>
          <a:xfrm flipV="1">
            <a:off x="1163955" y="2776855"/>
            <a:ext cx="347980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2370455" y="2804160"/>
            <a:ext cx="347980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562600" y="2814320"/>
            <a:ext cx="528320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7489190" y="2790825"/>
            <a:ext cx="435610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1029970" y="4281805"/>
            <a:ext cx="48196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562860" y="4288155"/>
            <a:ext cx="48196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3843020" y="4288155"/>
            <a:ext cx="48196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6241415" y="4275455"/>
            <a:ext cx="48196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7376160" y="4222750"/>
            <a:ext cx="48196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29235" y="1896745"/>
            <a:ext cx="1796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Select</a:t>
            </a:r>
            <a:r>
              <a:rPr lang="zh-CN" altLang="en-US" b="1"/>
              <a:t>过程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12725" y="3514725"/>
            <a:ext cx="1796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Insert</a:t>
            </a:r>
            <a:r>
              <a:rPr lang="zh-CN" altLang="en-US" b="1"/>
              <a:t>过程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4" name="图片 3" descr="K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390" y="2343150"/>
            <a:ext cx="918210" cy="91821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24535" y="49530"/>
            <a:ext cx="49174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ym typeface="+mn-ea"/>
              </a:rPr>
              <a:t>ODS</a:t>
            </a:r>
            <a:r>
              <a:rPr lang="zh-CN" altLang="en-US" sz="2000" b="1">
                <a:sym typeface="+mn-ea"/>
              </a:rPr>
              <a:t>层建表分析之</a:t>
            </a:r>
            <a:r>
              <a:rPr lang="en-US" altLang="zh-CN" sz="2000" b="1">
                <a:sym typeface="+mn-ea"/>
              </a:rPr>
              <a:t>SerDe</a:t>
            </a:r>
            <a:endParaRPr lang="zh-CN" altLang="en-US" sz="2000" b="1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68350" y="1581785"/>
          <a:ext cx="8804275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3100"/>
                <a:gridCol w="1156970"/>
                <a:gridCol w="2346960"/>
              </a:tblGrid>
              <a:tr h="3994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建表语句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文件格式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9A9A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SerDe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BBB3"/>
                    </a:solidFill>
                  </a:tcPr>
                </a:tc>
              </a:tr>
              <a:tr h="9639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create table textfile_table(name string)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stored as textfile ;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>
                          <a:solidFill>
                            <a:srgbClr val="404040"/>
                          </a:solidFill>
                          <a:sym typeface="+mn-ea"/>
                        </a:rPr>
                        <a:t>textfile </a:t>
                      </a:r>
                      <a:r>
                        <a:rPr lang="en-US" altLang="zh-CN" sz="1350">
                          <a:solidFill>
                            <a:srgbClr val="404040"/>
                          </a:solidFill>
                          <a:sym typeface="+mn-ea"/>
                        </a:rPr>
                        <a:t>(</a:t>
                      </a:r>
                      <a:r>
                        <a:rPr lang="zh-CN" altLang="en-US" sz="1350">
                          <a:solidFill>
                            <a:srgbClr val="404040"/>
                          </a:solidFill>
                          <a:sym typeface="+mn-ea"/>
                        </a:rPr>
                        <a:t>默认</a:t>
                      </a:r>
                      <a:r>
                        <a:rPr lang="en-US" altLang="zh-CN" sz="1350">
                          <a:solidFill>
                            <a:srgbClr val="404040"/>
                          </a:solidFill>
                          <a:sym typeface="+mn-ea"/>
                        </a:rPr>
                        <a:t>)</a:t>
                      </a:r>
                      <a:endParaRPr lang="en-US" altLang="zh-CN" sz="135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LazySimpleSerDe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(</a:t>
                      </a: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默认</a:t>
                      </a:r>
                      <a:r>
                        <a:rPr lang="en-US" altLang="zh-CN">
                          <a:solidFill>
                            <a:srgbClr val="404040"/>
                          </a:solidFill>
                        </a:rPr>
                        <a:t>)</a:t>
                      </a:r>
                      <a:endParaRPr lang="en-US" altLang="zh-CN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295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create table parquet_table(name string)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stored as parquet ;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>
                          <a:solidFill>
                            <a:srgbClr val="404040"/>
                          </a:solidFill>
                          <a:sym typeface="+mn-ea"/>
                        </a:rPr>
                        <a:t>parquet </a:t>
                      </a:r>
                      <a:endParaRPr lang="zh-CN" altLang="en-US" sz="135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ParquetHiveSerDe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302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create table orc_table(name string)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stored as orc ;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>
                          <a:solidFill>
                            <a:srgbClr val="404040"/>
                          </a:solidFill>
                          <a:sym typeface="+mn-ea"/>
                        </a:rPr>
                        <a:t>orc </a:t>
                      </a:r>
                      <a:endParaRPr lang="zh-CN" altLang="en-US" sz="135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OrcSerde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68350" y="756285"/>
            <a:ext cx="878649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600"/>
              <a:t>SerDe</a:t>
            </a:r>
            <a:r>
              <a:rPr lang="zh-CN" altLang="en-US" sz="1600"/>
              <a:t>和表中文件格式及文件中数据的组织形式</a:t>
            </a:r>
            <a:r>
              <a:rPr lang="en-US" altLang="zh-CN" sz="1600"/>
              <a:t>(json,arvo</a:t>
            </a:r>
            <a:r>
              <a:rPr lang="zh-CN" altLang="en-US" sz="1600"/>
              <a:t>等</a:t>
            </a:r>
            <a:r>
              <a:rPr lang="en-US" altLang="zh-CN" sz="1600"/>
              <a:t>)</a:t>
            </a:r>
            <a:r>
              <a:rPr lang="zh-CN" altLang="en-US" sz="1600"/>
              <a:t>相匹配</a:t>
            </a:r>
            <a:endParaRPr lang="zh-CN" altLang="en-US" sz="1600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24535" y="49530"/>
            <a:ext cx="6231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ym typeface="+mn-ea"/>
              </a:rPr>
              <a:t>ODS</a:t>
            </a:r>
            <a:r>
              <a:rPr lang="zh-CN" altLang="en-US" sz="2000" b="1">
                <a:sym typeface="+mn-ea"/>
              </a:rPr>
              <a:t>层建表分析之</a:t>
            </a:r>
            <a:r>
              <a:rPr lang="en-US" altLang="zh-CN" sz="2000" b="1">
                <a:sym typeface="+mn-ea"/>
              </a:rPr>
              <a:t>Layzy</a:t>
            </a:r>
            <a:r>
              <a:rPr lang="en-US" altLang="zh-CN" sz="2000" b="1">
                <a:sym typeface="+mn-ea"/>
              </a:rPr>
              <a:t>SerDe</a:t>
            </a:r>
            <a:endParaRPr lang="zh-CN" altLang="en-US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363220" y="970915"/>
            <a:ext cx="84169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LazySimpleSerDe 以惰性方式创建对象，从而提供更好的性能。</a:t>
            </a:r>
            <a:r>
              <a:rPr lang="zh-CN" altLang="en-US" sz="1600">
                <a:sym typeface="+mn-ea"/>
              </a:rPr>
              <a:t>此 SerDe 用于读取/写入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分隔记录</a:t>
            </a:r>
            <a:r>
              <a:rPr lang="zh-CN" altLang="en-US" sz="1600">
                <a:sym typeface="+mn-ea"/>
              </a:rPr>
              <a:t>，如 CSV、制表符分隔的 </a:t>
            </a:r>
            <a:r>
              <a:rPr lang="en-US" altLang="zh-CN" sz="1600">
                <a:sym typeface="+mn-ea"/>
              </a:rPr>
              <a:t>^</a:t>
            </a:r>
            <a:r>
              <a:rPr lang="zh-CN" altLang="en-US" sz="1600">
                <a:sym typeface="+mn-ea"/>
              </a:rPr>
              <a:t>A 分隔记录（目前尚不支持分割引号）。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426085" y="2042160"/>
            <a:ext cx="8666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结论</a:t>
            </a:r>
            <a:r>
              <a:rPr lang="en-US" altLang="zh-CN">
                <a:sym typeface="+mn-ea"/>
              </a:rPr>
              <a:t>:  </a:t>
            </a:r>
            <a:r>
              <a:rPr lang="zh-CN" altLang="en-US">
                <a:sym typeface="+mn-ea"/>
              </a:rPr>
              <a:t>LazySimpleSerDe无法用来将</a:t>
            </a:r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数据中的属性进行列的分割。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         </a:t>
            </a:r>
            <a:r>
              <a:rPr lang="zh-CN" altLang="en-US">
                <a:sym typeface="+mn-ea"/>
              </a:rPr>
              <a:t>如果处理的数据是</a:t>
            </a:r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，且需要抽取</a:t>
            </a:r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中的属性作为列，需要额外指定</a:t>
            </a:r>
            <a:r>
              <a:rPr lang="en-US" altLang="zh-CN">
                <a:sym typeface="+mn-ea"/>
              </a:rPr>
              <a:t>Serde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24535" y="49530"/>
            <a:ext cx="2740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ym typeface="+mn-ea"/>
              </a:rPr>
              <a:t>ODS</a:t>
            </a:r>
            <a:r>
              <a:rPr lang="zh-CN" altLang="en-US" sz="2000" b="1">
                <a:sym typeface="+mn-ea"/>
              </a:rPr>
              <a:t>层设计要点</a:t>
            </a:r>
            <a:endParaRPr lang="zh-CN" altLang="en-US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355600" y="1257300"/>
            <a:ext cx="843280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ODS</a:t>
            </a:r>
            <a:r>
              <a:rPr lang="zh-CN" altLang="en-US" sz="1600"/>
              <a:t>层负责存储</a:t>
            </a:r>
            <a:r>
              <a:rPr lang="en-US" altLang="zh-CN" sz="1600"/>
              <a:t>HDFS</a:t>
            </a:r>
            <a:r>
              <a:rPr lang="zh-CN" altLang="en-US" sz="1600"/>
              <a:t>上采集的数据，且对数据不做任何处理，保持数据的原貌。因此</a:t>
            </a:r>
            <a:r>
              <a:rPr lang="en-US" altLang="zh-CN" sz="1600"/>
              <a:t>ODS</a:t>
            </a:r>
            <a:r>
              <a:rPr lang="zh-CN" altLang="en-US" sz="1600"/>
              <a:t>层表结构的设计需要遵循以下要点</a:t>
            </a:r>
            <a:r>
              <a:rPr lang="en-US" altLang="zh-CN" sz="1600"/>
              <a:t>:</a:t>
            </a:r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ODS层的表结构设计依托于从业务系统同步过来的数据结构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ODS层要保存全部历史数据，故其压缩格式应选择</a:t>
            </a:r>
            <a:r>
              <a:rPr lang="zh-CN" altLang="en-US" sz="1600">
                <a:solidFill>
                  <a:srgbClr val="FF0000"/>
                </a:solidFill>
              </a:rPr>
              <a:t>压缩比较高</a:t>
            </a:r>
            <a:r>
              <a:rPr lang="zh-CN" altLang="en-US" sz="1600"/>
              <a:t>的，此处选择gzip。</a:t>
            </a:r>
            <a:endParaRPr lang="zh-CN" altLang="en-US" sz="16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/>
              <a:t>     而</a:t>
            </a:r>
            <a:r>
              <a:rPr lang="en-US" altLang="zh-CN" sz="1600"/>
              <a:t>ODS</a:t>
            </a:r>
            <a:r>
              <a:rPr lang="zh-CN" altLang="en-US" sz="1600"/>
              <a:t>层对采集的数据保持原貌不做处理，因此要求采集的数据文件格式采取</a:t>
            </a:r>
            <a:r>
              <a:rPr lang="en-US" altLang="zh-CN" sz="1600"/>
              <a:t>gzip</a:t>
            </a:r>
            <a:r>
              <a:rPr lang="zh-CN" altLang="en-US" sz="1600"/>
              <a:t>压缩</a:t>
            </a:r>
            <a:endParaRPr lang="zh-CN" altLang="en-US" sz="1600"/>
          </a:p>
          <a:p>
            <a:pPr indent="0">
              <a:buFont typeface="Arial" panose="020B0604020202020204" pitchFamily="34" charset="0"/>
              <a:buNone/>
            </a:pP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ODS层表名的命名规范为：ods_表名_单分区增量全量标识（inc/full）</a:t>
            </a:r>
            <a:endParaRPr lang="zh-CN" altLang="en-US" sz="1600"/>
          </a:p>
          <a:p>
            <a:pPr marL="285750" indent="-285750"/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358330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>
                <a:sym typeface="+mn-ea"/>
              </a:rPr>
              <a:t>ODS</a:t>
            </a:r>
            <a:r>
              <a:rPr lang="zh-CN" altLang="en-US" sz="2000" b="1">
                <a:sym typeface="+mn-ea"/>
              </a:rPr>
              <a:t>层建表分析之JsonSerDe</a:t>
            </a:r>
            <a:endParaRPr lang="zh-CN" altLang="en-US" sz="20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15" y="804545"/>
            <a:ext cx="8980170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针对</a:t>
            </a:r>
            <a:r>
              <a:rPr lang="en-US" altLang="zh-CN" sz="1600"/>
              <a:t>Json</a:t>
            </a:r>
            <a:r>
              <a:rPr lang="zh-CN" altLang="en-US" sz="1600"/>
              <a:t>文件的 JsonSerDe 在 </a:t>
            </a:r>
            <a:r>
              <a:rPr lang="zh-CN" altLang="en-US" sz="1600">
                <a:solidFill>
                  <a:srgbClr val="FF0000"/>
                </a:solidFill>
              </a:rPr>
              <a:t>Hive 0.12</a:t>
            </a:r>
            <a:r>
              <a:rPr lang="zh-CN" altLang="en-US" sz="1600"/>
              <a:t> 之后提供。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在</a:t>
            </a:r>
            <a:r>
              <a:rPr lang="zh-CN" altLang="en-US" sz="1600">
                <a:solidFill>
                  <a:srgbClr val="FF0000"/>
                </a:solidFill>
              </a:rPr>
              <a:t>Hive 3.0.0</a:t>
            </a:r>
            <a:r>
              <a:rPr lang="zh-CN" altLang="en-US" sz="1600"/>
              <a:t>之后, JsonSerDe 被更新为 "</a:t>
            </a:r>
            <a:r>
              <a:rPr lang="zh-CN" altLang="en-US" sz="1600">
                <a:solidFill>
                  <a:srgbClr val="FF0000"/>
                </a:solidFill>
              </a:rPr>
              <a:t>org.apache.hadoop.hive.serde2.JsonSerDe</a:t>
            </a:r>
            <a:r>
              <a:rPr lang="zh-CN" altLang="en-US" sz="1600"/>
              <a:t>" (HIVE-19211)，使用方式如下</a:t>
            </a:r>
            <a:r>
              <a:rPr lang="en-US" altLang="zh-CN" sz="1600"/>
              <a:t>:</a:t>
            </a:r>
            <a:endParaRPr lang="en-US" altLang="zh-CN" sz="1600"/>
          </a:p>
          <a:p>
            <a:endParaRPr lang="zh-CN" altLang="en-US" sz="1600"/>
          </a:p>
          <a:p>
            <a:r>
              <a:rPr lang="zh-CN" altLang="en-US" sz="1600"/>
              <a:t>CREATE TABLE my_table(a string, b bigint, ...)</a:t>
            </a:r>
            <a:endParaRPr lang="zh-CN" altLang="en-US" sz="1600"/>
          </a:p>
          <a:p>
            <a:r>
              <a:rPr lang="zh-CN" altLang="en-US" sz="1600">
                <a:solidFill>
                  <a:srgbClr val="FF0000"/>
                </a:solidFill>
              </a:rPr>
              <a:t>ROW FORMAT SERDE 'org.apache.hadoop.hive.serde2.JsonSerDe'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/>
              <a:t>STORED AS TEXTFILE;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Hive 4.0.0 (HIVE-19899)之后, 之后以下方式使用</a:t>
            </a:r>
            <a:r>
              <a:rPr lang="en-US" altLang="zh-CN" sz="1600"/>
              <a:t>:</a:t>
            </a:r>
            <a:endParaRPr lang="zh-CN" altLang="en-US" sz="1600"/>
          </a:p>
          <a:p>
            <a:r>
              <a:rPr lang="zh-CN" altLang="en-US" sz="1600"/>
              <a:t>CREATE TABLE my_table(a string, b bigint, ...) </a:t>
            </a:r>
            <a:r>
              <a:rPr lang="zh-CN" altLang="en-US" sz="1600">
                <a:solidFill>
                  <a:srgbClr val="FF0000"/>
                </a:solidFill>
              </a:rPr>
              <a:t>STORED AS JSONFILE</a:t>
            </a:r>
            <a:r>
              <a:rPr lang="zh-CN" altLang="en-US" sz="1600"/>
              <a:t>;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4540" y="0"/>
            <a:ext cx="399224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>
                <a:sym typeface="+mn-ea"/>
              </a:rPr>
              <a:t>ODS</a:t>
            </a:r>
            <a:r>
              <a:rPr lang="zh-CN" altLang="en-US" sz="2000" b="1">
                <a:sym typeface="+mn-ea"/>
              </a:rPr>
              <a:t>层建表分析之</a:t>
            </a:r>
            <a:r>
              <a:rPr lang="en-US" altLang="zh-CN" sz="2000" b="1">
                <a:sym typeface="+mn-ea"/>
              </a:rPr>
              <a:t>Log</a:t>
            </a:r>
            <a:r>
              <a:rPr lang="zh-CN" altLang="en-US" sz="2000" b="1">
                <a:sym typeface="+mn-ea"/>
              </a:rPr>
              <a:t>数据</a:t>
            </a:r>
            <a:r>
              <a:rPr lang="zh-CN" altLang="en-US" sz="2000" b="1">
                <a:sym typeface="+mn-ea"/>
              </a:rPr>
              <a:t>表结构</a:t>
            </a:r>
            <a:endParaRPr lang="zh-CN" altLang="en-US" sz="2000" b="1"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221615" y="2258695"/>
          <a:ext cx="1558290" cy="89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290"/>
              </a:tblGrid>
              <a:tr h="448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HDFS</a:t>
                      </a:r>
                      <a:r>
                        <a:rPr lang="zh-CN" altLang="en-US"/>
                        <a:t>采集的数据</a:t>
                      </a:r>
                      <a:endParaRPr lang="zh-CN" altLang="en-US"/>
                    </a:p>
                  </a:txBody>
                  <a:tcPr/>
                </a:tc>
              </a:tr>
              <a:tr h="4483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r>
                        <a:rPr lang="zh-CN" altLang="en-US"/>
                        <a:t>列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2673350" y="891540"/>
          <a:ext cx="639953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835"/>
                <a:gridCol w="50526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FFFFFF"/>
                          </a:solidFill>
                        </a:rPr>
                        <a:t>列名</a:t>
                      </a:r>
                      <a:endParaRPr lang="zh-CN" altLang="en-US" sz="120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9A9A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FFFFFF"/>
                          </a:solidFill>
                        </a:rPr>
                        <a:t>类型</a:t>
                      </a:r>
                      <a:endParaRPr lang="zh-CN" altLang="en-US" sz="120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BBB3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common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</a:rPr>
                        <a:t>STRUCT&lt;ar :STRING,ba :STRING,ch :STRING,is_new :STRING,md :STRING,mid :STRING,os :STRING,uid :STRING,vc:STRING</a:t>
                      </a:r>
                      <a:endParaRPr lang="zh-CN" altLang="en-US" sz="12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start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</a:rPr>
                        <a:t>STRUCT&lt;entry :STRING,loading_time :BIGINT,open_ad_id :BIGINT,open_ad_ms :BIGINT,open_ad_skip_ms</a:t>
                      </a:r>
                      <a:endParaRPr lang="zh-CN" altLang="en-US" sz="1200">
                        <a:solidFill>
                          <a:srgbClr val="40404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</a:rPr>
                        <a:t>                      :BIGINT&gt;</a:t>
                      </a:r>
                      <a:endParaRPr lang="zh-CN" altLang="en-US" sz="12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page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</a:rPr>
                        <a:t>STRUCT&lt;during_time :STRING,item :STRING,item_type :STRING,last_page_id :STRING,page_id</a:t>
                      </a:r>
                      <a:endParaRPr lang="zh-CN" altLang="en-US" sz="1200">
                        <a:solidFill>
                          <a:srgbClr val="40404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</a:rPr>
                        <a:t>                      :STRING,source_type :STRING&gt;</a:t>
                      </a:r>
                      <a:endParaRPr lang="zh-CN" altLang="en-US" sz="12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actions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</a:rPr>
                        <a:t>ARRAY&lt;STRUCT&lt;action_id:STRING,item:STRING,item_type:STRING,ts:BIGINT&gt;&gt;</a:t>
                      </a:r>
                      <a:endParaRPr lang="zh-CN" altLang="en-US" sz="12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displays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</a:rPr>
                        <a:t>ARRAY&lt;STRUCT&lt;display_type :STRING,item :STRING,item_type :STRING,`order` :STRING,pos_id :STRING&gt;&gt;</a:t>
                      </a:r>
                      <a:endParaRPr lang="zh-CN" altLang="en-US" sz="12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ts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bigint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</a:rPr>
                        <a:t>err</a:t>
                      </a:r>
                      <a:endParaRPr lang="en-US" altLang="zh-CN" sz="12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404040"/>
                          </a:solidFill>
                        </a:rPr>
                        <a:t>STRUCT&lt;error_code:BIGINT,msg:STRING&gt;</a:t>
                      </a:r>
                      <a:endParaRPr lang="zh-CN" altLang="en-US" sz="12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右箭头 6"/>
          <p:cNvSpPr/>
          <p:nvPr/>
        </p:nvSpPr>
        <p:spPr>
          <a:xfrm>
            <a:off x="2001520" y="2557780"/>
            <a:ext cx="567690" cy="298450"/>
          </a:xfrm>
          <a:prstGeom prst="rightArrow">
            <a:avLst/>
          </a:prstGeom>
          <a:ln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470979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>
                <a:latin typeface="+mj-ea"/>
                <a:ea typeface="+mj-ea"/>
                <a:cs typeface="+mj-ea"/>
              </a:rPr>
              <a:t>HiveServer2 JsonSerde </a:t>
            </a:r>
            <a:r>
              <a:rPr lang="zh-CN" altLang="en-US" sz="2000" b="1">
                <a:latin typeface="+mj-ea"/>
                <a:ea typeface="+mj-ea"/>
                <a:cs typeface="+mj-ea"/>
              </a:rPr>
              <a:t>表字段不可见</a:t>
            </a:r>
            <a:endParaRPr lang="zh-CN" altLang="en-US" sz="2000" b="1"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25" y="1002665"/>
            <a:ext cx="2476500" cy="3286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9395" y="4658995"/>
            <a:ext cx="2412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无法展示列信息</a:t>
            </a:r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1193165" y="4363720"/>
            <a:ext cx="6985" cy="2203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253615" y="2045970"/>
            <a:ext cx="6708140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编辑</a:t>
            </a:r>
            <a:r>
              <a:rPr lang="en-US" altLang="zh-CN" sz="1400"/>
              <a:t>hive-site.xml</a:t>
            </a:r>
            <a:r>
              <a:rPr lang="zh-CN" altLang="en-US" sz="1400"/>
              <a:t>添加如下参数</a:t>
            </a:r>
            <a:r>
              <a:rPr lang="en-US" altLang="zh-CN" sz="1400"/>
              <a:t>:</a:t>
            </a:r>
            <a:endParaRPr lang="en-US" altLang="zh-CN" sz="1400"/>
          </a:p>
          <a:p>
            <a:endParaRPr lang="zh-CN" altLang="en-US" sz="1400"/>
          </a:p>
          <a:p>
            <a:r>
              <a:rPr lang="zh-CN" altLang="en-US" sz="1400"/>
              <a:t>&lt;property&gt;</a:t>
            </a:r>
            <a:endParaRPr lang="zh-CN" altLang="en-US" sz="1400"/>
          </a:p>
          <a:p>
            <a:r>
              <a:rPr lang="zh-CN" altLang="en-US" sz="1400"/>
              <a:t>&lt;name&gt;metastore.storage.schema.reader.impl&lt;/name&gt;</a:t>
            </a:r>
            <a:endParaRPr lang="zh-CN" altLang="en-US" sz="1400"/>
          </a:p>
          <a:p>
            <a:r>
              <a:rPr lang="zh-CN" altLang="en-US" sz="1400"/>
              <a:t>       &lt;value&gt;org.apache.hadoop.hive.metastore.SerDeStorageSchemaReader&lt;/value&gt;</a:t>
            </a:r>
            <a:endParaRPr lang="zh-CN" altLang="en-US" sz="1400"/>
          </a:p>
          <a:p>
            <a:r>
              <a:rPr lang="zh-CN" altLang="en-US" sz="1400"/>
              <a:t> &lt;/property&gt;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2748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ym typeface="+mn-ea"/>
              </a:rPr>
              <a:t>ODS</a:t>
            </a:r>
            <a:r>
              <a:rPr lang="zh-CN" altLang="en-US" b="1">
                <a:sym typeface="+mn-ea"/>
              </a:rPr>
              <a:t>层导数</a:t>
            </a:r>
            <a:r>
              <a:rPr lang="en-US" altLang="zh-CN" b="1">
                <a:sym typeface="+mn-ea"/>
              </a:rPr>
              <a:t>SQL</a:t>
            </a:r>
            <a:r>
              <a:rPr lang="zh-CN" altLang="en-US" b="1">
                <a:sym typeface="+mn-ea"/>
              </a:rPr>
              <a:t>注意事项</a:t>
            </a:r>
            <a:endParaRPr lang="zh-CN" altLang="en-US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3100" y="942340"/>
            <a:ext cx="808482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load data inpath</a:t>
            </a:r>
            <a:r>
              <a:rPr lang="zh-CN" altLang="en-US" sz="1600"/>
              <a:t> </a:t>
            </a:r>
            <a:r>
              <a:rPr lang="zh-CN" altLang="en-US" sz="1600">
                <a:solidFill>
                  <a:schemeClr val="accent5"/>
                </a:solidFill>
              </a:rPr>
              <a:t>'</a:t>
            </a:r>
            <a:r>
              <a:rPr lang="en-US" altLang="zh-CN" sz="1600"/>
              <a:t>xxx</a:t>
            </a:r>
            <a:r>
              <a:rPr lang="zh-CN" altLang="en-US" sz="1600">
                <a:solidFill>
                  <a:schemeClr val="accent5"/>
                </a:solidFill>
              </a:rPr>
              <a:t>'</a:t>
            </a:r>
            <a:r>
              <a:rPr lang="zh-CN" altLang="en-US" sz="1600"/>
              <a:t> </a:t>
            </a:r>
            <a:r>
              <a:rPr lang="zh-CN" altLang="en-US" sz="1600">
                <a:solidFill>
                  <a:srgbClr val="7030A0"/>
                </a:solidFill>
              </a:rPr>
              <a:t>overwrite </a:t>
            </a:r>
            <a:r>
              <a:rPr lang="zh-CN" altLang="en-US" sz="1600"/>
              <a:t>into table ods_</a:t>
            </a:r>
            <a:r>
              <a:rPr lang="en-US" altLang="zh-CN" sz="1600"/>
              <a:t>xxx</a:t>
            </a:r>
            <a:r>
              <a:rPr lang="zh-CN" altLang="en-US" sz="1600"/>
              <a:t> partition (dt='2020-06-14');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837565" y="1740535"/>
            <a:ext cx="79146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load data local inpath: </a:t>
            </a:r>
            <a:r>
              <a:rPr lang="zh-CN" altLang="en-US"/>
              <a:t>从</a:t>
            </a:r>
            <a:r>
              <a:rPr lang="en-US" altLang="zh-CN"/>
              <a:t>Linux</a:t>
            </a:r>
            <a:r>
              <a:rPr lang="zh-CN" altLang="en-US"/>
              <a:t>本地上传文件到表目录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     load data inpath: </a:t>
            </a:r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HDFS</a:t>
            </a:r>
            <a:r>
              <a:rPr lang="zh-CN" altLang="en-US">
                <a:sym typeface="+mn-ea"/>
              </a:rPr>
              <a:t>的一个目录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移动</a:t>
            </a:r>
            <a:r>
              <a:rPr lang="zh-CN" altLang="en-US">
                <a:sym typeface="+mn-ea"/>
              </a:rPr>
              <a:t>文件到表目录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添加</a:t>
            </a:r>
            <a:r>
              <a:rPr lang="en-US" altLang="zh-CN">
                <a:sym typeface="+mn-ea"/>
              </a:rPr>
              <a:t>overwrite</a:t>
            </a:r>
            <a:r>
              <a:rPr lang="zh-CN" altLang="en-US">
                <a:sym typeface="+mn-ea"/>
              </a:rPr>
              <a:t>是为了让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具有</a:t>
            </a:r>
            <a:r>
              <a:rPr lang="zh-CN" altLang="en-US">
                <a:solidFill>
                  <a:srgbClr val="7030A0"/>
                </a:solidFill>
                <a:sym typeface="+mn-ea"/>
              </a:rPr>
              <a:t>幂等性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中所有的字符串类型由于需要在脚本中进行粘贴，统统使用</a:t>
            </a:r>
            <a:r>
              <a:rPr lang="zh-CN" altLang="en-US">
                <a:solidFill>
                  <a:schemeClr val="accent5"/>
                </a:solidFill>
                <a:sym typeface="+mn-ea"/>
              </a:rPr>
              <a:t>单引号</a:t>
            </a:r>
            <a:endParaRPr lang="zh-CN" altLang="en-US">
              <a:solidFill>
                <a:schemeClr val="accent5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0"/>
            <a:ext cx="170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/>
              <a:t>数据和元数据</a:t>
            </a:r>
            <a:endParaRPr lang="zh-CN" altLang="en-US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518795" y="930910"/>
            <a:ext cx="799909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show partitions </a:t>
            </a:r>
            <a:r>
              <a:rPr lang="zh-CN" altLang="en-US" sz="1600">
                <a:solidFill>
                  <a:srgbClr val="FF0000"/>
                </a:solidFill>
              </a:rPr>
              <a:t>表名</a:t>
            </a:r>
            <a:r>
              <a:rPr lang="zh-CN" altLang="en-US" sz="1600"/>
              <a:t>：查看表的分区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  分区表的分区信息也属于元数据，在删除表时会一起删除，而分区对应的数据会由于外部表的原因依旧存在在表目录中。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  重新建表后，可以使用 </a:t>
            </a:r>
            <a:r>
              <a:rPr lang="en-US" altLang="zh-CN" sz="1600">
                <a:solidFill>
                  <a:srgbClr val="FF0000"/>
                </a:solidFill>
              </a:rPr>
              <a:t>msck repair table </a:t>
            </a:r>
            <a:r>
              <a:rPr lang="zh-CN" altLang="en-US" sz="1600">
                <a:solidFill>
                  <a:srgbClr val="FF0000"/>
                </a:solidFill>
              </a:rPr>
              <a:t>表名</a:t>
            </a:r>
            <a:r>
              <a:rPr lang="zh-CN" altLang="en-US" sz="1600"/>
              <a:t>来根据表目录中数据所在的分区目录名重建元数据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8115" y="259080"/>
            <a:ext cx="8677910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1400"/>
          </a:p>
          <a:p>
            <a:r>
              <a:rPr lang="zh-CN" altLang="en-US" sz="1400"/>
              <a:t>[2022-02-28 13:54:02] [08S01][1] Error while processing statement: FAILED:</a:t>
            </a:r>
            <a:endParaRPr lang="zh-CN" altLang="en-US" sz="1400"/>
          </a:p>
          <a:p>
            <a:r>
              <a:rPr lang="zh-CN" altLang="en-US" sz="1400"/>
              <a:t> Execution Error, return code 1 from org.apache.hadoop.hive.ql.exec.MoveTask.</a:t>
            </a:r>
            <a:endParaRPr lang="zh-CN" altLang="en-US" sz="1400"/>
          </a:p>
          <a:p>
            <a:r>
              <a:rPr lang="zh-CN" altLang="en-US" sz="1400"/>
              <a:t> Directory</a:t>
            </a:r>
            <a:endParaRPr lang="zh-CN" altLang="en-US" sz="1400"/>
          </a:p>
          <a:p>
            <a:r>
              <a:rPr lang="zh-CN" altLang="en-US" sz="1400"/>
              <a:t>    hdfs://hadoop102:9820/warehouse/gmall/ods/ods_log/dt=2020-06-14 could not be cleaned up.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overwirte into 表目录时，需要先删除目录。</a:t>
            </a:r>
            <a:endParaRPr lang="zh-CN" altLang="en-US" sz="1400"/>
          </a:p>
          <a:p>
            <a:r>
              <a:rPr lang="zh-CN" altLang="en-US" sz="1400"/>
              <a:t>            1) 先查询要写入的分区的元数据信息</a:t>
            </a:r>
            <a:endParaRPr lang="zh-CN" altLang="en-US" sz="1400"/>
          </a:p>
          <a:p>
            <a:r>
              <a:rPr lang="zh-CN" altLang="en-US" sz="1400"/>
              <a:t>                    overwrite into table ods_log partition (dt='2020-06-14')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                查询元数据找到表所对应的location信息 ，在后面添加一级子目录 dt='2020-06-14'</a:t>
            </a:r>
            <a:endParaRPr lang="zh-CN" altLang="en-US" sz="1400"/>
          </a:p>
          <a:p>
            <a:r>
              <a:rPr lang="zh-CN" altLang="en-US" sz="1400"/>
              <a:t>                    hdfs://hadoop102:9820/warehouse/gmall/ods/ods_log/dt=2020-06-14</a:t>
            </a:r>
            <a:endParaRPr lang="zh-CN" altLang="en-US" sz="1400"/>
          </a:p>
          <a:p>
            <a:r>
              <a:rPr lang="zh-CN" altLang="en-US" sz="1400"/>
              <a:t>            2) 先删除这个目录</a:t>
            </a:r>
            <a:endParaRPr lang="zh-CN" altLang="en-US" sz="1400"/>
          </a:p>
          <a:p>
            <a:r>
              <a:rPr lang="zh-CN" altLang="en-US" sz="1400"/>
              <a:t>                    此时目录不存在，因此报错了</a:t>
            </a:r>
            <a:endParaRPr lang="zh-CN" altLang="en-US" sz="1400"/>
          </a:p>
          <a:p>
            <a:r>
              <a:rPr lang="zh-CN" altLang="en-US" sz="1400"/>
              <a:t>            3) 再写入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如何解决?</a:t>
            </a:r>
            <a:endParaRPr lang="zh-CN" altLang="en-US" sz="1400"/>
          </a:p>
          <a:p>
            <a:r>
              <a:rPr lang="zh-CN" altLang="en-US" sz="1400"/>
              <a:t>            第一种:把目录给它手动创建</a:t>
            </a:r>
            <a:endParaRPr lang="zh-CN" altLang="en-US" sz="1400"/>
          </a:p>
          <a:p>
            <a:r>
              <a:rPr lang="zh-CN" altLang="en-US" sz="1400"/>
              <a:t>            第二种： 删表，重新建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load data  inpath '/origin_data/gmall/log/topic_log/2020-06-14' overwrite into table ods_log_inc partition (dt='2020-06-14');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673100" y="0"/>
            <a:ext cx="170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/>
              <a:t>导数报错案例</a:t>
            </a:r>
            <a:endParaRPr lang="zh-CN" altLang="en-US" sz="2000" b="1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7515" y="1120775"/>
            <a:ext cx="826960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主要看最外层是什么引号，如果最外侧是单引号，此时不支持脱义，$AAA 不做解析。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如果最外侧是双引号，此时支持脱义，$AAA, 会引用AAA变量的值。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673100" y="0"/>
            <a:ext cx="23837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>
                <a:sym typeface="+mn-ea"/>
              </a:rPr>
              <a:t>Shell </a:t>
            </a:r>
            <a:r>
              <a:rPr lang="zh-CN" altLang="en-US" sz="2000" b="1">
                <a:sym typeface="+mn-ea"/>
              </a:rPr>
              <a:t>脚本中的引号</a:t>
            </a:r>
            <a:endParaRPr lang="zh-CN" altLang="en-US" sz="2000" b="1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4365" y="1141095"/>
            <a:ext cx="701484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①脚本需要传入一个日期参数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②将日期参数作为变量，传入到HQL语句中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③将接受了日期参数的HQL语句交给hive执行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④脚本必须放入hive所在的机器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⑤在将数据导入ods层表时，使用的Load，load本质是一个移动操作。为了防止移动不出错，应该先判断目标路径是否已经存在，当目标路径不存在时，再导入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3100" y="0"/>
            <a:ext cx="267906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>
                <a:sym typeface="+mn-ea"/>
              </a:rPr>
              <a:t>ods_log</a:t>
            </a:r>
            <a:r>
              <a:rPr lang="zh-CN" altLang="en-US" sz="2000" b="1">
                <a:sym typeface="+mn-ea"/>
              </a:rPr>
              <a:t>脚本制作思路</a:t>
            </a:r>
            <a:endParaRPr lang="zh-CN" altLang="en-US" sz="2000" b="1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73100" y="0"/>
            <a:ext cx="26085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>
                <a:sym typeface="+mn-ea"/>
              </a:rPr>
              <a:t>ods_db</a:t>
            </a:r>
            <a:r>
              <a:rPr lang="zh-CN" altLang="en-US" sz="2000" b="1">
                <a:sym typeface="+mn-ea"/>
              </a:rPr>
              <a:t>脚本制作思路</a:t>
            </a:r>
            <a:endParaRPr lang="zh-CN" altLang="en-US" sz="20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45" y="527050"/>
            <a:ext cx="868299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①脚本需要传入一个日期参数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②将日期参数作为变量，传入到HQL语句中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③将接受了日期参数的HQL语句交给hive执行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④脚本必须放入hive所在的机器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⑤db表有28张表，希望脚本既可以导入28张表中的任意一张，还可以导入28表的全部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​		在设计是，脚本应该这样使用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hdfs_to_ods_db.sh  2020-06-14  ods层表名|all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⑥在将数据导入ods层表时，使用的Load，load本质是一个移动操作。为了防止移动不出错，应该先判断目标路径是否已经存在，当目标路径不存在时，再导入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15010" y="0"/>
            <a:ext cx="236855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sym typeface="+mn-ea"/>
              </a:rPr>
              <a:t>submit_text快捷键</a:t>
            </a:r>
            <a:endParaRPr lang="zh-CN" altLang="en-US" sz="2000" b="1"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473200" y="1428750"/>
          <a:ext cx="640016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快捷键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9A9A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功能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BBB3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>
                          <a:solidFill>
                            <a:srgbClr val="404040"/>
                          </a:solidFill>
                          <a:sym typeface="+mn-ea"/>
                        </a:rPr>
                        <a:t>ctrl + f</a:t>
                      </a:r>
                      <a:endParaRPr lang="zh-CN" altLang="en-US" sz="135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>
                          <a:solidFill>
                            <a:srgbClr val="404040"/>
                          </a:solidFill>
                          <a:sym typeface="+mn-ea"/>
                        </a:rPr>
                        <a:t>搜索</a:t>
                      </a:r>
                      <a:endParaRPr lang="zh-CN" altLang="en-US" sz="135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>
                          <a:solidFill>
                            <a:srgbClr val="404040"/>
                          </a:solidFill>
                          <a:sym typeface="+mn-ea"/>
                        </a:rPr>
                        <a:t>ctrl + h</a:t>
                      </a:r>
                      <a:endParaRPr lang="zh-CN" altLang="en-US" sz="135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>
                          <a:solidFill>
                            <a:srgbClr val="404040"/>
                          </a:solidFill>
                          <a:sym typeface="+mn-ea"/>
                        </a:rPr>
                        <a:t>替换</a:t>
                      </a:r>
                      <a:endParaRPr lang="zh-CN" altLang="en-US" sz="135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>
                          <a:solidFill>
                            <a:srgbClr val="404040"/>
                          </a:solidFill>
                          <a:sym typeface="+mn-ea"/>
                        </a:rPr>
                        <a:t>ctrl +enter</a:t>
                      </a:r>
                      <a:endParaRPr lang="zh-CN" altLang="en-US" sz="135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>
                          <a:solidFill>
                            <a:srgbClr val="404040"/>
                          </a:solidFill>
                          <a:sym typeface="+mn-ea"/>
                        </a:rPr>
                        <a:t>让光标定位到匹配到的字符后</a:t>
                      </a:r>
                      <a:endParaRPr lang="zh-CN" altLang="en-US" sz="135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>
                          <a:solidFill>
                            <a:srgbClr val="404040"/>
                          </a:solidFill>
                          <a:sym typeface="+mn-ea"/>
                        </a:rPr>
                        <a:t>ctrl + a</a:t>
                      </a:r>
                      <a:endParaRPr lang="zh-CN" altLang="en-US" sz="135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>
                          <a:solidFill>
                            <a:srgbClr val="404040"/>
                          </a:solidFill>
                          <a:sym typeface="+mn-ea"/>
                        </a:rPr>
                        <a:t>全选</a:t>
                      </a:r>
                      <a:endParaRPr lang="zh-CN" altLang="en-US" sz="135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>
                          <a:solidFill>
                            <a:srgbClr val="404040"/>
                          </a:solidFill>
                          <a:sym typeface="+mn-ea"/>
                        </a:rPr>
                        <a:t>ctrl + shift + l</a:t>
                      </a:r>
                      <a:endParaRPr lang="zh-CN" altLang="en-US" sz="135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>
                          <a:solidFill>
                            <a:srgbClr val="404040"/>
                          </a:solidFill>
                          <a:sym typeface="+mn-ea"/>
                        </a:rPr>
                        <a:t>将光标定位到所有选中行的末尾</a:t>
                      </a:r>
                      <a:endParaRPr lang="zh-CN" altLang="en-US" sz="135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24535" y="49530"/>
            <a:ext cx="3276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ym typeface="+mn-ea"/>
              </a:rPr>
              <a:t>ODS</a:t>
            </a:r>
            <a:r>
              <a:rPr lang="zh-CN" altLang="en-US" sz="2000" b="1">
                <a:sym typeface="+mn-ea"/>
              </a:rPr>
              <a:t>层表的数量如何确定</a:t>
            </a:r>
            <a:endParaRPr lang="zh-CN" altLang="en-US" sz="20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4635" y="996315"/>
            <a:ext cx="868807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ODS层表的数量，取决于 DWD层要统计的事实表的数量和 DIM层要统计的维度表的数量。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业务数据采集</a:t>
            </a:r>
            <a:r>
              <a:rPr lang="en-US" altLang="zh-CN"/>
              <a:t>: </a:t>
            </a:r>
            <a:r>
              <a:rPr lang="zh-CN" altLang="en-US"/>
              <a:t>28 张表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用户行为采集</a:t>
            </a:r>
            <a:r>
              <a:rPr lang="en-US" altLang="zh-CN"/>
              <a:t>:</a:t>
            </a:r>
            <a:r>
              <a:rPr lang="zh-CN" altLang="en-US"/>
              <a:t> 1张表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1453" y="1851668"/>
            <a:ext cx="3031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谢谢观看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24535" y="49530"/>
            <a:ext cx="5146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ym typeface="+mn-ea"/>
              </a:rPr>
              <a:t>ODS</a:t>
            </a:r>
            <a:r>
              <a:rPr lang="zh-CN" altLang="en-US" sz="2000" b="1">
                <a:sym typeface="+mn-ea"/>
              </a:rPr>
              <a:t>层建表分析之表类型</a:t>
            </a:r>
            <a:endParaRPr lang="zh-CN" altLang="en-US" sz="2000" b="1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1960" y="1080135"/>
            <a:ext cx="798385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/>
              <a:t>Managed Table</a:t>
            </a:r>
            <a:r>
              <a:rPr lang="zh-CN" altLang="en-US" sz="1600"/>
              <a:t>:  hive表不仅负责管理元数据，还负责数据的管理。 删表时，将数据和元数据一起删除。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 b="1">
                <a:solidFill>
                  <a:srgbClr val="FF0000"/>
                </a:solidFill>
              </a:rPr>
              <a:t>External Table</a:t>
            </a:r>
            <a:r>
              <a:rPr lang="zh-CN" altLang="en-US" sz="1600">
                <a:solidFill>
                  <a:srgbClr val="FF0000"/>
                </a:solidFill>
              </a:rPr>
              <a:t> </a:t>
            </a:r>
            <a:r>
              <a:rPr lang="zh-CN" altLang="en-US" sz="1600"/>
              <a:t>:  hive不负责管理数据，删表时，只删元数据。</a:t>
            </a:r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441960" y="2809875"/>
            <a:ext cx="8075295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数据是公司宝贵的资产，当表结构不合理需要删除重建时，需要保证不会牵连删除数据</a:t>
            </a:r>
            <a:r>
              <a:rPr lang="en-US" altLang="zh-CN" sz="1600"/>
              <a:t>:</a:t>
            </a:r>
            <a:endParaRPr lang="en-US" altLang="zh-CN" sz="1600"/>
          </a:p>
          <a:p>
            <a:endParaRPr lang="en-US" altLang="zh-CN"/>
          </a:p>
          <a:p>
            <a:r>
              <a:rPr lang="zh-CN" altLang="en-US"/>
              <a:t>CREATE </a:t>
            </a:r>
            <a:r>
              <a:rPr lang="zh-CN" altLang="en-US">
                <a:solidFill>
                  <a:srgbClr val="FF0000"/>
                </a:solidFill>
              </a:rPr>
              <a:t>EXTERNAL </a:t>
            </a:r>
            <a:r>
              <a:rPr lang="zh-CN" altLang="en-US"/>
              <a:t>TABLE ods_log_inc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25475" y="42545"/>
            <a:ext cx="5346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ym typeface="+mn-ea"/>
              </a:rPr>
              <a:t>ODS</a:t>
            </a:r>
            <a:r>
              <a:rPr lang="zh-CN" altLang="en-US" sz="2000" b="1">
                <a:sym typeface="+mn-ea"/>
              </a:rPr>
              <a:t>层建表分析之表分区</a:t>
            </a:r>
            <a:endParaRPr lang="zh-CN" altLang="en-US" sz="2000" b="1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2245" y="525780"/>
            <a:ext cx="889381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分区表创建的意义</a:t>
            </a:r>
            <a:r>
              <a:rPr lang="en-US" altLang="zh-CN" sz="1600"/>
              <a:t>:</a:t>
            </a:r>
            <a:endParaRPr lang="en-US" altLang="zh-CN" sz="1600"/>
          </a:p>
          <a:p>
            <a:r>
              <a:rPr lang="en-US" altLang="zh-CN" sz="1600"/>
              <a:t>	</a:t>
            </a:r>
            <a:r>
              <a:rPr lang="zh-CN" altLang="en-US" sz="1600"/>
              <a:t>分区表</a:t>
            </a:r>
            <a:r>
              <a:rPr lang="zh-CN" altLang="en-US" sz="1600"/>
              <a:t>是为了分散数据。</a:t>
            </a:r>
            <a:endParaRPr lang="zh-CN" altLang="en-US" sz="1600"/>
          </a:p>
          <a:p>
            <a:r>
              <a:rPr lang="en-US" altLang="zh-CN" sz="1600"/>
              <a:t>	</a:t>
            </a:r>
            <a:r>
              <a:rPr lang="zh-CN" altLang="en-US" sz="1600"/>
              <a:t>在hive中一个表的数据是以文件形式存放在表目录中，如果有分区字段，数据会被分散到表目录下的分区子目录中。 Hive 在计算时，</a:t>
            </a:r>
            <a:r>
              <a:rPr lang="zh-CN" altLang="en-US" sz="1600">
                <a:sym typeface="+mn-ea"/>
              </a:rPr>
              <a:t>如果在sql中使用 了分区字段进行过滤。解析器</a:t>
            </a:r>
            <a:r>
              <a:rPr lang="zh-CN" altLang="en-US" sz="1600"/>
              <a:t>通过解析sql语句</a:t>
            </a:r>
            <a:r>
              <a:rPr lang="en-US" altLang="zh-CN" sz="1600"/>
              <a:t>(</a:t>
            </a:r>
            <a:r>
              <a:rPr lang="zh-CN" altLang="en-US" sz="1600"/>
              <a:t>where  分区字段名= 分区字段值</a:t>
            </a:r>
            <a:r>
              <a:rPr lang="en-US" altLang="zh-CN" sz="1600"/>
              <a:t>)</a:t>
            </a:r>
            <a:r>
              <a:rPr lang="zh-CN" altLang="en-US" sz="1600"/>
              <a:t>，程序只读取指定的分区目录，而不是全表扫描。 </a:t>
            </a:r>
            <a:endParaRPr lang="zh-CN" altLang="en-US" sz="1600"/>
          </a:p>
          <a:p>
            <a:endParaRPr lang="zh-CN" altLang="en-US" sz="1600"/>
          </a:p>
          <a:p>
            <a:endParaRPr lang="zh-CN" altLang="en-US" sz="1600"/>
          </a:p>
          <a:p>
            <a:r>
              <a:rPr lang="zh-CN" altLang="en-US" b="1">
                <a:sym typeface="+mn-ea"/>
              </a:rPr>
              <a:t>分区表创建的场景</a:t>
            </a:r>
            <a:r>
              <a:rPr lang="en-US" altLang="zh-CN" sz="1600">
                <a:sym typeface="+mn-ea"/>
              </a:rPr>
              <a:t>:</a:t>
            </a:r>
            <a:endParaRPr lang="zh-CN" altLang="en-US" sz="1600"/>
          </a:p>
          <a:p>
            <a:r>
              <a:rPr lang="zh-CN" altLang="en-US" sz="1600"/>
              <a:t>​	a) 数据量大需要分散数据，避免全表扫描。被动分区。</a:t>
            </a:r>
            <a:endParaRPr lang="zh-CN" altLang="en-US" sz="1600"/>
          </a:p>
          <a:p>
            <a:r>
              <a:rPr lang="zh-CN" altLang="en-US" sz="1600"/>
              <a:t>​	b) 经常需要过滤查询的字段，可以设置为分区字段，也就要求表是分区表。主动分区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​		a业务：  select from a where </a:t>
            </a:r>
            <a:r>
              <a:rPr lang="zh-CN" altLang="en-US" sz="1600">
                <a:solidFill>
                  <a:srgbClr val="FF0000"/>
                </a:solidFill>
              </a:rPr>
              <a:t>age</a:t>
            </a:r>
            <a:r>
              <a:rPr lang="zh-CN" altLang="en-US" sz="1600"/>
              <a:t>=xxx</a:t>
            </a:r>
            <a:endParaRPr lang="zh-CN" altLang="en-US" sz="1600"/>
          </a:p>
          <a:p>
            <a:r>
              <a:rPr lang="en-US" altLang="zh-CN" sz="1600"/>
              <a:t>		</a:t>
            </a:r>
            <a:r>
              <a:rPr lang="zh-CN" altLang="en-US" sz="1600"/>
              <a:t>b业务：  select from a where </a:t>
            </a:r>
            <a:r>
              <a:rPr lang="zh-CN" altLang="en-US" sz="1600">
                <a:solidFill>
                  <a:srgbClr val="FF0000"/>
                </a:solidFill>
              </a:rPr>
              <a:t>age</a:t>
            </a:r>
            <a:r>
              <a:rPr lang="zh-CN" altLang="en-US" sz="1600"/>
              <a:t>=xxxx</a:t>
            </a:r>
            <a:endParaRPr lang="zh-CN" altLang="en-US" sz="1600"/>
          </a:p>
          <a:p>
            <a:r>
              <a:rPr lang="en-US" altLang="zh-CN" sz="1600"/>
              <a:t>		</a:t>
            </a:r>
            <a:r>
              <a:rPr lang="zh-CN" altLang="en-US" sz="1600"/>
              <a:t>c业务：  select from a where </a:t>
            </a:r>
            <a:r>
              <a:rPr lang="zh-CN" altLang="en-US" sz="1600">
                <a:solidFill>
                  <a:srgbClr val="FF0000"/>
                </a:solidFill>
              </a:rPr>
              <a:t>age</a:t>
            </a:r>
            <a:r>
              <a:rPr lang="zh-CN" altLang="en-US" sz="1600"/>
              <a:t>=xxxx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​		就将age设置为分区字段，提高效率！</a:t>
            </a:r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625475" y="4704715"/>
            <a:ext cx="73456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离线数仓每日采集前一日数据</a:t>
            </a:r>
            <a:r>
              <a:rPr lang="en-US" altLang="zh-CN"/>
              <a:t>:</a:t>
            </a:r>
            <a:r>
              <a:rPr lang="zh-CN" altLang="en-US"/>
              <a:t>PARTITIONED BY (`</a:t>
            </a:r>
            <a:r>
              <a:rPr lang="zh-CN" altLang="en-US">
                <a:solidFill>
                  <a:srgbClr val="FF0000"/>
                </a:solidFill>
              </a:rPr>
              <a:t>dt</a:t>
            </a:r>
            <a:r>
              <a:rPr lang="zh-CN" altLang="en-US"/>
              <a:t>` STRING)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24535" y="49530"/>
            <a:ext cx="5160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ym typeface="+mn-ea"/>
              </a:rPr>
              <a:t>ODS</a:t>
            </a:r>
            <a:r>
              <a:rPr lang="zh-CN" altLang="en-US" sz="2000" b="1">
                <a:sym typeface="+mn-ea"/>
              </a:rPr>
              <a:t>层建表分析之表存储路径</a:t>
            </a:r>
            <a:endParaRPr lang="zh-CN" altLang="en-US" sz="2000" b="1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9320" y="1670685"/>
            <a:ext cx="75374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默认表目录会存储在/user/hive/warehouse/gmall.db</a:t>
            </a:r>
            <a:r>
              <a:rPr lang="en-US" altLang="zh-CN"/>
              <a:t>/</a:t>
            </a:r>
            <a:r>
              <a:rPr lang="zh-CN" altLang="en-US">
                <a:sym typeface="+mn-ea"/>
              </a:rPr>
              <a:t>ods_</a:t>
            </a:r>
            <a:r>
              <a:rPr lang="en-US" altLang="zh-CN">
                <a:sym typeface="+mn-ea"/>
              </a:rPr>
              <a:t>xxx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这里指定目录存储，方便管理</a:t>
            </a:r>
            <a:r>
              <a:rPr lang="en-US" altLang="zh-CN">
                <a:sym typeface="+mn-ea"/>
              </a:rPr>
              <a:t>: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LOCATION </a:t>
            </a:r>
            <a:r>
              <a:rPr lang="zh-CN" altLang="en-US"/>
              <a:t>'/warehouse/gmall/ods/ods_log_inc/'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24535" y="49530"/>
            <a:ext cx="59067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ym typeface="+mn-ea"/>
              </a:rPr>
              <a:t>ODS</a:t>
            </a:r>
            <a:r>
              <a:rPr lang="zh-CN" altLang="en-US" sz="2000" b="1">
                <a:sym typeface="+mn-ea"/>
              </a:rPr>
              <a:t>层建表分析之</a:t>
            </a:r>
            <a:r>
              <a:rPr lang="en-US" altLang="zh-CN" sz="2000" b="1">
                <a:sym typeface="+mn-ea"/>
              </a:rPr>
              <a:t>FileFormat</a:t>
            </a:r>
            <a:endParaRPr lang="en-US" altLang="zh-CN" sz="20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1175" y="448310"/>
            <a:ext cx="823976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同样的数据可以使用不同的文件格式存储，不同文件格式的文件应该使用不同的程序打开，也就是</a:t>
            </a:r>
            <a:r>
              <a:rPr lang="zh-CN" altLang="en-US" sz="1600">
                <a:solidFill>
                  <a:srgbClr val="FF0000"/>
                </a:solidFill>
              </a:rPr>
              <a:t>文件格式要和读取文件的程序匹配</a:t>
            </a:r>
            <a:r>
              <a:rPr lang="zh-CN" altLang="en-US" sz="1600"/>
              <a:t>。</a:t>
            </a:r>
            <a:endParaRPr lang="zh-CN" altLang="en-US" sz="1600"/>
          </a:p>
        </p:txBody>
      </p:sp>
      <p:grpSp>
        <p:nvGrpSpPr>
          <p:cNvPr id="19" name="组合 18"/>
          <p:cNvGrpSpPr/>
          <p:nvPr/>
        </p:nvGrpSpPr>
        <p:grpSpPr>
          <a:xfrm>
            <a:off x="1800860" y="1031744"/>
            <a:ext cx="5014595" cy="3288796"/>
            <a:chOff x="1141" y="2001"/>
            <a:chExt cx="8634" cy="6008"/>
          </a:xfrm>
        </p:grpSpPr>
        <p:sp>
          <p:nvSpPr>
            <p:cNvPr id="2" name="文本框 1"/>
            <p:cNvSpPr txBox="1"/>
            <p:nvPr/>
          </p:nvSpPr>
          <p:spPr>
            <a:xfrm>
              <a:off x="1141" y="4971"/>
              <a:ext cx="2146" cy="1179"/>
            </a:xfrm>
            <a:prstGeom prst="rect">
              <a:avLst/>
            </a:pr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scaled="0"/>
            </a:gradFill>
          </p:spPr>
          <p:txBody>
            <a:bodyPr wrap="square" rtlCol="0">
              <a:spAutoFit/>
            </a:bodyPr>
            <a:p>
              <a:r>
                <a:rPr lang="en-US" altLang="zh-CN"/>
                <a:t>Hello World</a:t>
              </a:r>
              <a:endParaRPr lang="en-US" altLang="zh-CN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975" y="2674"/>
              <a:ext cx="1635" cy="138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5" y="4422"/>
              <a:ext cx="1635" cy="186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5" y="6605"/>
              <a:ext cx="1647" cy="1404"/>
            </a:xfrm>
            <a:prstGeom prst="rect">
              <a:avLst/>
            </a:prstGeom>
          </p:spPr>
        </p:pic>
        <p:sp>
          <p:nvSpPr>
            <p:cNvPr id="9" name="左大括号 8"/>
            <p:cNvSpPr/>
            <p:nvPr/>
          </p:nvSpPr>
          <p:spPr>
            <a:xfrm>
              <a:off x="3756" y="2979"/>
              <a:ext cx="861" cy="4617"/>
            </a:xfrm>
            <a:prstGeom prst="leftBrace">
              <a:avLst/>
            </a:prstGeom>
            <a:ln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p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3" y="2674"/>
              <a:ext cx="1486" cy="1408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73" y="4457"/>
              <a:ext cx="1486" cy="1608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73" y="6605"/>
              <a:ext cx="1502" cy="1374"/>
            </a:xfrm>
            <a:prstGeom prst="rect">
              <a:avLst/>
            </a:prstGeom>
          </p:spPr>
        </p:pic>
        <p:sp>
          <p:nvSpPr>
            <p:cNvPr id="13" name="右箭头 12"/>
            <p:cNvSpPr/>
            <p:nvPr/>
          </p:nvSpPr>
          <p:spPr>
            <a:xfrm>
              <a:off x="7065" y="3244"/>
              <a:ext cx="793" cy="268"/>
            </a:xfrm>
            <a:prstGeom prst="rightArrow">
              <a:avLst/>
            </a:prstGeom>
            <a:ln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7065" y="5127"/>
              <a:ext cx="793" cy="268"/>
            </a:xfrm>
            <a:prstGeom prst="rightArrow">
              <a:avLst/>
            </a:prstGeom>
            <a:ln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7065" y="7158"/>
              <a:ext cx="793" cy="268"/>
            </a:xfrm>
            <a:prstGeom prst="rightArrow">
              <a:avLst/>
            </a:prstGeom>
            <a:ln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29" y="2014"/>
              <a:ext cx="1142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/>
                <a:t>数据</a:t>
              </a:r>
              <a:endParaRPr lang="zh-CN" altLang="en-US" sz="16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754" y="2001"/>
              <a:ext cx="2089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/>
                <a:t>文件格式</a:t>
              </a:r>
              <a:endParaRPr lang="zh-CN" altLang="en-US" sz="16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434" y="2014"/>
              <a:ext cx="1164" cy="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/>
                <a:t>程序</a:t>
              </a:r>
              <a:endParaRPr lang="zh-CN" altLang="en-US" sz="1600"/>
            </a:p>
          </p:txBody>
        </p:sp>
      </p:grpSp>
      <p:pic>
        <p:nvPicPr>
          <p:cNvPr id="21" name="图片 20" descr="表-表格_jurassic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3265" y="4728210"/>
            <a:ext cx="415290" cy="41529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555750" y="4391025"/>
            <a:ext cx="14846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ods_log_inc</a:t>
            </a:r>
            <a:endParaRPr lang="en-US" altLang="zh-CN" sz="1600"/>
          </a:p>
        </p:txBody>
      </p:sp>
      <p:pic>
        <p:nvPicPr>
          <p:cNvPr id="24" name="图片 23" descr="gzip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1960" y="4719955"/>
            <a:ext cx="423545" cy="42354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100195" y="4453890"/>
            <a:ext cx="803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textfile</a:t>
            </a:r>
            <a:endParaRPr lang="en-US" altLang="zh-CN" sz="1600"/>
          </a:p>
        </p:txBody>
      </p:sp>
      <p:sp>
        <p:nvSpPr>
          <p:cNvPr id="26" name="文本框 25"/>
          <p:cNvSpPr txBox="1"/>
          <p:nvPr/>
        </p:nvSpPr>
        <p:spPr>
          <a:xfrm>
            <a:off x="5942965" y="4453890"/>
            <a:ext cx="11677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select</a:t>
            </a:r>
            <a:r>
              <a:rPr lang="zh-CN" altLang="en-US" sz="1400"/>
              <a:t>语句</a:t>
            </a:r>
            <a:endParaRPr lang="zh-CN" altLang="en-US" sz="1400"/>
          </a:p>
        </p:txBody>
      </p:sp>
      <p:pic>
        <p:nvPicPr>
          <p:cNvPr id="27" name="图片 26" descr="SQL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2685" y="4728210"/>
            <a:ext cx="469900" cy="469900"/>
          </a:xfrm>
          <a:prstGeom prst="rect">
            <a:avLst/>
          </a:prstGeom>
        </p:spPr>
      </p:pic>
      <p:sp>
        <p:nvSpPr>
          <p:cNvPr id="28" name="右箭头 27"/>
          <p:cNvSpPr/>
          <p:nvPr/>
        </p:nvSpPr>
        <p:spPr>
          <a:xfrm>
            <a:off x="5241497" y="4862555"/>
            <a:ext cx="460571" cy="146704"/>
          </a:xfrm>
          <a:prstGeom prst="rightArrow">
            <a:avLst/>
          </a:prstGeom>
          <a:ln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18795" y="49530"/>
            <a:ext cx="7367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ym typeface="+mn-ea"/>
              </a:rPr>
              <a:t>ODS</a:t>
            </a:r>
            <a:r>
              <a:rPr lang="zh-CN" altLang="en-US" sz="2000" b="1">
                <a:sym typeface="+mn-ea"/>
              </a:rPr>
              <a:t>层建表分析之常见文件格式及对应</a:t>
            </a:r>
            <a:r>
              <a:rPr lang="en-US" altLang="zh-CN" sz="2000" b="1">
                <a:sym typeface="+mn-ea"/>
              </a:rPr>
              <a:t>FileFormat</a:t>
            </a:r>
            <a:endParaRPr lang="en-US" altLang="zh-CN" sz="2000" b="1"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70180" y="1809115"/>
          <a:ext cx="8804275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3100"/>
                <a:gridCol w="1156970"/>
                <a:gridCol w="2346960"/>
                <a:gridCol w="2087245"/>
              </a:tblGrid>
              <a:tr h="3994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建表语句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文件格式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9A9A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InputFormat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BBB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OutputFormat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CDCB"/>
                    </a:solidFill>
                  </a:tcPr>
                </a:tc>
              </a:tr>
              <a:tr h="9639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create table textfile_table(name string)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stored as textfile ;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>
                          <a:solidFill>
                            <a:srgbClr val="404040"/>
                          </a:solidFill>
                          <a:sym typeface="+mn-ea"/>
                        </a:rPr>
                        <a:t>textfile </a:t>
                      </a:r>
                      <a:r>
                        <a:rPr lang="en-US" altLang="zh-CN" sz="1350">
                          <a:solidFill>
                            <a:srgbClr val="404040"/>
                          </a:solidFill>
                          <a:sym typeface="+mn-ea"/>
                        </a:rPr>
                        <a:t>(</a:t>
                      </a:r>
                      <a:r>
                        <a:rPr lang="zh-CN" altLang="en-US" sz="1350">
                          <a:solidFill>
                            <a:srgbClr val="404040"/>
                          </a:solidFill>
                          <a:sym typeface="+mn-ea"/>
                        </a:rPr>
                        <a:t>默认</a:t>
                      </a:r>
                      <a:r>
                        <a:rPr lang="en-US" altLang="zh-CN" sz="1350">
                          <a:solidFill>
                            <a:srgbClr val="404040"/>
                          </a:solidFill>
                          <a:sym typeface="+mn-ea"/>
                        </a:rPr>
                        <a:t>)</a:t>
                      </a:r>
                      <a:endParaRPr lang="en-US" altLang="zh-CN" sz="135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TextInputFormat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HiveIgnoreKeyTextOutputFormat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295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create table parquet_table(name string)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stored as parquet ;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>
                          <a:solidFill>
                            <a:srgbClr val="404040"/>
                          </a:solidFill>
                          <a:sym typeface="+mn-ea"/>
                        </a:rPr>
                        <a:t>parquet </a:t>
                      </a:r>
                      <a:endParaRPr lang="zh-CN" altLang="en-US" sz="135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MapredParquetInputFormat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MapredParquetOutputFormat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5302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create table orc_table(name string)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stored as orc ;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>
                          <a:solidFill>
                            <a:srgbClr val="404040"/>
                          </a:solidFill>
                          <a:sym typeface="+mn-ea"/>
                        </a:rPr>
                        <a:t>orc </a:t>
                      </a:r>
                      <a:endParaRPr lang="zh-CN" altLang="en-US" sz="135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OrcInputFormat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OrcOutputFormat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46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create table sequencefile_table(name string)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stored as sequencefile ;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00" strike="sngStrike">
                          <a:solidFill>
                            <a:srgbClr val="404040"/>
                          </a:solidFill>
                          <a:effectLst/>
                          <a:uFillTx/>
                          <a:sym typeface="+mn-ea"/>
                        </a:rPr>
                        <a:t>sequencefile</a:t>
                      </a:r>
                      <a:endParaRPr lang="zh-CN" altLang="en-US" sz="1300" strike="sngStrike">
                        <a:solidFill>
                          <a:srgbClr val="404040"/>
                        </a:solidFill>
                        <a:effectLst/>
                        <a:uFillTx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300">
                          <a:solidFill>
                            <a:srgbClr val="404040"/>
                          </a:solidFill>
                          <a:effectLst/>
                          <a:uFillTx/>
                          <a:sym typeface="+mn-ea"/>
                        </a:rPr>
                        <a:t>（过时）</a:t>
                      </a:r>
                      <a:endParaRPr lang="zh-CN" altLang="en-US" sz="1300">
                        <a:solidFill>
                          <a:srgbClr val="404040"/>
                        </a:solidFill>
                        <a:effectLst/>
                        <a:uFillTx/>
                        <a:sym typeface="+mn-ea"/>
                      </a:endParaRPr>
                    </a:p>
                  </a:txBody>
                  <a:tcPr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SequenceFileInputFormat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HiveSequenceFileOutputFormat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291590" y="578485"/>
            <a:ext cx="6104255" cy="1124585"/>
            <a:chOff x="2280" y="1078"/>
            <a:chExt cx="9613" cy="1771"/>
          </a:xfrm>
        </p:grpSpPr>
        <p:pic>
          <p:nvPicPr>
            <p:cNvPr id="7" name="图片 6" descr="file-tex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0" y="1078"/>
              <a:ext cx="1288" cy="1288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10054" y="1480"/>
              <a:ext cx="1839" cy="483"/>
            </a:xfrm>
            <a:prstGeom prst="rect">
              <a:avLst/>
            </a:prstGeom>
            <a:gradFill>
              <a:gsLst>
                <a:gs pos="100000">
                  <a:schemeClr val="accent6">
                    <a:lumMod val="60000"/>
                    <a:lumOff val="40000"/>
                  </a:schemeClr>
                </a:gs>
                <a:gs pos="0">
                  <a:srgbClr val="0CA451"/>
                </a:gs>
              </a:gsLst>
              <a:path path="circle">
                <a:fillToRect l="100000" t="100000"/>
              </a:path>
              <a:tileRect r="-100000" b="-100000"/>
            </a:gradFill>
          </p:spPr>
          <p:txBody>
            <a:bodyPr wrap="square" rtlCol="0">
              <a:spAutoFit/>
            </a:bodyPr>
            <a:p>
              <a:r>
                <a:rPr lang="en-US" altLang="zh-CN" sz="1400"/>
                <a:t>select</a:t>
              </a:r>
              <a:r>
                <a:rPr lang="zh-CN" altLang="en-US" sz="1400"/>
                <a:t>语句</a:t>
              </a:r>
              <a:endParaRPr lang="zh-CN" altLang="en-US" sz="140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280" y="1480"/>
              <a:ext cx="1839" cy="483"/>
            </a:xfrm>
            <a:prstGeom prst="rect">
              <a:avLst/>
            </a:prstGeom>
            <a:gradFill>
              <a:gsLst>
                <a:gs pos="3896">
                  <a:srgbClr val="F2E6CD"/>
                </a:gs>
                <a:gs pos="97000">
                  <a:srgbClr val="E3B84B"/>
                </a:gs>
              </a:gsLst>
              <a:lin scaled="1"/>
            </a:gradFill>
          </p:spPr>
          <p:txBody>
            <a:bodyPr wrap="square" rtlCol="0">
              <a:spAutoFit/>
            </a:bodyPr>
            <a:p>
              <a:r>
                <a:rPr lang="en-US" altLang="zh-CN" sz="1400"/>
                <a:t>insert</a:t>
              </a:r>
              <a:r>
                <a:rPr lang="zh-CN" altLang="en-US" sz="1400"/>
                <a:t>语句</a:t>
              </a:r>
              <a:endParaRPr lang="zh-CN" altLang="en-US" sz="1400"/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4433" y="1717"/>
              <a:ext cx="1633" cy="1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7982" y="1728"/>
              <a:ext cx="1654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6294" y="2366"/>
              <a:ext cx="1492" cy="483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p>
              <a:r>
                <a:rPr lang="zh-CN" altLang="en-US" sz="1400"/>
                <a:t>文件格式</a:t>
              </a:r>
              <a:endParaRPr lang="zh-CN" altLang="en-US" sz="14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880" y="1145"/>
              <a:ext cx="1857" cy="483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p>
              <a:r>
                <a:rPr lang="en-US" altLang="zh-CN" sz="1400"/>
                <a:t>InputFormat</a:t>
              </a:r>
              <a:endParaRPr lang="en-US" altLang="zh-CN" sz="14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248" y="1145"/>
              <a:ext cx="2046" cy="483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p>
              <a:r>
                <a:rPr lang="en-US" altLang="zh-CN" sz="1400"/>
                <a:t>OutputFormat</a:t>
              </a:r>
              <a:endParaRPr lang="en-US" altLang="zh-CN" sz="1400"/>
            </a:p>
          </p:txBody>
        </p:sp>
      </p:grp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81025" y="45085"/>
            <a:ext cx="40627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>
                <a:sym typeface="+mn-ea"/>
              </a:rPr>
              <a:t>ODS</a:t>
            </a:r>
            <a:r>
              <a:rPr lang="zh-CN" altLang="en-US" sz="2000" b="1">
                <a:sym typeface="+mn-ea"/>
              </a:rPr>
              <a:t>层建表分析之</a:t>
            </a:r>
            <a:r>
              <a:rPr lang="en-US" altLang="zh-CN" sz="2000" b="1">
                <a:sym typeface="+mn-ea"/>
              </a:rPr>
              <a:t>FileFormat</a:t>
            </a:r>
            <a:r>
              <a:rPr lang="zh-CN" altLang="en-US" sz="2000" b="1">
                <a:sym typeface="+mn-ea"/>
              </a:rPr>
              <a:t>总结</a:t>
            </a:r>
            <a:endParaRPr lang="zh-CN" altLang="en-US" sz="20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3045" y="940435"/>
            <a:ext cx="878649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建表时，表所指定的</a:t>
            </a:r>
            <a:r>
              <a:rPr lang="en-US" altLang="zh-CN" sz="1600"/>
              <a:t>InputFormat</a:t>
            </a:r>
            <a:r>
              <a:rPr lang="zh-CN" altLang="en-US" sz="1600"/>
              <a:t>和</a:t>
            </a:r>
            <a:r>
              <a:rPr lang="en-US" altLang="zh-CN" sz="1600"/>
              <a:t>OutputFormat</a:t>
            </a:r>
            <a:r>
              <a:rPr lang="zh-CN" altLang="en-US" sz="1600"/>
              <a:t>应该和表的文件类型匹配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InputFormat</a:t>
            </a:r>
            <a:r>
              <a:rPr lang="zh-CN" altLang="en-US" sz="1600"/>
              <a:t>会在</a:t>
            </a:r>
            <a:r>
              <a:rPr lang="en-US" altLang="zh-CN" sz="1600"/>
              <a:t>Select</a:t>
            </a:r>
            <a:r>
              <a:rPr lang="zh-CN" altLang="en-US" sz="1600"/>
              <a:t>语句中使用，用于读取表目录中指定文件中的数据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OutputFormat</a:t>
            </a:r>
            <a:r>
              <a:rPr lang="zh-CN" altLang="en-US" sz="1600"/>
              <a:t>会在</a:t>
            </a:r>
            <a:r>
              <a:rPr lang="en-US" altLang="zh-CN" sz="1600"/>
              <a:t>Insert</a:t>
            </a:r>
            <a:r>
              <a:rPr lang="zh-CN" altLang="en-US" sz="1600"/>
              <a:t>语句中使用，用于向指定表目录中写出指定格式的数据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在建表时，只需要使用</a:t>
            </a:r>
            <a:r>
              <a:rPr lang="en-US" altLang="zh-CN" sz="1600"/>
              <a:t>store as </a:t>
            </a:r>
            <a:r>
              <a:rPr lang="zh-CN" altLang="en-US" sz="1600"/>
              <a:t>文件类型，</a:t>
            </a:r>
            <a:r>
              <a:rPr lang="en-US" altLang="zh-CN" sz="1600"/>
              <a:t>Hive</a:t>
            </a:r>
            <a:r>
              <a:rPr lang="zh-CN" altLang="en-US" sz="1600"/>
              <a:t>会自动为表指定匹配此类型的</a:t>
            </a:r>
            <a:r>
              <a:rPr lang="en-US" altLang="zh-CN" sz="1600"/>
              <a:t>InputFormat</a:t>
            </a:r>
            <a:r>
              <a:rPr lang="zh-CN" altLang="en-US" sz="1600"/>
              <a:t>和</a:t>
            </a:r>
            <a:r>
              <a:rPr lang="en-US" altLang="zh-CN" sz="1600"/>
              <a:t>OutputFormat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2.xml><?xml version="1.0" encoding="utf-8"?>
<p:tagLst xmlns:p="http://schemas.openxmlformats.org/presentationml/2006/main">
  <p:tag name="KSO_WM_UNIT_TABLE_BEAUTIFY" val="smartTable{06af9b86-b149-4da4-88ee-556795732618}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  <p:tag name="KSO_WM_SPECIAL_SOURCE" val="bdnull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1.xml><?xml version="1.0" encoding="utf-8"?>
<p:tagLst xmlns:p="http://schemas.openxmlformats.org/presentationml/2006/main">
  <p:tag name="KSO_WM_UNIT_TABLE_BEAUTIFY" val="smartTable{b42477d4-90eb-4194-a593-523da4734f3f}"/>
  <p:tag name="TABLE_EMPHASIZE_COLOR" val="14850714"/>
  <p:tag name="TABLE_SKINIDX" val="3"/>
  <p:tag name="TABLE_COLORIDX" val="h"/>
  <p:tag name="TABLE_COLOR_RGB" val="0x000000*0xFFFFFF*0x44546A*0xE6E5E5*0xE29A9A*0xDFBBB3*0xA3CDCB*0x8BAC74*0x849BCA*0xD1CD95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5.xml><?xml version="1.0" encoding="utf-8"?>
<p:tagLst xmlns:p="http://schemas.openxmlformats.org/presentationml/2006/main">
  <p:tag name="KSO_WM_UNIT_TABLE_BEAUTIFY" val="smartTable{8dc479ad-9b23-4c21-afec-5fad605e7ba2}"/>
  <p:tag name="TABLE_EMPHASIZE_COLOR" val="14850714"/>
  <p:tag name="TABLE_SKINIDX" val="3"/>
  <p:tag name="TABLE_COLORIDX" val="h"/>
  <p:tag name="TABLE_COLOR_RGB" val="0x000000*0xFFFFFF*0x44546A*0xE6E5E5*0xE29A9A*0xDFBBB3*0xA3CDCB*0x8BAC74*0x849BCA*0xD1CD95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4.xml><?xml version="1.0" encoding="utf-8"?>
<p:tagLst xmlns:p="http://schemas.openxmlformats.org/presentationml/2006/main">
  <p:tag name="KSO_WM_UNIT_TABLE_BEAUTIFY" val="smartTable{1cefdc99-83c2-426d-bdc6-dabbaf4415fe}"/>
  <p:tag name="TABLE_EMPHASIZE_COLOR" val="14850714"/>
  <p:tag name="TABLE_SKINIDX" val="3"/>
  <p:tag name="TABLE_COLORIDX" val="h"/>
  <p:tag name="TABLE_COLOR_RGB" val="0x000000*0xFFFFFF*0x44546A*0xE6E5E5*0xE29A9A*0xDFBBB3*0xA3CDCB*0x8BAC74*0x849BCA*0xD1CD95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9.xml><?xml version="1.0" encoding="utf-8"?>
<p:tagLst xmlns:p="http://schemas.openxmlformats.org/presentationml/2006/main">
  <p:tag name="KSO_WM_UNIT_TABLE_BEAUTIFY" val="smartTable{b42477d4-90eb-4194-a593-523da4734f3f}"/>
  <p:tag name="TABLE_EMPHASIZE_COLOR" val="14850714"/>
  <p:tag name="TABLE_SKINIDX" val="3"/>
  <p:tag name="TABLE_COLORIDX" val="h"/>
  <p:tag name="TABLE_COLOR_RGB" val="0x000000*0xFFFFFF*0x44546A*0xE6E5E5*0xE29A9A*0xDFBBB3*0xA3CDCB*0x8BAC74*0x849BCA*0xD1CD95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tailEnd type="none" w="med" len="med"/>
        </a:ln>
      </a:spPr>
      <a:bodyPr/>
      <a:lstStyle>
        <a:defPPr>
          <a:defRPr lang="zh-CN" altLang="en-US"/>
        </a:defPPr>
      </a:lstStyle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spDef>
    <a:lnDef>
      <a:spPr>
        <a:ln>
          <a:tailEnd type="arrow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8198</Words>
  <Application>WPS 演示</Application>
  <PresentationFormat>全屏显示(16:9)</PresentationFormat>
  <Paragraphs>508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微软雅黑</vt:lpstr>
      <vt:lpstr>Arial Unicode MS</vt:lpstr>
      <vt:lpstr>Courier New</vt:lpstr>
      <vt:lpstr>Times New Roman</vt:lpstr>
      <vt:lpstr>等线</vt:lpstr>
      <vt:lpstr>思源黑体 Medium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Smexy</cp:lastModifiedBy>
  <cp:revision>453</cp:revision>
  <dcterms:created xsi:type="dcterms:W3CDTF">2018-03-01T02:03:00Z</dcterms:created>
  <dcterms:modified xsi:type="dcterms:W3CDTF">2022-03-26T13:27:00Z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