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35" r:id="rId12"/>
  </p:sldMasterIdLst>
  <p:sldIdLst>
    <p:sldId id="256" r:id="rId14"/>
    <p:sldId id="257" r:id="rId15"/>
    <p:sldId id="258" r:id="rId16"/>
    <p:sldId id="259" r:id="rId17"/>
    <p:sldId id="260" r:id="rId18"/>
    <p:sldId id="263" r:id="rId19"/>
    <p:sldId id="262" r:id="rId20"/>
    <p:sldId id="264" r:id="rId21"/>
    <p:sldId id="265" r:id="rId22"/>
    <p:sldId id="266" r:id="rId23"/>
    <p:sldId id="267" r:id="rId24"/>
    <p:sldId id="268" r:id="rId25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70" d="100"/>
          <a:sy n="70" d="100"/>
        </p:scale>
        <p:origin x="-348" y="-108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slide" Target="slides/slide11.xml"></Relationship><Relationship Id="rId25" Type="http://schemas.openxmlformats.org/officeDocument/2006/relationships/slide" Target="slides/slide12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648970" y="0"/>
            <a:ext cx="243014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1771650" y="2072005"/>
            <a:ext cx="480822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773555" y="2823845"/>
            <a:ext cx="3794125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3616960" y="1353820"/>
            <a:ext cx="5511800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7850505" y="4727575"/>
            <a:ext cx="12954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2700" y="4399280"/>
            <a:ext cx="2466975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날짜 개체 틀 10"/>
          <p:cNvSpPr txBox="1">
            <a:spLocks/>
          </p:cNvSpPr>
          <p:nvPr>
            <p:ph type="dt" idx="11"/>
          </p:nvPr>
        </p:nvSpPr>
        <p:spPr>
          <a:xfrm rot="0">
            <a:off x="775335" y="6356350"/>
            <a:ext cx="20599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Tw Cen MT" charset="0"/>
                <a:ea typeface="Tw Cen MT" charset="0"/>
              </a:rPr>
              <a:t>12</a:t>
            </a:fld>
          </a:p>
        </p:txBody>
      </p:sp>
      <p:sp>
        <p:nvSpPr>
          <p:cNvPr id="12" name="바닥글 개체 틀 11"/>
          <p:cNvSpPr txBox="1">
            <a:spLocks/>
          </p:cNvSpPr>
          <p:nvPr>
            <p:ph type="ftr" idx="12"/>
          </p:nvPr>
        </p:nvSpPr>
        <p:spPr>
          <a:xfrm rot="0">
            <a:off x="3131820" y="6356350"/>
            <a:ext cx="30886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9305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Tw Cen MT" charset="0"/>
                <a:ea typeface="휴먼모음T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14300" y="0"/>
            <a:ext cx="1080770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7356475" y="5441315"/>
            <a:ext cx="1431290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771525" y="1816100"/>
            <a:ext cx="774573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228600" indent="-22860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/>
          </p:cNvSpPr>
          <p:nvPr>
            <p:ph type="title" idx="14"/>
          </p:nvPr>
        </p:nvSpPr>
        <p:spPr>
          <a:xfrm rot="0">
            <a:off x="786765" y="745490"/>
            <a:ext cx="7729220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/>
          </p:cNvSpPr>
          <p:nvPr>
            <p:ph type="dt" idx="15"/>
          </p:nvPr>
        </p:nvSpPr>
        <p:spPr>
          <a:xfrm rot="0">
            <a:off x="775335" y="6356350"/>
            <a:ext cx="20599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Tw Cen MT" charset="0"/>
                <a:ea typeface="Tw Cen MT" charset="0"/>
              </a:rPr>
              <a:t>12</a:t>
            </a:fld>
          </a:p>
        </p:txBody>
      </p:sp>
      <p:sp>
        <p:nvSpPr>
          <p:cNvPr id="11" name="바닥글 개체 틀 10"/>
          <p:cNvSpPr txBox="1">
            <a:spLocks/>
          </p:cNvSpPr>
          <p:nvPr>
            <p:ph type="ftr" idx="16"/>
          </p:nvPr>
        </p:nvSpPr>
        <p:spPr>
          <a:xfrm rot="0">
            <a:off x="3131820" y="6356350"/>
            <a:ext cx="30886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9305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Tw Cen MT" charset="0"/>
                <a:ea typeface="휴먼모음T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7718425" y="-635"/>
            <a:ext cx="1431290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1430" y="2140585"/>
            <a:ext cx="2590800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555625" y="0"/>
            <a:ext cx="1620520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1464945" y="1312545"/>
            <a:ext cx="554863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2632710" y="2135505"/>
            <a:ext cx="599186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/>
          </p:cNvSpPr>
          <p:nvPr>
            <p:ph type="dt" idx="11"/>
          </p:nvPr>
        </p:nvSpPr>
        <p:spPr>
          <a:xfrm rot="0">
            <a:off x="775335" y="6356350"/>
            <a:ext cx="20599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Tw Cen MT" charset="0"/>
                <a:ea typeface="Tw Cen MT" charset="0"/>
              </a:rPr>
              <a:t>2</a:t>
            </a:fld>
          </a:p>
        </p:txBody>
      </p:sp>
      <p:sp>
        <p:nvSpPr>
          <p:cNvPr id="11" name="바닥글 개체 틀 10"/>
          <p:cNvSpPr txBox="1">
            <a:spLocks/>
          </p:cNvSpPr>
          <p:nvPr>
            <p:ph type="ftr" idx="12"/>
          </p:nvPr>
        </p:nvSpPr>
        <p:spPr>
          <a:xfrm rot="0">
            <a:off x="3131820" y="6356350"/>
            <a:ext cx="30886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9305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Tw Cen MT" charset="0"/>
                <a:ea typeface="휴먼모음T" charset="0"/>
              </a:rPr>
              <a:t>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779145" y="1428750"/>
            <a:ext cx="7733029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/>
          </p:cNvSpPr>
          <p:nvPr>
            <p:ph type="dt" idx="11"/>
          </p:nvPr>
        </p:nvSpPr>
        <p:spPr>
          <a:xfrm rot="0">
            <a:off x="775335" y="6356350"/>
            <a:ext cx="20599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Tw Cen MT" charset="0"/>
                <a:ea typeface="Tw Cen MT" charset="0"/>
              </a:rPr>
              <a:t>12</a:t>
            </a:fld>
          </a:p>
        </p:txBody>
      </p:sp>
      <p:sp>
        <p:nvSpPr>
          <p:cNvPr id="11" name="바닥글 개체 틀 10"/>
          <p:cNvSpPr txBox="1">
            <a:spLocks/>
          </p:cNvSpPr>
          <p:nvPr>
            <p:ph type="ftr" idx="12"/>
          </p:nvPr>
        </p:nvSpPr>
        <p:spPr>
          <a:xfrm rot="0">
            <a:off x="3131820" y="6356350"/>
            <a:ext cx="30886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9305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Tw Cen MT" charset="0"/>
                <a:ea typeface="휴먼모음T" charset="0"/>
              </a:rPr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14300" y="0"/>
            <a:ext cx="1080770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개체 틀 13"/>
          <p:cNvSpPr txBox="1">
            <a:spLocks/>
          </p:cNvSpPr>
          <p:nvPr>
            <p:ph type="title" idx="14"/>
          </p:nvPr>
        </p:nvSpPr>
        <p:spPr>
          <a:xfrm rot="0">
            <a:off x="786765" y="745490"/>
            <a:ext cx="77298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7356475" y="5441315"/>
            <a:ext cx="1431925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7356475" y="5441315"/>
            <a:ext cx="1431290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14300" y="0"/>
            <a:ext cx="1080770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786765" y="745490"/>
            <a:ext cx="7729220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786765" y="1825625"/>
            <a:ext cx="388366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228600" indent="-22860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4732020" y="1825625"/>
            <a:ext cx="378460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228600" indent="-22860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775335" y="6356350"/>
            <a:ext cx="20599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Tw Cen MT" charset="0"/>
                <a:ea typeface="Tw Cen MT" charset="0"/>
              </a:rPr>
              <a:t>2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3131820" y="6356350"/>
            <a:ext cx="30886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Tw Cen MT" charset="0"/>
                <a:ea typeface="휴먼모음T" charset="0"/>
              </a:rPr>
              <a:t>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14300" y="0"/>
            <a:ext cx="1080770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7356475" y="5441315"/>
            <a:ext cx="1431290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795655" y="1681480"/>
            <a:ext cx="378396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795655" y="2505075"/>
            <a:ext cx="378396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228600" indent="-22860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4707255" y="1681480"/>
            <a:ext cx="381063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4707255" y="2505075"/>
            <a:ext cx="381063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228600" indent="-22860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개체 틀 11"/>
          <p:cNvSpPr txBox="1">
            <a:spLocks/>
          </p:cNvSpPr>
          <p:nvPr>
            <p:ph type="title" idx="13"/>
          </p:nvPr>
        </p:nvSpPr>
        <p:spPr>
          <a:xfrm rot="0">
            <a:off x="786765" y="745490"/>
            <a:ext cx="7729220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날짜 개체 틀 12"/>
          <p:cNvSpPr txBox="1">
            <a:spLocks/>
          </p:cNvSpPr>
          <p:nvPr>
            <p:ph type="dt" idx="14"/>
          </p:nvPr>
        </p:nvSpPr>
        <p:spPr>
          <a:xfrm rot="0">
            <a:off x="775335" y="6356350"/>
            <a:ext cx="20599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Tw Cen MT" charset="0"/>
                <a:ea typeface="Tw Cen MT" charset="0"/>
              </a:rPr>
              <a:t>12</a:t>
            </a:fld>
          </a:p>
        </p:txBody>
      </p:sp>
      <p:sp>
        <p:nvSpPr>
          <p:cNvPr id="14" name="바닥글 개체 틀 13"/>
          <p:cNvSpPr txBox="1">
            <a:spLocks/>
          </p:cNvSpPr>
          <p:nvPr>
            <p:ph type="ftr" idx="15"/>
          </p:nvPr>
        </p:nvSpPr>
        <p:spPr>
          <a:xfrm rot="0">
            <a:off x="3131820" y="6356350"/>
            <a:ext cx="30886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9305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Tw Cen MT" charset="0"/>
                <a:ea typeface="휴먼모음T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14300" y="0"/>
            <a:ext cx="1080770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7356475" y="5441315"/>
            <a:ext cx="1431290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/>
          <p:cNvSpPr txBox="1">
            <a:spLocks/>
          </p:cNvSpPr>
          <p:nvPr>
            <p:ph type="title" idx="13"/>
          </p:nvPr>
        </p:nvSpPr>
        <p:spPr>
          <a:xfrm rot="0">
            <a:off x="786765" y="745490"/>
            <a:ext cx="7729220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날짜 개체 틀 8"/>
          <p:cNvSpPr txBox="1">
            <a:spLocks/>
          </p:cNvSpPr>
          <p:nvPr>
            <p:ph type="dt" idx="15"/>
          </p:nvPr>
        </p:nvSpPr>
        <p:spPr>
          <a:xfrm rot="0">
            <a:off x="775335" y="6356350"/>
            <a:ext cx="20599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Tw Cen MT" charset="0"/>
                <a:ea typeface="Tw Cen MT" charset="0"/>
              </a:rPr>
              <a:t>2</a:t>
            </a:fld>
          </a:p>
        </p:txBody>
      </p:sp>
      <p:sp>
        <p:nvSpPr>
          <p:cNvPr id="10" name="바닥글 개체 틀 9"/>
          <p:cNvSpPr txBox="1">
            <a:spLocks/>
          </p:cNvSpPr>
          <p:nvPr>
            <p:ph type="ftr" idx="16"/>
          </p:nvPr>
        </p:nvSpPr>
        <p:spPr>
          <a:xfrm rot="0">
            <a:off x="3131820" y="6356350"/>
            <a:ext cx="30886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9305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Tw Cen MT" charset="0"/>
                <a:ea typeface="휴먼모음T" charset="0"/>
              </a:rPr>
              <a:t>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 idx="15"/>
          </p:nvPr>
        </p:nvSpPr>
        <p:spPr>
          <a:xfrm rot="0">
            <a:off x="775335" y="6356350"/>
            <a:ext cx="20599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Tw Cen MT" charset="0"/>
                <a:ea typeface="Tw Cen MT" charset="0"/>
              </a:rPr>
              <a:t>12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 idx="16"/>
          </p:nvPr>
        </p:nvSpPr>
        <p:spPr>
          <a:xfrm rot="0">
            <a:off x="3131820" y="6356350"/>
            <a:ext cx="30886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9305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Tw Cen MT" charset="0"/>
                <a:ea typeface="휴먼모음T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14300" y="0"/>
            <a:ext cx="1080770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3887470" y="733425"/>
            <a:ext cx="4631055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228600" indent="-22860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786765" y="1411605"/>
            <a:ext cx="296926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/>
          <p:cNvSpPr txBox="1">
            <a:spLocks/>
          </p:cNvSpPr>
          <p:nvPr>
            <p:ph type="title" idx="14"/>
          </p:nvPr>
        </p:nvSpPr>
        <p:spPr>
          <a:xfrm rot="0">
            <a:off x="786765" y="745490"/>
            <a:ext cx="298767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날짜 개체 틀 10"/>
          <p:cNvSpPr txBox="1">
            <a:spLocks/>
          </p:cNvSpPr>
          <p:nvPr>
            <p:ph type="dt" idx="15"/>
          </p:nvPr>
        </p:nvSpPr>
        <p:spPr>
          <a:xfrm rot="0">
            <a:off x="775335" y="6356350"/>
            <a:ext cx="20599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Tw Cen MT" charset="0"/>
                <a:ea typeface="Tw Cen MT" charset="0"/>
              </a:rPr>
              <a:t>12</a:t>
            </a:fld>
          </a:p>
        </p:txBody>
      </p:sp>
      <p:sp>
        <p:nvSpPr>
          <p:cNvPr id="12" name="바닥글 개체 틀 11"/>
          <p:cNvSpPr txBox="1">
            <a:spLocks/>
          </p:cNvSpPr>
          <p:nvPr>
            <p:ph type="ftr" idx="16"/>
          </p:nvPr>
        </p:nvSpPr>
        <p:spPr>
          <a:xfrm rot="0">
            <a:off x="3131820" y="6356350"/>
            <a:ext cx="30886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9305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Tw Cen MT" charset="0"/>
                <a:ea typeface="휴먼모음T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14300" y="0"/>
            <a:ext cx="1080770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7356475" y="5441315"/>
            <a:ext cx="1431290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3887470" y="733425"/>
            <a:ext cx="4631055" cy="5129530"/>
          </a:xfrm>
          <a:prstGeom prst="rect"/>
        </p:spPr>
      </p:sp>
      <p:sp>
        <p:nvSpPr>
          <p:cNvPr id="10" name="텍스트 개체 틀 9"/>
          <p:cNvSpPr txBox="1">
            <a:spLocks/>
          </p:cNvSpPr>
          <p:nvPr>
            <p:ph type="body" idx="13"/>
          </p:nvPr>
        </p:nvSpPr>
        <p:spPr>
          <a:xfrm rot="0">
            <a:off x="786765" y="1411605"/>
            <a:ext cx="296926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개체 틀 10"/>
          <p:cNvSpPr txBox="1">
            <a:spLocks/>
          </p:cNvSpPr>
          <p:nvPr>
            <p:ph type="title" idx="15"/>
          </p:nvPr>
        </p:nvSpPr>
        <p:spPr>
          <a:xfrm rot="0">
            <a:off x="786765" y="745490"/>
            <a:ext cx="298767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날짜 개체 틀 11"/>
          <p:cNvSpPr txBox="1">
            <a:spLocks/>
          </p:cNvSpPr>
          <p:nvPr>
            <p:ph type="dt" idx="16"/>
          </p:nvPr>
        </p:nvSpPr>
        <p:spPr>
          <a:xfrm rot="0">
            <a:off x="775335" y="6356350"/>
            <a:ext cx="20599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Tw Cen MT" charset="0"/>
                <a:ea typeface="Tw Cen MT" charset="0"/>
              </a:rPr>
              <a:t>12</a:t>
            </a:fld>
          </a:p>
        </p:txBody>
      </p:sp>
      <p:sp>
        <p:nvSpPr>
          <p:cNvPr id="13" name="바닥글 개체 틀 12"/>
          <p:cNvSpPr txBox="1">
            <a:spLocks/>
          </p:cNvSpPr>
          <p:nvPr>
            <p:ph type="ftr" idx="17"/>
          </p:nvPr>
        </p:nvSpPr>
        <p:spPr>
          <a:xfrm rot="0">
            <a:off x="3131820" y="6356350"/>
            <a:ext cx="30886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/>
          </p:cNvSpPr>
          <p:nvPr>
            <p:ph type="sldNum" idx="12"/>
          </p:nvPr>
        </p:nvSpPr>
        <p:spPr>
          <a:xfrm rot="0">
            <a:off x="6457950" y="6356350"/>
            <a:ext cx="2059305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Tw Cen MT" charset="0"/>
                <a:ea typeface="휴먼모음T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335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628650" y="1825625"/>
            <a:ext cx="7887335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628650" y="6356350"/>
            <a:ext cx="2058035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Tw Cen MT" charset="0"/>
                <a:ea typeface="Tw Cen MT" charset="0"/>
              </a:rPr>
              <a:t>12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3028950" y="6356350"/>
            <a:ext cx="3086735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6457950" y="6356350"/>
            <a:ext cx="2058035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Tw Cen MT" charset="0"/>
                <a:ea typeface="휴먼모음T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9281639633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22016436500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654163141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4968916358467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780540" y="2063115"/>
            <a:ext cx="6837680" cy="216154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b="1">
                <a:ln w="17780" cap="flat" cmpd="sng">
                  <a:noFill/>
                  <a:prstDash/>
                </a:ln>
                <a:solidFill>
                  <a:schemeClr val="tx1"/>
                </a:solidFill>
                <a:effectLst>
                  <a:outerShdw sx="100000" sy="100000" blurRad="63500" dist="0" dir="3600000" rotWithShape="0" algn="tl">
                    <a:srgbClr val="000000">
                      <a:alpha val="69803"/>
                    </a:srgbClr>
                  </a:outerShdw>
                </a:effectLst>
                <a:latin typeface="맑은 고딕" charset="0"/>
                <a:ea typeface="맑은 고딕" charset="0"/>
              </a:rPr>
              <a:t>Exercise_hiphop_lyrics</a:t>
            </a:r>
            <a:endParaRPr lang="ko-KR" altLang="en-US" sz="4800" cap="none" b="1">
              <a:ln w="17780" cap="flat" cmpd="sng">
                <a:noFill/>
                <a:prstDash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2430780" y="1446530"/>
            <a:ext cx="5944235" cy="61341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r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류경민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1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464945" y="1312545"/>
            <a:ext cx="554863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결과 차트 2 : 바차트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rkm14/AppData/Roaming/PolarisOffice/ETemp/11720_3854296/fImage792816396334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054225" y="2169795"/>
            <a:ext cx="6578600" cy="4064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464945" y="1312545"/>
            <a:ext cx="554863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결과 차트 3 : 원 차트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rkm14/AppData/Roaming/PolarisOffice/ETemp/11720_3854296/fImage1622016436500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14805" y="2105660"/>
            <a:ext cx="7128510" cy="44049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464945" y="1312545"/>
            <a:ext cx="554863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아쉬운 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632710" y="1768475"/>
            <a:ext cx="5991860" cy="41871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아직 ggplot을 사용하는데 익숙치 않다는 것이 너무 와 닿았고, 현재 집의 pc가 파워포인트가 없어서 D2코딩 또한 없었습니다. 그래서 소스코드를 올리는데 어려움이 있었습니다.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Ggplot을 사용하는데 있어 에러가 계속되어 인터넷에서 대안으로 제시되는 mosaic을 이용해 원그래프를 그리다 보니 퍼센트를 넣는 방법을 찾기가 어려웠습니다.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영어와 한글 둘 모두를 전처리 하는것 이외에도 한글이나 영어의 한글자를 추려내는 일이 어려웠습니다.  예를들면 피 땀 꿈 같은 용어를 nchar를 이용함으로 지워내야 했던점이 어려웠습니다.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또한 위의 그래프에서 y같은 글자를 전처리 할 시 you에서 y가 빠져나가 ou만 남는 것과 같은 상황이 발생해 전처리 하는데 어려움이 있었습니다.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1464945" y="1312545"/>
            <a:ext cx="5548630" cy="47180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latin typeface="Corbel" charset="0"/>
                <a:ea typeface="맑은 고딕" charset="0"/>
              </a:rPr>
              <a:t>목</a:t>
            </a:r>
            <a:r>
              <a:rPr lang="en-US" altLang="ko-KR" sz="4000">
                <a:latin typeface="Corbel" charset="0"/>
                <a:ea typeface="맑은 고딕" charset="0"/>
              </a:rPr>
              <a:t>차</a:t>
            </a:r>
            <a:endParaRPr lang="ko-KR" altLang="en-US" sz="4000">
              <a:latin typeface="Corbel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721610" y="2126615"/>
            <a:ext cx="5991860" cy="382016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 1.</a:t>
            </a: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과제의 목표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2"/>
              <a:buChar char="¤"/>
            </a:pP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1143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2.</a:t>
            </a: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소스 코드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2"/>
              <a:buChar char="¤"/>
            </a:pP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1143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3.</a:t>
            </a: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결과 표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2"/>
              <a:buChar char="¤"/>
            </a:pP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1143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4.</a:t>
            </a: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아쉬운 점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12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>
            <p:ph type="title"/>
          </p:nvPr>
        </p:nvSpPr>
        <p:spPr>
          <a:xfrm rot="0">
            <a:off x="1464945" y="1312545"/>
            <a:ext cx="5548630" cy="47180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latin typeface="Corbel" charset="0"/>
                <a:ea typeface="맑은 고딕" charset="0"/>
              </a:rPr>
              <a:t>과</a:t>
            </a:r>
            <a:r>
              <a:rPr lang="en-US" altLang="ko-KR" sz="4000">
                <a:latin typeface="Corbel" charset="0"/>
                <a:ea typeface="맑은 고딕" charset="0"/>
              </a:rPr>
              <a:t>제</a:t>
            </a:r>
            <a:r>
              <a:rPr lang="en-US" altLang="ko-KR" sz="4000">
                <a:latin typeface="Corbel" charset="0"/>
                <a:ea typeface="맑은 고딕" charset="0"/>
              </a:rPr>
              <a:t>의</a:t>
            </a:r>
            <a:r>
              <a:rPr lang="en-US" altLang="ko-KR" sz="4000">
                <a:latin typeface="Corbel" charset="0"/>
                <a:ea typeface="Corbel" charset="0"/>
              </a:rPr>
              <a:t> </a:t>
            </a:r>
            <a:r>
              <a:rPr lang="en-US" altLang="ko-KR" sz="4000">
                <a:latin typeface="Corbel" charset="0"/>
                <a:ea typeface="맑은 고딕" charset="0"/>
              </a:rPr>
              <a:t>목</a:t>
            </a:r>
            <a:r>
              <a:rPr lang="en-US" altLang="ko-KR" sz="4000">
                <a:latin typeface="Corbel" charset="0"/>
                <a:ea typeface="맑은 고딕" charset="0"/>
              </a:rPr>
              <a:t>표</a:t>
            </a:r>
            <a:r>
              <a:rPr lang="en-US" altLang="ko-KR" sz="4000">
                <a:latin typeface="Corbel" charset="0"/>
                <a:ea typeface="Corbel" charset="0"/>
              </a:rPr>
              <a:t>	</a:t>
            </a:r>
            <a:endParaRPr lang="ko-KR" altLang="en-US" sz="4000">
              <a:latin typeface="Corbel" charset="0"/>
              <a:ea typeface="Corbel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1"/>
          </p:nvPr>
        </p:nvSpPr>
        <p:spPr>
          <a:xfrm rot="0">
            <a:off x="2632710" y="2135505"/>
            <a:ext cx="5991860" cy="3820160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2"/>
              <a:buChar char="¤"/>
            </a:pP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hiphop.txt 파일을 가지고 다음 문제를 해결하여 파워포인트 파일로 제출하시오. 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2"/>
              <a:buChar char="¤"/>
            </a:pP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1. 워드 클라우드 만들기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2"/>
              <a:buChar char="¤"/>
            </a:pP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2. Top 10 단어에 대해서 원 그래프 만들기 (ggplot 사용할 것)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2"/>
              <a:buChar char="¤"/>
            </a:pP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3. Top 10 단어에 대해서 막대 그래프 만들기 (ggplot 사용할 것)</a:t>
            </a:r>
            <a:endParaRPr lang="ko-KR" altLang="en-US" sz="3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 2"/>
              <a:buChar char="¤"/>
            </a:pPr>
            <a:r>
              <a:rPr lang="en-US" altLang="ko-KR" sz="3200">
                <a:solidFill>
                  <a:schemeClr val="tx1"/>
                </a:solidFill>
                <a:latin typeface="맑은 고딕" charset="0"/>
                <a:ea typeface="맑은 고딕" charset="0"/>
              </a:rPr>
              <a:t>4. ppt로 작성해서 제출할것</a:t>
            </a:r>
            <a:r>
              <a:rPr lang="en-US" altLang="ko-KR" sz="3200">
                <a:solidFill>
                  <a:schemeClr val="tx1"/>
                </a:solidFill>
                <a:latin typeface="Tw Cen MT" charset="0"/>
                <a:ea typeface="Tw Cen MT" charset="0"/>
              </a:rPr>
              <a:t> </a:t>
            </a:r>
            <a:endParaRPr lang="ko-KR" altLang="en-US" sz="3200">
              <a:solidFill>
                <a:schemeClr val="tx1"/>
              </a:solidFill>
              <a:latin typeface="Tw Cen MT" charset="0"/>
              <a:ea typeface="Tw Cen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4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464945" y="1312545"/>
            <a:ext cx="554863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Corbel" charset="0"/>
                <a:ea typeface="맑은 고딕" charset="0"/>
              </a:rPr>
              <a:t>과제의 목표		</a:t>
            </a:r>
            <a:endParaRPr lang="ko-KR" altLang="en-US" sz="1800">
              <a:latin typeface="Corbel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632710" y="2491740"/>
            <a:ext cx="5991860" cy="3463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solidFill>
                  <a:schemeClr val="tx1"/>
                </a:solidFill>
                <a:latin typeface="맑은 고딕" charset="0"/>
                <a:ea typeface="맑은 고딕" charset="0"/>
              </a:rPr>
              <a:t> 한글과 영어가 섞인 텍스트를 전처리 해보고 워드클라우드와 바 와 원 그래프를 그려본다. 그러나 ggplot을 이용해서 그린다</a:t>
            </a:r>
            <a:r>
              <a:rPr lang="en-US" altLang="ko-KR" sz="400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Tw Cen MT" charset="0"/>
              <a:ea typeface="휴먼모음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179830" y="1096645"/>
            <a:ext cx="7471410" cy="52444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&gt;library(KoNLP)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&gt;library(RColorBrewer)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&gt;library(NLP)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&gt;library(open)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&gt;library(stringr)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&gt;library(ggplot2)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&gt;library(openNLP)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&gt;library(tm)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&gt;library(dplyr)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&gt;useSejongDic()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&gt;library(wordcloud2)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&gt;library(wordcloud)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&gt;library(ggmosaic)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&gt;library(tidyverse)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&gt;hh &lt;- readLines("hiphop.txt")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&gt;hh1 &lt;- gsub("'\n'","", hh)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&gt;hh1 &lt;- gsub("\'", "", hh1)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&gt;hh1 &lt;- gsub("'", "", hh1)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&gt;hh2 &lt;- tolower(hh1)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&gt;hh2 &lt;- sapply(hh2, extractNoun,USE.NAMES = F)       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&gt;hh2 &lt;- Filter(function(x) {nchar(x) &gt;= 2},hh2)                # </a:t>
            </a: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필터는 몇번더 해야했습니다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&gt;hh2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&gt;hh2 &lt;- unlist(hh2)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&gt;hh2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&gt;wordcount &lt;- table(hh2)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&gt;head(sort(wordcount,decreasing = T),200)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 bwMode="black">
          <a:xfrm rot="0">
            <a:off x="4631055" y="537210"/>
            <a:ext cx="3794125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  <a:latin typeface="Arial" charset="0"/>
                <a:ea typeface="Arial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소스 코드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804670" y="812165"/>
            <a:ext cx="554863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소스코드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078865" y="1339850"/>
            <a:ext cx="7138035" cy="48926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>
                <a:latin typeface="맑은 고딕" charset="0"/>
                <a:ea typeface="맑은 고딕" charset="0"/>
              </a:rPr>
              <a:t>&gt;nrow(data)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>
                <a:latin typeface="맑은 고딕" charset="0"/>
                <a:ea typeface="맑은 고딕" charset="0"/>
              </a:rPr>
              <a:t>&gt;wordcount1 &lt;- table(data)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>
                <a:latin typeface="맑은 고딕" charset="0"/>
                <a:ea typeface="맑은 고딕" charset="0"/>
              </a:rPr>
              <a:t>&gt;result &lt;- head(sort(wordcount1,decreasing = T),50)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>
                <a:latin typeface="맑은 고딕" charset="0"/>
                <a:ea typeface="맑은 고딕" charset="0"/>
              </a:rPr>
              <a:t>&gt;result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>
                <a:latin typeface="맑은 고딕" charset="0"/>
                <a:ea typeface="맑은 고딕" charset="0"/>
              </a:rPr>
              <a:t>&gt;wordcloud(names(result),freq = result, scale=c(3,1),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>
                <a:latin typeface="맑은 고딕" charset="0"/>
                <a:ea typeface="맑은 고딕" charset="0"/>
              </a:rPr>
              <a:t>          rot.per=0.5,min.freq=3,random.order=F,random.color=T,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>
                <a:latin typeface="맑은 고딕" charset="0"/>
                <a:ea typeface="맑은 고딕" charset="0"/>
              </a:rPr>
              <a:t>          colors=brewer.pal(n=7,name = "Set2"))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>
                <a:latin typeface="맑은 고딕" charset="0"/>
                <a:ea typeface="맑은 고딕" charset="0"/>
              </a:rPr>
              <a:t>&gt;legend(0.25,0.92, "hiphop 노래 가사속의 단어 빈도수", cex = 0.8,fill=NA,border=NA,bg="white",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>
                <a:latin typeface="맑은 고딕" charset="0"/>
                <a:ea typeface="맑은 고딕" charset="0"/>
              </a:rPr>
              <a:t>       text.col="black",text.font=3, box.col="white")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>
                <a:latin typeface="맑은 고딕" charset="0"/>
                <a:ea typeface="맑은 고딕" charset="0"/>
              </a:rPr>
              <a:t>&gt;wordcloud2(result,size = 0.5)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"/>
          </p:nvPr>
        </p:nvSpPr>
        <p:spPr>
          <a:xfrm rot="0">
            <a:off x="779145" y="1428750"/>
            <a:ext cx="7733029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22860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&gt;</a:t>
            </a: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result1 &lt;- head(sort(wordcount1,decreasing = T),10)</a:t>
            </a:r>
            <a:endParaRPr lang="ko-KR" altLang="en-US" sz="14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&gt;</a:t>
            </a: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df &lt;- as.data.frame(result1)</a:t>
            </a:r>
            <a:endParaRPr lang="ko-KR" altLang="en-US" sz="14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&gt;</a:t>
            </a: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result1</a:t>
            </a:r>
            <a:endParaRPr lang="ko-KR" altLang="en-US" sz="14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&gt;</a:t>
            </a: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df</a:t>
            </a:r>
            <a:endParaRPr lang="ko-KR" altLang="en-US" sz="14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&gt;</a:t>
            </a: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write(names(result1), "rs.txt")</a:t>
            </a:r>
            <a:endParaRPr lang="ko-KR" altLang="en-US" sz="14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&gt;</a:t>
            </a: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red &lt;- read.table("rs.txt")</a:t>
            </a:r>
            <a:endParaRPr lang="ko-KR" altLang="en-US" sz="14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&gt;</a:t>
            </a: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red</a:t>
            </a:r>
            <a:endParaRPr lang="ko-KR" altLang="en-US" sz="14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&gt;</a:t>
            </a: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ggplot(df,aes(x=data,y=Freq,fill=Freq)) + geom_bar(stat = 'identity', width = 0.8)</a:t>
            </a:r>
            <a:endParaRPr lang="ko-KR" altLang="en-US" sz="14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22860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&gt;</a:t>
            </a: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pct = pct = df$Freq /sum(df$Freq) * 100</a:t>
            </a:r>
            <a:endParaRPr lang="ko-KR" altLang="en-US" sz="14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&gt;</a:t>
            </a: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ylabel = paste(sprintf("%s\n%4.1f",red, pct), '%',sep = '')</a:t>
            </a:r>
            <a:endParaRPr lang="ko-KR" altLang="en-US" sz="14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&gt;</a:t>
            </a: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pct</a:t>
            </a:r>
            <a:endParaRPr lang="ko-KR" altLang="en-US" sz="14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&gt;</a:t>
            </a: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ggplot(df) + geom_mosaic(aes(weight=Freq, x='',fill=data)) + </a:t>
            </a: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# </a:t>
            </a: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알려주신 방법이 에러가</a:t>
            </a:r>
            <a:endParaRPr lang="ko-KR" altLang="en-US" sz="14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22860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</a:t>
            </a: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coord_polar(theta = "y",start = 0) </a:t>
            </a: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#</a:t>
            </a: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자꾸나서 인터넷에 있는 모사익</a:t>
            </a:r>
            <a:endParaRPr lang="ko-KR" altLang="en-US" sz="14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228600" algn="l" fontAlgn="auto" defTabSz="914400" eaLnBrk="0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                             #이라는 패키지로 실행하였습니다.</a:t>
            </a:r>
            <a:endParaRPr lang="ko-KR" altLang="en-US" sz="14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title" idx="14"/>
          </p:nvPr>
        </p:nvSpPr>
        <p:spPr>
          <a:xfrm rot="0">
            <a:off x="786765" y="745490"/>
            <a:ext cx="77298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0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b="1">
                <a:latin typeface="맑은 고딕" charset="0"/>
                <a:ea typeface="맑은 고딕" charset="0"/>
              </a:rPr>
              <a:t>소스코드</a:t>
            </a:r>
            <a:endParaRPr lang="ko-KR" altLang="en-US" sz="2000" cap="none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464945" y="1348105"/>
            <a:ext cx="554863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결과 차트 - 1_1 : 워드 클라우드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rkm14/AppData/Roaming/PolarisOffice/ETemp/11720_3854296/fImage14654163141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12545" y="1920875"/>
            <a:ext cx="7600314" cy="47059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464945" y="1312545"/>
            <a:ext cx="554863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1pPr>
          </a:lstStyle>
          <a:p>
            <a:pPr marL="0" indent="0" algn="l" fontAlgn="auto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결과 차트 - 1_2 : 워드 클라우드 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rkm14/AppData/Roaming/PolarisOffice/ETemp/11720_3854296/fImage134968916358467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10970" y="1910715"/>
            <a:ext cx="7546975" cy="4778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lin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23D9700E-2087-4FAA-A8E1-53753FBBF046}" vid="{26104E33-4019-4814-8C03-E3B176A083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16</Paragraphs>
  <Words>62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Windows 사용자</dc:creator>
  <cp:lastModifiedBy>류 경민</cp:lastModifiedBy>
  <dc:title>Exercise_hiphop_lyrics</dc:title>
  <dcterms:modified xsi:type="dcterms:W3CDTF">2019-06-12T08:47:51Z</dcterms:modified>
</cp:coreProperties>
</file>