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2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10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12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4.csv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709-000\Desktop\5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7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8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8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9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11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1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'2'!$A$2:$A$13</c:f>
              <c:numCache>
                <c:formatCode>General</c:formatCode>
                <c:ptCount val="12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'2'!$B$2:$B$13</c:f>
              <c:numCache>
                <c:formatCode>General</c:formatCode>
                <c:ptCount val="12"/>
                <c:pt idx="0">
                  <c:v>1807976</c:v>
                </c:pt>
                <c:pt idx="1">
                  <c:v>1754611</c:v>
                </c:pt>
                <c:pt idx="2">
                  <c:v>1854441</c:v>
                </c:pt>
                <c:pt idx="3">
                  <c:v>1844042</c:v>
                </c:pt>
                <c:pt idx="4">
                  <c:v>1982030</c:v>
                </c:pt>
                <c:pt idx="5">
                  <c:v>1961402</c:v>
                </c:pt>
                <c:pt idx="6">
                  <c:v>1900130</c:v>
                </c:pt>
                <c:pt idx="7">
                  <c:v>1920949</c:v>
                </c:pt>
                <c:pt idx="8">
                  <c:v>1866211</c:v>
                </c:pt>
                <c:pt idx="9">
                  <c:v>1928226</c:v>
                </c:pt>
                <c:pt idx="10">
                  <c:v>1739485</c:v>
                </c:pt>
                <c:pt idx="11">
                  <c:v>1890567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43072"/>
        <c:axId val="76134592"/>
      </c:barChart>
      <c:catAx>
        <c:axId val="135043072"/>
        <c:scaling>
          <c:orientation val="minMax"/>
        </c:scaling>
        <c:delete val="0"/>
        <c:axPos val="b"/>
        <c:majorTickMark val="out"/>
        <c:minorTickMark val="none"/>
        <c:tickLblPos val="nextTo"/>
        <c:crossAx val="76134592"/>
        <c:crosses val="autoZero"/>
        <c:auto val="1"/>
        <c:lblAlgn val="ctr"/>
        <c:lblOffset val="100"/>
        <c:noMultiLvlLbl val="0"/>
      </c:catAx>
      <c:valAx>
        <c:axId val="7613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043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cat>
            <c:multiLvlStrRef>
              <c:f>'10'!$A$2:$B$10</c:f>
              <c:multiLvlStrCache>
                <c:ptCount val="9"/>
                <c:lvl>
                  <c:pt idx="0">
                    <c:v>LAS</c:v>
                  </c:pt>
                  <c:pt idx="1">
                    <c:v>LAX</c:v>
                  </c:pt>
                  <c:pt idx="2">
                    <c:v>LAX</c:v>
                  </c:pt>
                  <c:pt idx="3">
                    <c:v>PHX</c:v>
                  </c:pt>
                  <c:pt idx="4">
                    <c:v>LAX</c:v>
                  </c:pt>
                  <c:pt idx="5">
                    <c:v>SFO</c:v>
                  </c:pt>
                  <c:pt idx="6">
                    <c:v>PHX</c:v>
                  </c:pt>
                  <c:pt idx="7">
                    <c:v>LAS</c:v>
                  </c:pt>
                  <c:pt idx="8">
                    <c:v>ORD</c:v>
                  </c:pt>
                </c:lvl>
                <c:lvl>
                  <c:pt idx="0">
                    <c:v>LAX</c:v>
                  </c:pt>
                  <c:pt idx="1">
                    <c:v>LAS</c:v>
                  </c:pt>
                  <c:pt idx="2">
                    <c:v>PHX</c:v>
                  </c:pt>
                  <c:pt idx="3">
                    <c:v>LAX</c:v>
                  </c:pt>
                  <c:pt idx="4">
                    <c:v>SFO</c:v>
                  </c:pt>
                  <c:pt idx="5">
                    <c:v>LAX</c:v>
                  </c:pt>
                  <c:pt idx="6">
                    <c:v>LAS</c:v>
                  </c:pt>
                  <c:pt idx="7">
                    <c:v>PHX</c:v>
                  </c:pt>
                  <c:pt idx="8">
                    <c:v>MSP</c:v>
                  </c:pt>
                </c:lvl>
              </c:multiLvlStrCache>
            </c:multiLvlStrRef>
          </c:cat>
          <c:val>
            <c:numRef>
              <c:f>'10'!$C$2:$C$10</c:f>
              <c:numCache>
                <c:formatCode>General</c:formatCode>
                <c:ptCount val="9"/>
                <c:pt idx="0">
                  <c:v>60758</c:v>
                </c:pt>
                <c:pt idx="1">
                  <c:v>59014</c:v>
                </c:pt>
                <c:pt idx="2">
                  <c:v>55639</c:v>
                </c:pt>
                <c:pt idx="3">
                  <c:v>54576</c:v>
                </c:pt>
                <c:pt idx="4">
                  <c:v>50092</c:v>
                </c:pt>
                <c:pt idx="5">
                  <c:v>49774</c:v>
                </c:pt>
                <c:pt idx="6">
                  <c:v>48324</c:v>
                </c:pt>
                <c:pt idx="7">
                  <c:v>47705</c:v>
                </c:pt>
                <c:pt idx="8">
                  <c:v>46866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0523264"/>
        <c:axId val="40779776"/>
      </c:lineChart>
      <c:catAx>
        <c:axId val="40523264"/>
        <c:scaling>
          <c:orientation val="minMax"/>
        </c:scaling>
        <c:delete val="0"/>
        <c:axPos val="b"/>
        <c:majorTickMark val="out"/>
        <c:minorTickMark val="none"/>
        <c:tickLblPos val="nextTo"/>
        <c:crossAx val="40779776"/>
        <c:crosses val="autoZero"/>
        <c:auto val="1"/>
        <c:lblAlgn val="ctr"/>
        <c:lblOffset val="100"/>
        <c:noMultiLvlLbl val="0"/>
      </c:catAx>
      <c:valAx>
        <c:axId val="4077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232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1"/>
          <c:tx>
            <c:v>요일(1)</c:v>
          </c:tx>
          <c:invertIfNegative val="0"/>
          <c:val>
            <c:numRef>
              <c:f>'12'!$C$2:$C$5</c:f>
              <c:numCache>
                <c:formatCode>General</c:formatCode>
                <c:ptCount val="4"/>
                <c:pt idx="0">
                  <c:v>104.01658740000001</c:v>
                </c:pt>
                <c:pt idx="1">
                  <c:v>105.8977472</c:v>
                </c:pt>
                <c:pt idx="2">
                  <c:v>102.48043389999999</c:v>
                </c:pt>
                <c:pt idx="3">
                  <c:v>105.0887171</c:v>
                </c:pt>
              </c:numCache>
            </c:numRef>
          </c:val>
        </c:ser>
        <c:ser>
          <c:idx val="1"/>
          <c:order val="2"/>
          <c:tx>
            <c:v>요일(2)</c:v>
          </c:tx>
          <c:invertIfNegative val="0"/>
          <c:val>
            <c:numRef>
              <c:f>'12'!$C$6:$C$9</c:f>
              <c:numCache>
                <c:formatCode>General</c:formatCode>
                <c:ptCount val="4"/>
                <c:pt idx="0">
                  <c:v>104.0921361</c:v>
                </c:pt>
                <c:pt idx="1">
                  <c:v>105.81688389999999</c:v>
                </c:pt>
                <c:pt idx="2">
                  <c:v>102.6030511</c:v>
                </c:pt>
                <c:pt idx="3">
                  <c:v>105.2713067</c:v>
                </c:pt>
              </c:numCache>
            </c:numRef>
          </c:val>
        </c:ser>
        <c:ser>
          <c:idx val="3"/>
          <c:order val="3"/>
          <c:tx>
            <c:v>요일(7)</c:v>
          </c:tx>
          <c:invertIfNegative val="0"/>
          <c:val>
            <c:numRef>
              <c:f>'12'!$C$26:$C$29</c:f>
              <c:numCache>
                <c:formatCode>General</c:formatCode>
                <c:ptCount val="4"/>
                <c:pt idx="0">
                  <c:v>105.37514059999999</c:v>
                </c:pt>
                <c:pt idx="1">
                  <c:v>107.2575184</c:v>
                </c:pt>
                <c:pt idx="2">
                  <c:v>103.6442437</c:v>
                </c:pt>
                <c:pt idx="3">
                  <c:v>106.56975869999999</c:v>
                </c:pt>
              </c:numCache>
            </c:numRef>
          </c:val>
        </c:ser>
        <c:ser>
          <c:idx val="4"/>
          <c:order val="4"/>
          <c:tx>
            <c:v>요일(6)</c:v>
          </c:tx>
          <c:invertIfNegative val="0"/>
          <c:val>
            <c:numRef>
              <c:f>'12'!$C$22:$C$25</c:f>
              <c:numCache>
                <c:formatCode>General</c:formatCode>
                <c:ptCount val="4"/>
                <c:pt idx="0">
                  <c:v>107.5566591</c:v>
                </c:pt>
                <c:pt idx="1">
                  <c:v>108.9035196</c:v>
                </c:pt>
                <c:pt idx="2">
                  <c:v>105.48954430000001</c:v>
                </c:pt>
                <c:pt idx="3">
                  <c:v>108.453677</c:v>
                </c:pt>
              </c:numCache>
            </c:numRef>
          </c:val>
        </c:ser>
        <c:ser>
          <c:idx val="5"/>
          <c:order val="5"/>
          <c:tx>
            <c:v>요일(5)</c:v>
          </c:tx>
          <c:invertIfNegative val="0"/>
          <c:val>
            <c:numRef>
              <c:f>'12'!$C$18:$C$21</c:f>
              <c:numCache>
                <c:formatCode>General</c:formatCode>
                <c:ptCount val="4"/>
                <c:pt idx="0">
                  <c:v>104.02373129999999</c:v>
                </c:pt>
                <c:pt idx="1">
                  <c:v>105.83369329999999</c:v>
                </c:pt>
                <c:pt idx="2">
                  <c:v>102.9270526</c:v>
                </c:pt>
                <c:pt idx="3">
                  <c:v>105.0987705</c:v>
                </c:pt>
              </c:numCache>
            </c:numRef>
          </c:val>
        </c:ser>
        <c:ser>
          <c:idx val="6"/>
          <c:order val="6"/>
          <c:tx>
            <c:v>요일(4)</c:v>
          </c:tx>
          <c:invertIfNegative val="0"/>
          <c:val>
            <c:numRef>
              <c:f>'12'!$C$14:$C$17</c:f>
              <c:numCache>
                <c:formatCode>General</c:formatCode>
                <c:ptCount val="4"/>
                <c:pt idx="0">
                  <c:v>104.14784469999999</c:v>
                </c:pt>
                <c:pt idx="1">
                  <c:v>105.9651121</c:v>
                </c:pt>
                <c:pt idx="2">
                  <c:v>103.0203534</c:v>
                </c:pt>
                <c:pt idx="3">
                  <c:v>105.18535009999999</c:v>
                </c:pt>
              </c:numCache>
            </c:numRef>
          </c:val>
        </c:ser>
        <c:ser>
          <c:idx val="2"/>
          <c:order val="0"/>
          <c:tx>
            <c:v>요일(3)</c:v>
          </c:tx>
          <c:invertIfNegative val="0"/>
          <c:val>
            <c:numRef>
              <c:f>'12'!$C$10:$C$13</c:f>
              <c:numCache>
                <c:formatCode>General</c:formatCode>
                <c:ptCount val="4"/>
                <c:pt idx="0">
                  <c:v>104.1349597</c:v>
                </c:pt>
                <c:pt idx="1">
                  <c:v>105.8103091</c:v>
                </c:pt>
                <c:pt idx="2">
                  <c:v>102.71648020000001</c:v>
                </c:pt>
                <c:pt idx="3">
                  <c:v>105.084856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693824"/>
        <c:axId val="41139520"/>
      </c:barChart>
      <c:catAx>
        <c:axId val="12769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41139520"/>
        <c:crosses val="autoZero"/>
        <c:auto val="1"/>
        <c:lblAlgn val="ctr"/>
        <c:lblOffset val="100"/>
        <c:noMultiLvlLbl val="0"/>
      </c:catAx>
      <c:valAx>
        <c:axId val="4113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693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34869316253338"/>
          <c:y val="1.0784912787468153E-3"/>
          <c:w val="0.13365135608048995"/>
          <c:h val="0.58602034120734903"/>
        </c:manualLayout>
      </c:layout>
      <c:overlay val="0"/>
      <c:spPr>
        <a:pattFill prst="pct5">
          <a:fgClr>
            <a:schemeClr val="accent1"/>
          </a:fgClr>
          <a:bgClr>
            <a:schemeClr val="bg1"/>
          </a:bgClr>
        </a:pattFill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92112738289001"/>
          <c:y val="5.1400554097404488E-2"/>
          <c:w val="0.799172323437642"/>
          <c:h val="0.8326195683872849"/>
        </c:manualLayout>
      </c:layout>
      <c:lineChart>
        <c:grouping val="standard"/>
        <c:varyColors val="0"/>
        <c:ser>
          <c:idx val="0"/>
          <c:order val="0"/>
          <c:val>
            <c:numRef>
              <c:f>'4'!$A$2:$A$13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</c:ser>
        <c:ser>
          <c:idx val="1"/>
          <c:order val="1"/>
          <c:val>
            <c:numRef>
              <c:f>'4'!$B$2:$B$13</c:f>
              <c:numCache>
                <c:formatCode>General</c:formatCode>
                <c:ptCount val="12"/>
                <c:pt idx="0">
                  <c:v>1398372516</c:v>
                </c:pt>
                <c:pt idx="1">
                  <c:v>1289546437</c:v>
                </c:pt>
                <c:pt idx="2">
                  <c:v>1437277380</c:v>
                </c:pt>
                <c:pt idx="3">
                  <c:v>1393515766</c:v>
                </c:pt>
                <c:pt idx="4">
                  <c:v>1439576642</c:v>
                </c:pt>
                <c:pt idx="5">
                  <c:v>1439218701</c:v>
                </c:pt>
                <c:pt idx="6">
                  <c:v>1495811218</c:v>
                </c:pt>
                <c:pt idx="7">
                  <c:v>1510476581</c:v>
                </c:pt>
                <c:pt idx="8">
                  <c:v>1390326669</c:v>
                </c:pt>
                <c:pt idx="9">
                  <c:v>1392719209</c:v>
                </c:pt>
                <c:pt idx="10">
                  <c:v>1321281118</c:v>
                </c:pt>
                <c:pt idx="11">
                  <c:v>1371866913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35360"/>
        <c:axId val="76133440"/>
      </c:lineChart>
      <c:catAx>
        <c:axId val="91535360"/>
        <c:scaling>
          <c:orientation val="minMax"/>
        </c:scaling>
        <c:delete val="0"/>
        <c:axPos val="b"/>
        <c:majorTickMark val="out"/>
        <c:minorTickMark val="none"/>
        <c:tickLblPos val="nextTo"/>
        <c:crossAx val="76133440"/>
        <c:crosses val="autoZero"/>
        <c:auto val="1"/>
        <c:lblAlgn val="ctr"/>
        <c:lblOffset val="100"/>
        <c:noMultiLvlLbl val="0"/>
      </c:catAx>
      <c:valAx>
        <c:axId val="76133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535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'5'!$A$2:$A$5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'5'!$B$2:$B$5</c:f>
              <c:numCache>
                <c:formatCode>General</c:formatCode>
                <c:ptCount val="4"/>
                <c:pt idx="0">
                  <c:v>5527884</c:v>
                </c:pt>
                <c:pt idx="1">
                  <c:v>5683047</c:v>
                </c:pt>
                <c:pt idx="2">
                  <c:v>5967780</c:v>
                </c:pt>
                <c:pt idx="3">
                  <c:v>5271359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520512"/>
        <c:axId val="78701120"/>
      </c:barChart>
      <c:catAx>
        <c:axId val="83520512"/>
        <c:scaling>
          <c:orientation val="minMax"/>
        </c:scaling>
        <c:delete val="0"/>
        <c:axPos val="b"/>
        <c:majorTickMark val="out"/>
        <c:minorTickMark val="none"/>
        <c:tickLblPos val="nextTo"/>
        <c:crossAx val="78701120"/>
        <c:crosses val="autoZero"/>
        <c:auto val="1"/>
        <c:lblAlgn val="ctr"/>
        <c:lblOffset val="100"/>
        <c:noMultiLvlLbl val="0"/>
      </c:catAx>
      <c:valAx>
        <c:axId val="7870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20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'7'!$A$2:$A$11</c:f>
              <c:numCache>
                <c:formatCode>General</c:formatCode>
                <c:ptCount val="10"/>
                <c:pt idx="0">
                  <c:v>1</c:v>
                </c:pt>
                <c:pt idx="1">
                  <c:v>197</c:v>
                </c:pt>
                <c:pt idx="2">
                  <c:v>73</c:v>
                </c:pt>
                <c:pt idx="3">
                  <c:v>199</c:v>
                </c:pt>
                <c:pt idx="4">
                  <c:v>2</c:v>
                </c:pt>
                <c:pt idx="5">
                  <c:v>65</c:v>
                </c:pt>
                <c:pt idx="6">
                  <c:v>231</c:v>
                </c:pt>
                <c:pt idx="7">
                  <c:v>343</c:v>
                </c:pt>
                <c:pt idx="8">
                  <c:v>39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'7'!$B$2:$B$11</c:f>
              <c:numCache>
                <c:formatCode>General</c:formatCode>
                <c:ptCount val="10"/>
                <c:pt idx="0">
                  <c:v>2965968</c:v>
                </c:pt>
                <c:pt idx="1">
                  <c:v>2612043</c:v>
                </c:pt>
                <c:pt idx="2">
                  <c:v>2348715</c:v>
                </c:pt>
                <c:pt idx="3">
                  <c:v>2347589</c:v>
                </c:pt>
                <c:pt idx="4">
                  <c:v>2320869</c:v>
                </c:pt>
                <c:pt idx="5">
                  <c:v>2311578</c:v>
                </c:pt>
                <c:pt idx="6">
                  <c:v>2267516</c:v>
                </c:pt>
                <c:pt idx="7">
                  <c:v>2259869</c:v>
                </c:pt>
                <c:pt idx="8">
                  <c:v>2258054</c:v>
                </c:pt>
                <c:pt idx="9">
                  <c:v>2235920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133312"/>
        <c:axId val="41133760"/>
      </c:barChart>
      <c:catAx>
        <c:axId val="117133312"/>
        <c:scaling>
          <c:orientation val="minMax"/>
        </c:scaling>
        <c:delete val="0"/>
        <c:axPos val="b"/>
        <c:title>
          <c:layout/>
          <c:overlay val="0"/>
        </c:title>
        <c:majorTickMark val="out"/>
        <c:minorTickMark val="none"/>
        <c:tickLblPos val="nextTo"/>
        <c:crossAx val="41133760"/>
        <c:crosses val="autoZero"/>
        <c:auto val="1"/>
        <c:lblAlgn val="ctr"/>
        <c:lblOffset val="100"/>
        <c:noMultiLvlLbl val="0"/>
      </c:catAx>
      <c:valAx>
        <c:axId val="41133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71333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egendEntry>
        <c:idx val="1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'8'!$A$2:$A$8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4</c:v>
                </c:pt>
                <c:pt idx="4">
                  <c:v>7</c:v>
                </c:pt>
                <c:pt idx="5">
                  <c:v>2</c:v>
                </c:pt>
                <c:pt idx="6">
                  <c:v>5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'8'!$B$2:$B$8</c:f>
              <c:numCache>
                <c:formatCode>General</c:formatCode>
                <c:ptCount val="7"/>
                <c:pt idx="0">
                  <c:v>19844656</c:v>
                </c:pt>
                <c:pt idx="1">
                  <c:v>11139460</c:v>
                </c:pt>
                <c:pt idx="2">
                  <c:v>19934308</c:v>
                </c:pt>
                <c:pt idx="3">
                  <c:v>28452857</c:v>
                </c:pt>
                <c:pt idx="4">
                  <c:v>21141652</c:v>
                </c:pt>
                <c:pt idx="5">
                  <c:v>16067851</c:v>
                </c:pt>
                <c:pt idx="6">
                  <c:v>33255733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8093184"/>
        <c:axId val="41126144"/>
      </c:barChart>
      <c:catAx>
        <c:axId val="128093184"/>
        <c:scaling>
          <c:orientation val="minMax"/>
        </c:scaling>
        <c:delete val="0"/>
        <c:axPos val="b"/>
        <c:majorTickMark val="out"/>
        <c:minorTickMark val="none"/>
        <c:tickLblPos val="nextTo"/>
        <c:crossAx val="41126144"/>
        <c:crosses val="autoZero"/>
        <c:auto val="1"/>
        <c:lblAlgn val="ctr"/>
        <c:lblOffset val="100"/>
        <c:noMultiLvlLbl val="0"/>
      </c:catAx>
      <c:valAx>
        <c:axId val="41126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93184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'8'!$A$2:$A$8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4</c:v>
                </c:pt>
                <c:pt idx="4">
                  <c:v>7</c:v>
                </c:pt>
                <c:pt idx="5">
                  <c:v>2</c:v>
                </c:pt>
                <c:pt idx="6">
                  <c:v>5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'8'!$C$2:$C$8</c:f>
              <c:numCache>
                <c:formatCode>General</c:formatCode>
                <c:ptCount val="7"/>
                <c:pt idx="0">
                  <c:v>331194017</c:v>
                </c:pt>
                <c:pt idx="1">
                  <c:v>302585517</c:v>
                </c:pt>
                <c:pt idx="2">
                  <c:v>333321945</c:v>
                </c:pt>
                <c:pt idx="3">
                  <c:v>330932067</c:v>
                </c:pt>
                <c:pt idx="4">
                  <c:v>322777155</c:v>
                </c:pt>
                <c:pt idx="5">
                  <c:v>331590320</c:v>
                </c:pt>
                <c:pt idx="6">
                  <c:v>332985483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091136"/>
        <c:axId val="78695232"/>
      </c:barChart>
      <c:catAx>
        <c:axId val="128091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78695232"/>
        <c:crosses val="autoZero"/>
        <c:auto val="1"/>
        <c:lblAlgn val="ctr"/>
        <c:lblOffset val="100"/>
        <c:noMultiLvlLbl val="0"/>
      </c:catAx>
      <c:valAx>
        <c:axId val="786952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80911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달의 일별 평균 변화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dLbls>
            <c:delete val="1"/>
          </c:dLbls>
          <c:val>
            <c:numRef>
              <c:f>'9'!$B$2:$B$31</c:f>
              <c:numCache>
                <c:formatCode>General</c:formatCode>
                <c:ptCount val="30"/>
                <c:pt idx="0">
                  <c:v>5.8800768489999999</c:v>
                </c:pt>
                <c:pt idx="1">
                  <c:v>6.5836127250000001</c:v>
                </c:pt>
                <c:pt idx="2">
                  <c:v>6.5142748399999997</c:v>
                </c:pt>
                <c:pt idx="3">
                  <c:v>5.7250412099999997</c:v>
                </c:pt>
                <c:pt idx="4">
                  <c:v>5.6177306680000001</c:v>
                </c:pt>
                <c:pt idx="5">
                  <c:v>6.2341952279999999</c:v>
                </c:pt>
                <c:pt idx="6">
                  <c:v>5.2385852440000003</c:v>
                </c:pt>
                <c:pt idx="7">
                  <c:v>5.7095730910000002</c:v>
                </c:pt>
                <c:pt idx="8">
                  <c:v>6.7913830869999998</c:v>
                </c:pt>
                <c:pt idx="9">
                  <c:v>7.6265976179999999</c:v>
                </c:pt>
                <c:pt idx="10">
                  <c:v>7.790095912</c:v>
                </c:pt>
                <c:pt idx="11">
                  <c:v>8.3518870199999995</c:v>
                </c:pt>
                <c:pt idx="12">
                  <c:v>7.9309747850000001</c:v>
                </c:pt>
                <c:pt idx="13">
                  <c:v>7.4113973680000003</c:v>
                </c:pt>
                <c:pt idx="14">
                  <c:v>7.3814330889999997</c:v>
                </c:pt>
                <c:pt idx="15">
                  <c:v>7.5542535009999998</c:v>
                </c:pt>
                <c:pt idx="16">
                  <c:v>7.2575779230000004</c:v>
                </c:pt>
                <c:pt idx="17">
                  <c:v>8.2393214140000008</c:v>
                </c:pt>
                <c:pt idx="18">
                  <c:v>7.1949469869999998</c:v>
                </c:pt>
                <c:pt idx="19">
                  <c:v>7.7364012000000004</c:v>
                </c:pt>
                <c:pt idx="20">
                  <c:v>8.2842857559999992</c:v>
                </c:pt>
                <c:pt idx="21">
                  <c:v>7.1487574020000002</c:v>
                </c:pt>
                <c:pt idx="22">
                  <c:v>5.967936098</c:v>
                </c:pt>
                <c:pt idx="23">
                  <c:v>6.1488315370000004</c:v>
                </c:pt>
                <c:pt idx="24">
                  <c:v>7.1819855270000001</c:v>
                </c:pt>
                <c:pt idx="25">
                  <c:v>6.4752578669999998</c:v>
                </c:pt>
                <c:pt idx="26">
                  <c:v>6.8140594800000001</c:v>
                </c:pt>
                <c:pt idx="27">
                  <c:v>5.5622156110000001</c:v>
                </c:pt>
                <c:pt idx="28">
                  <c:v>5.7429824959999998</c:v>
                </c:pt>
                <c:pt idx="29">
                  <c:v>6.6064548529999998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0876032"/>
        <c:axId val="38018368"/>
      </c:lineChart>
      <c:catAx>
        <c:axId val="4087603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38018368"/>
        <c:crosses val="autoZero"/>
        <c:auto val="1"/>
        <c:lblAlgn val="ctr"/>
        <c:lblOffset val="100"/>
        <c:noMultiLvlLbl val="0"/>
      </c:catAx>
      <c:valAx>
        <c:axId val="38018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876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출발지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'11'!$A$2:$A$11</c:f>
              <c:strCache>
                <c:ptCount val="10"/>
                <c:pt idx="0">
                  <c:v>EWR</c:v>
                </c:pt>
                <c:pt idx="1">
                  <c:v>PHX</c:v>
                </c:pt>
                <c:pt idx="2">
                  <c:v>ATL</c:v>
                </c:pt>
                <c:pt idx="3">
                  <c:v>ORD</c:v>
                </c:pt>
                <c:pt idx="4">
                  <c:v>DTW</c:v>
                </c:pt>
                <c:pt idx="5">
                  <c:v>HNL</c:v>
                </c:pt>
                <c:pt idx="6">
                  <c:v>PDX</c:v>
                </c:pt>
                <c:pt idx="7">
                  <c:v>STL</c:v>
                </c:pt>
                <c:pt idx="8">
                  <c:v>LAX</c:v>
                </c:pt>
                <c:pt idx="9">
                  <c:v>DFW</c:v>
                </c:pt>
              </c:strCache>
            </c:strRef>
          </c:cat>
          <c:val>
            <c:numRef>
              <c:f>'11'!$B$2:$B$11</c:f>
              <c:numCache>
                <c:formatCode>General</c:formatCode>
                <c:ptCount val="10"/>
                <c:pt idx="0">
                  <c:v>1082</c:v>
                </c:pt>
                <c:pt idx="1">
                  <c:v>612</c:v>
                </c:pt>
                <c:pt idx="2">
                  <c:v>602</c:v>
                </c:pt>
                <c:pt idx="3">
                  <c:v>588</c:v>
                </c:pt>
                <c:pt idx="4">
                  <c:v>588</c:v>
                </c:pt>
                <c:pt idx="5">
                  <c:v>587</c:v>
                </c:pt>
                <c:pt idx="6">
                  <c:v>586</c:v>
                </c:pt>
                <c:pt idx="7">
                  <c:v>580</c:v>
                </c:pt>
                <c:pt idx="8">
                  <c:v>558</c:v>
                </c:pt>
                <c:pt idx="9">
                  <c:v>552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090112"/>
        <c:axId val="38014336"/>
      </c:barChart>
      <c:catAx>
        <c:axId val="128090112"/>
        <c:scaling>
          <c:orientation val="minMax"/>
        </c:scaling>
        <c:delete val="0"/>
        <c:axPos val="b"/>
        <c:majorTickMark val="out"/>
        <c:minorTickMark val="none"/>
        <c:tickLblPos val="nextTo"/>
        <c:crossAx val="38014336"/>
        <c:crosses val="autoZero"/>
        <c:auto val="1"/>
        <c:lblAlgn val="ctr"/>
        <c:lblOffset val="100"/>
        <c:noMultiLvlLbl val="0"/>
      </c:catAx>
      <c:valAx>
        <c:axId val="3801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901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46"/>
    </mc:Choice>
    <mc:Fallback>
      <c:style val="46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도착지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'11'!$C$2:$C$11</c:f>
              <c:strCache>
                <c:ptCount val="10"/>
                <c:pt idx="0">
                  <c:v>PWM</c:v>
                </c:pt>
                <c:pt idx="1">
                  <c:v>HNL</c:v>
                </c:pt>
                <c:pt idx="2">
                  <c:v>ATL</c:v>
                </c:pt>
                <c:pt idx="3">
                  <c:v>EWR</c:v>
                </c:pt>
                <c:pt idx="4">
                  <c:v>PHX</c:v>
                </c:pt>
                <c:pt idx="5">
                  <c:v>OGG</c:v>
                </c:pt>
                <c:pt idx="6">
                  <c:v>SFO</c:v>
                </c:pt>
                <c:pt idx="7">
                  <c:v>JFK</c:v>
                </c:pt>
                <c:pt idx="8">
                  <c:v>DTW</c:v>
                </c:pt>
                <c:pt idx="9">
                  <c:v>MIA</c:v>
                </c:pt>
              </c:strCache>
            </c:strRef>
          </c:cat>
          <c:val>
            <c:numRef>
              <c:f>'11'!$D$2:$D$11</c:f>
              <c:numCache>
                <c:formatCode>General</c:formatCode>
                <c:ptCount val="10"/>
                <c:pt idx="0">
                  <c:v>1082</c:v>
                </c:pt>
                <c:pt idx="1">
                  <c:v>707</c:v>
                </c:pt>
                <c:pt idx="2">
                  <c:v>612</c:v>
                </c:pt>
                <c:pt idx="3">
                  <c:v>587</c:v>
                </c:pt>
                <c:pt idx="4">
                  <c:v>586</c:v>
                </c:pt>
                <c:pt idx="5">
                  <c:v>579</c:v>
                </c:pt>
                <c:pt idx="6">
                  <c:v>569</c:v>
                </c:pt>
                <c:pt idx="7">
                  <c:v>558</c:v>
                </c:pt>
                <c:pt idx="8">
                  <c:v>529</c:v>
                </c:pt>
                <c:pt idx="9">
                  <c:v>522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441344"/>
        <c:axId val="40776768"/>
      </c:barChart>
      <c:catAx>
        <c:axId val="4044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40776768"/>
        <c:crosses val="autoZero"/>
        <c:auto val="1"/>
        <c:lblAlgn val="ctr"/>
        <c:lblOffset val="100"/>
        <c:noMultiLvlLbl val="0"/>
      </c:catAx>
      <c:valAx>
        <c:axId val="40776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4413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0.18697</cdr:x>
      <cdr:y>0.9212</cdr:y>
    </cdr:from>
    <cdr:to>
      <cdr:x>0.26572</cdr:x>
      <cdr:y>0.97928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1196752" y="3201218"/>
          <a:ext cx="504056" cy="2018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dirty="0" smtClean="0"/>
            <a:t>1999</a:t>
          </a:r>
          <a:endParaRPr lang="ko-KR" dirty="0"/>
        </a:p>
      </cdr:txBody>
    </cdr:sp>
  </cdr:relSizeAnchor>
  <cdr:relSizeAnchor xmlns:cdr="http://schemas.openxmlformats.org/drawingml/2006/chartDrawing">
    <cdr:from>
      <cdr:x>0.37822</cdr:x>
      <cdr:y>0.9212</cdr:y>
    </cdr:from>
    <cdr:to>
      <cdr:x>0.45697</cdr:x>
      <cdr:y>0.97928</cdr:y>
    </cdr:to>
    <cdr:sp macro="" textlink="">
      <cdr:nvSpPr>
        <cdr:cNvPr id="3" name="직사각형 2"/>
        <cdr:cNvSpPr/>
      </cdr:nvSpPr>
      <cdr:spPr>
        <a:xfrm xmlns:a="http://schemas.openxmlformats.org/drawingml/2006/main">
          <a:off x="2420888" y="3201218"/>
          <a:ext cx="504056" cy="2018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 smtClean="0"/>
            <a:t>2000</a:t>
          </a:r>
          <a:endParaRPr lang="ko-KR" dirty="0"/>
        </a:p>
      </cdr:txBody>
    </cdr:sp>
  </cdr:relSizeAnchor>
  <cdr:relSizeAnchor xmlns:cdr="http://schemas.openxmlformats.org/drawingml/2006/chartDrawing">
    <cdr:from>
      <cdr:x>0.58071</cdr:x>
      <cdr:y>0.9212</cdr:y>
    </cdr:from>
    <cdr:to>
      <cdr:x>0.65946</cdr:x>
      <cdr:y>0.97928</cdr:y>
    </cdr:to>
    <cdr:sp macro="" textlink="">
      <cdr:nvSpPr>
        <cdr:cNvPr id="4" name="직사각형 3"/>
        <cdr:cNvSpPr/>
      </cdr:nvSpPr>
      <cdr:spPr>
        <a:xfrm xmlns:a="http://schemas.openxmlformats.org/drawingml/2006/main">
          <a:off x="3717032" y="3201218"/>
          <a:ext cx="504056" cy="2018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 smtClean="0"/>
            <a:t>2001</a:t>
          </a:r>
          <a:endParaRPr lang="ko-KR" dirty="0"/>
        </a:p>
      </cdr:txBody>
    </cdr:sp>
  </cdr:relSizeAnchor>
  <cdr:relSizeAnchor xmlns:cdr="http://schemas.openxmlformats.org/drawingml/2006/chartDrawing">
    <cdr:from>
      <cdr:x>0.77196</cdr:x>
      <cdr:y>0.9212</cdr:y>
    </cdr:from>
    <cdr:to>
      <cdr:x>0.85071</cdr:x>
      <cdr:y>0.97928</cdr:y>
    </cdr:to>
    <cdr:sp macro="" textlink="">
      <cdr:nvSpPr>
        <cdr:cNvPr id="5" name="직사각형 4"/>
        <cdr:cNvSpPr/>
      </cdr:nvSpPr>
      <cdr:spPr>
        <a:xfrm xmlns:a="http://schemas.openxmlformats.org/drawingml/2006/main">
          <a:off x="4941168" y="3201218"/>
          <a:ext cx="504056" cy="2018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 smtClean="0"/>
            <a:t>2002</a:t>
          </a:r>
          <a:endParaRPr lang="ko-K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4CA7F2-69B6-4624-AEDA-F9B73182B0C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D05D1E-5571-4675-925C-50C0FC168F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2160" y="5085184"/>
            <a:ext cx="1760240" cy="55361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류경민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연습문제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07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연도별 </a:t>
            </a:r>
            <a:r>
              <a:rPr lang="ko-KR" altLang="en-US" sz="3200" dirty="0" err="1"/>
              <a:t>요일별로</a:t>
            </a:r>
            <a:r>
              <a:rPr lang="ko-KR" altLang="en-US" sz="3200" dirty="0"/>
              <a:t> 비행시간 차이가 있는지 살피시오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867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연도별 </a:t>
            </a:r>
            <a:r>
              <a:rPr lang="ko-KR" altLang="en-US" sz="3200" dirty="0" err="1"/>
              <a:t>요일별로</a:t>
            </a:r>
            <a:r>
              <a:rPr lang="ko-KR" altLang="en-US" sz="3200" dirty="0"/>
              <a:t> 비행시간 차이가 있는지 살피시오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612092"/>
              </p:ext>
            </p:extLst>
          </p:nvPr>
        </p:nvGraphicFramePr>
        <p:xfrm>
          <a:off x="1043608" y="620688"/>
          <a:ext cx="784887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1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</a:t>
            </a:r>
            <a:r>
              <a:rPr lang="ko-KR" altLang="en-US" sz="3200" dirty="0"/>
              <a:t>번 </a:t>
            </a:r>
            <a:r>
              <a:rPr lang="en-US" altLang="ko-KR" sz="3200" dirty="0"/>
              <a:t>: </a:t>
            </a:r>
            <a:r>
              <a:rPr lang="ko-KR" altLang="en-US" sz="3200" dirty="0"/>
              <a:t>가장 많이 취소된 비행일정은 몇 월에 주로 나타나는가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06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</a:t>
            </a:r>
            <a:r>
              <a:rPr lang="en-US" altLang="ko-KR" sz="3600" dirty="0"/>
              <a:t>: </a:t>
            </a:r>
            <a:r>
              <a:rPr lang="ko-KR" altLang="en-US" sz="3600" dirty="0"/>
              <a:t>월별 비행거리가 차이가 있는지 살펴보시오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41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 err="1"/>
              <a:t>년도별</a:t>
            </a:r>
            <a:r>
              <a:rPr lang="ko-KR" altLang="en-US" dirty="0"/>
              <a:t> 취소 비행건수를 비교하시오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38507311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078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6</a:t>
            </a:r>
            <a:r>
              <a:rPr lang="ko-KR" altLang="en-US" sz="2800" dirty="0"/>
              <a:t>번 </a:t>
            </a:r>
            <a:r>
              <a:rPr lang="en-US" altLang="ko-KR" sz="2800" dirty="0"/>
              <a:t>: </a:t>
            </a:r>
            <a:r>
              <a:rPr lang="ko-KR" altLang="en-US" sz="2800" dirty="0"/>
              <a:t>비행시간</a:t>
            </a:r>
            <a:r>
              <a:rPr lang="en-US" altLang="ko-KR" sz="2800" dirty="0"/>
              <a:t>(airtime)</a:t>
            </a:r>
            <a:r>
              <a:rPr lang="ko-KR" altLang="en-US" sz="2800" dirty="0"/>
              <a:t>을 년</a:t>
            </a:r>
            <a:r>
              <a:rPr lang="en-US" altLang="ko-KR" sz="2800" dirty="0"/>
              <a:t>, </a:t>
            </a:r>
            <a:r>
              <a:rPr lang="ko-KR" altLang="en-US" sz="2800" dirty="0"/>
              <a:t>월별로 하여 평균시간으로 나타내시오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</p:nvPr>
        </p:nvGraphicFramePr>
        <p:xfrm>
          <a:off x="1143001" y="1424475"/>
          <a:ext cx="6400798" cy="2089763"/>
        </p:xfrm>
        <a:graphic>
          <a:graphicData uri="http://schemas.openxmlformats.org/drawingml/2006/table">
            <a:tbl>
              <a:tblPr/>
              <a:tblGrid>
                <a:gridCol w="526093"/>
                <a:gridCol w="613775"/>
                <a:gridCol w="526093"/>
                <a:gridCol w="526093"/>
                <a:gridCol w="526093"/>
                <a:gridCol w="526093"/>
                <a:gridCol w="526093"/>
                <a:gridCol w="526093"/>
                <a:gridCol w="526093"/>
                <a:gridCol w="526093"/>
                <a:gridCol w="526093"/>
                <a:gridCol w="526093"/>
              </a:tblGrid>
              <a:tr h="16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year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dow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avg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year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dow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avg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year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dow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avg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year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dow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avg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105.7934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106.2741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103.2908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104.4843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104.3108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105.997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104.5377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104.3227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104.9376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106.1637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103.764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106.1515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105.0184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106.7659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103.227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105.4636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104.6862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106.093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102.8298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105.373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104.7694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106.5481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103.513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105.9156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104.772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106.5394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103.2296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105.6641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104.8517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106.1949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103.6023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105.6487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103.8492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105.9293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101.8424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104.8535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103.9837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106.3668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101.4772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105.8541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104.0884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106.8434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102.7524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106.9768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105.4092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107.8096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104.362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108.535</a:t>
                      </a:r>
                    </a:p>
                  </a:txBody>
                  <a:tcPr marL="7307" marR="7307" marT="7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비행시간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(airtime)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비행기별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flightnum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큰순서부터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나열하시오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[10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개만 추출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85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4372168"/>
            <a:ext cx="6984776" cy="2225184"/>
          </a:xfrm>
        </p:spPr>
        <p:txBody>
          <a:bodyPr/>
          <a:lstStyle/>
          <a:p>
            <a:r>
              <a:rPr lang="ko-KR" altLang="en-US" sz="3200" dirty="0"/>
              <a:t>요일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dayofweek</a:t>
            </a:r>
            <a:r>
              <a:rPr lang="en-US" altLang="ko-KR" sz="3200" dirty="0"/>
              <a:t>)</a:t>
            </a:r>
            <a:r>
              <a:rPr lang="ko-KR" altLang="en-US" sz="3200" dirty="0"/>
              <a:t>별로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지연</a:t>
            </a:r>
            <a:r>
              <a:rPr lang="en-US" altLang="ko-KR" sz="3200" dirty="0"/>
              <a:t>(</a:t>
            </a:r>
            <a:r>
              <a:rPr lang="en-US" altLang="ko-KR" sz="3200" dirty="0" err="1"/>
              <a:t>arrdelay</a:t>
            </a:r>
            <a:r>
              <a:rPr lang="en-US" altLang="ko-KR" sz="3200" dirty="0"/>
              <a:t>)</a:t>
            </a:r>
            <a:r>
              <a:rPr lang="ko-KR" altLang="en-US" sz="3200" dirty="0"/>
              <a:t>시간과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비행시간</a:t>
            </a:r>
            <a:r>
              <a:rPr lang="en-US" altLang="ko-KR" sz="3200" dirty="0"/>
              <a:t>(airtime)</a:t>
            </a:r>
            <a:r>
              <a:rPr lang="ko-KR" altLang="en-US" sz="3200" dirty="0"/>
              <a:t>의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차이를 </a:t>
            </a:r>
            <a:r>
              <a:rPr lang="ko-KR" altLang="en-US" sz="3200" dirty="0"/>
              <a:t>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7485993"/>
              </p:ext>
            </p:extLst>
          </p:nvPr>
        </p:nvGraphicFramePr>
        <p:xfrm>
          <a:off x="16250" y="836712"/>
          <a:ext cx="4221088" cy="2841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679313"/>
              </p:ext>
            </p:extLst>
          </p:nvPr>
        </p:nvGraphicFramePr>
        <p:xfrm>
          <a:off x="4499992" y="908720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7664" y="3820398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ARRDELAY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8184" y="3801405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09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매월중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어느날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DayofMonth</a:t>
            </a:r>
            <a:r>
              <a:rPr lang="en-US" altLang="ko-KR" sz="3200" dirty="0"/>
              <a:t>)</a:t>
            </a:r>
            <a:r>
              <a:rPr lang="ko-KR" altLang="en-US" sz="3200" dirty="0"/>
              <a:t>별로 지연</a:t>
            </a:r>
            <a:r>
              <a:rPr lang="en-US" altLang="ko-KR" sz="3200" dirty="0"/>
              <a:t>(</a:t>
            </a:r>
            <a:r>
              <a:rPr lang="en-US" altLang="ko-KR" sz="3200" dirty="0" err="1"/>
              <a:t>arrdelay</a:t>
            </a:r>
            <a:r>
              <a:rPr lang="en-US" altLang="ko-KR" sz="3200" dirty="0"/>
              <a:t>)</a:t>
            </a:r>
            <a:r>
              <a:rPr lang="ko-KR" altLang="en-US" sz="3200" dirty="0"/>
              <a:t>차이가 </a:t>
            </a:r>
            <a:r>
              <a:rPr lang="ko-KR" altLang="en-US" sz="3200" dirty="0" err="1"/>
              <a:t>있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 err="1"/>
              <a:t>는지</a:t>
            </a:r>
            <a:r>
              <a:rPr lang="ko-KR" altLang="en-US" sz="3200" dirty="0"/>
              <a:t> 살피시오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235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출발지와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도착지별로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평균적으로 가장 비행시간이 큰 순</a:t>
            </a: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서대로 나열하시오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.[10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개만 추출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8380759"/>
              </p:ext>
            </p:extLst>
          </p:nvPr>
        </p:nvGraphicFramePr>
        <p:xfrm>
          <a:off x="251520" y="836712"/>
          <a:ext cx="403244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47261"/>
              </p:ext>
            </p:extLst>
          </p:nvPr>
        </p:nvGraphicFramePr>
        <p:xfrm>
          <a:off x="4499992" y="836712"/>
          <a:ext cx="4536504" cy="324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8971689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</TotalTime>
  <Words>276</Words>
  <Application>Microsoft Office PowerPoint</Application>
  <PresentationFormat>화면 슬라이드 쇼(4:3)</PresentationFormat>
  <Paragraphs>178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기류</vt:lpstr>
      <vt:lpstr>하이브 연습문제</vt:lpstr>
      <vt:lpstr>2번 : 가장 많이 취소된 비행일정은 몇 월에 주로 나타나는가?</vt:lpstr>
      <vt:lpstr>4번 : 월별 비행거리가 차이가 있는지 살펴보시오?</vt:lpstr>
      <vt:lpstr>5번 : 년도별 취소 비행건수를 비교하시오.</vt:lpstr>
      <vt:lpstr>6번 : 비행시간(airtime)을 년, 월별로 하여 평균시간으로 나타내시오.</vt:lpstr>
      <vt:lpstr>7번 : 비행시간(airtime)을 비행기별(flightnum)로 큰순서부터 나열하시오. [10개만 추출]</vt:lpstr>
      <vt:lpstr>요일(dayofweek)별로  지연(arrdelay)시간과  비행시간(airtime)의  차이를 보시오.</vt:lpstr>
      <vt:lpstr>매월중 어느날(DayofMonth)별로 지연(arrdelay)차이가 있 는지 살피시오.</vt:lpstr>
      <vt:lpstr>출발지와 도착지별로 평균적으로 가장 비행시간이 큰 순 서대로 나열하시오.[10개만 추출]</vt:lpstr>
      <vt:lpstr>연도별 요일별로 비행시간 차이가 있는지 살피시오.</vt:lpstr>
      <vt:lpstr>연도별 요일별로 비행시간 차이가 있는지 살피시오.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하이브 연습문제</dc:title>
  <dc:creator>709-000</dc:creator>
  <cp:lastModifiedBy>709-000</cp:lastModifiedBy>
  <cp:revision>7</cp:revision>
  <dcterms:created xsi:type="dcterms:W3CDTF">2019-09-20T06:31:10Z</dcterms:created>
  <dcterms:modified xsi:type="dcterms:W3CDTF">2019-09-20T07:57:12Z</dcterms:modified>
</cp:coreProperties>
</file>