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p2\m13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709-000\Desktop\Temp\p2\m14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p2\m15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p2\m1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lineChart>
        <c:grouping val="stacked"/>
        <c:varyColors val="0"/>
        <c:ser>
          <c:idx val="1"/>
          <c:order val="0"/>
          <c:spPr>
            <a:ln w="28575" cap="flat" cmpd="sng" algn="ctr">
              <a:solidFill>
                <a:schemeClr val="accent3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8575" cap="flat" cmpd="sng" algn="ctr">
                <a:solidFill>
                  <a:schemeClr val="accent3"/>
                </a:solidFill>
                <a:prstDash val="solid"/>
              </a:ln>
              <a:effectLst/>
            </c:spPr>
          </c:marker>
          <c:val>
            <c:numRef>
              <c:f>'m13'!$B$2:$B$13</c:f>
              <c:numCache>
                <c:formatCode>General</c:formatCode>
                <c:ptCount val="12"/>
                <c:pt idx="0">
                  <c:v>104.677624452543</c:v>
                </c:pt>
                <c:pt idx="1">
                  <c:v>104.957612835826</c:v>
                </c:pt>
                <c:pt idx="2">
                  <c:v>105.288795295207</c:v>
                </c:pt>
                <c:pt idx="3">
                  <c:v>104.640278690578</c:v>
                </c:pt>
                <c:pt idx="4">
                  <c:v>104.303587729787</c:v>
                </c:pt>
                <c:pt idx="5">
                  <c:v>104.776350206361</c:v>
                </c:pt>
                <c:pt idx="6">
                  <c:v>104.754120132417</c:v>
                </c:pt>
                <c:pt idx="7">
                  <c:v>104.90665423789</c:v>
                </c:pt>
                <c:pt idx="8">
                  <c:v>103.979273803189</c:v>
                </c:pt>
                <c:pt idx="9">
                  <c:v>104.379114787291</c:v>
                </c:pt>
                <c:pt idx="10">
                  <c:v>105.410487581398</c:v>
                </c:pt>
                <c:pt idx="11">
                  <c:v>106.486275610196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97504"/>
        <c:axId val="44352640"/>
      </c:lineChart>
      <c:catAx>
        <c:axId val="9339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44352640"/>
        <c:crosses val="autoZero"/>
        <c:auto val="1"/>
        <c:lblAlgn val="ctr"/>
        <c:lblOffset val="100"/>
        <c:noMultiLvlLbl val="0"/>
      </c:catAx>
      <c:valAx>
        <c:axId val="44352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39750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'm14'!$B$1</c:f>
              <c:strCache>
                <c:ptCount val="1"/>
                <c:pt idx="0">
                  <c:v>arrdelay</c:v>
                </c:pt>
              </c:strCache>
            </c:strRef>
          </c:tx>
          <c:val>
            <c:numRef>
              <c:f>'m14'!$B$2:$B$6</c:f>
              <c:numCache>
                <c:formatCode>General</c:formatCode>
                <c:ptCount val="5"/>
                <c:pt idx="0">
                  <c:v>8.2466010375338197</c:v>
                </c:pt>
                <c:pt idx="1">
                  <c:v>10.472886100257501</c:v>
                </c:pt>
                <c:pt idx="2">
                  <c:v>5.5282487311906099</c:v>
                </c:pt>
                <c:pt idx="3">
                  <c:v>3.1912435117529099</c:v>
                </c:pt>
                <c:pt idx="4">
                  <c:v>3.5966940984731202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55168"/>
        <c:axId val="75622656"/>
      </c:lineChart>
      <c:catAx>
        <c:axId val="10605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75622656"/>
        <c:crosses val="autoZero"/>
        <c:auto val="1"/>
        <c:lblAlgn val="ctr"/>
        <c:lblOffset val="100"/>
        <c:noMultiLvlLbl val="0"/>
      </c:catAx>
      <c:valAx>
        <c:axId val="75622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0551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'm15'!$A$1</c:f>
              <c:strCache>
                <c:ptCount val="1"/>
                <c:pt idx="0">
                  <c:v>year</c:v>
                </c:pt>
              </c:strCache>
            </c:strRef>
          </c:tx>
          <c:val>
            <c:numRef>
              <c:f>'m15'!$A$2:$A$6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'm15'!$B$1</c:f>
              <c:strCache>
                <c:ptCount val="1"/>
                <c:pt idx="0">
                  <c:v>cancelled</c:v>
                </c:pt>
              </c:strCache>
            </c:strRef>
          </c:tx>
          <c:spPr>
            <a:ln w="28575" cap="flat" cmpd="sng" algn="ctr">
              <a:solidFill>
                <a:schemeClr val="accent5">
                  <a:shade val="50000"/>
                </a:schemeClr>
              </a:solidFill>
              <a:prstDash val="solid"/>
            </a:ln>
            <a:effectLst/>
          </c:spPr>
          <c:marker>
            <c:spPr>
              <a:solidFill>
                <a:schemeClr val="accent5"/>
              </a:solidFill>
              <a:ln w="28575" cap="flat" cmpd="sng" algn="ctr">
                <a:solidFill>
                  <a:schemeClr val="accent5">
                    <a:shade val="50000"/>
                  </a:schemeClr>
                </a:solidFill>
                <a:prstDash val="solid"/>
              </a:ln>
              <a:effectLst/>
            </c:spPr>
          </c:marker>
          <c:val>
            <c:numRef>
              <c:f>'m15'!$B$2:$B$6</c:f>
              <c:numCache>
                <c:formatCode>General</c:formatCode>
                <c:ptCount val="5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  <c:pt idx="4">
                  <c:v>101469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57952"/>
        <c:axId val="41412288"/>
      </c:lineChart>
      <c:catAx>
        <c:axId val="15135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41412288"/>
        <c:crosses val="autoZero"/>
        <c:auto val="1"/>
        <c:lblAlgn val="ctr"/>
        <c:lblOffset val="100"/>
        <c:noMultiLvlLbl val="0"/>
      </c:catAx>
      <c:valAx>
        <c:axId val="41412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3579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출발지와 도착지에 따른 비행시간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'm16'!$D$1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5">
                <a:satMod val="110000"/>
              </a:schemeClr>
            </a:solidFill>
            <a:ln>
              <a:noFill/>
            </a:ln>
            <a:effectLst>
              <a:outerShdw blurRad="38100" dist="19050" algn="bl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 prstMaterial="plastic">
              <a:bevelT w="38100" h="31750"/>
            </a:sp3d>
          </c:spPr>
          <c:invertIfNegative val="0"/>
          <c:cat>
            <c:multiLvlStrRef>
              <c:f>'m16'!$A$2:$C$31</c:f>
              <c:multiLvlStrCache>
                <c:ptCount val="30"/>
                <c:lvl>
                  <c:pt idx="0">
                    <c:v>FAT</c:v>
                  </c:pt>
                  <c:pt idx="1">
                    <c:v>MEM</c:v>
                  </c:pt>
                  <c:pt idx="2">
                    <c:v>HNL</c:v>
                  </c:pt>
                  <c:pt idx="3">
                    <c:v>HNL</c:v>
                  </c:pt>
                  <c:pt idx="4">
                    <c:v>OAK</c:v>
                  </c:pt>
                  <c:pt idx="5">
                    <c:v>HNL</c:v>
                  </c:pt>
                  <c:pt idx="6">
                    <c:v>SGF</c:v>
                  </c:pt>
                  <c:pt idx="7">
                    <c:v>HNL</c:v>
                  </c:pt>
                  <c:pt idx="8">
                    <c:v>HNL</c:v>
                  </c:pt>
                  <c:pt idx="9">
                    <c:v>HNL</c:v>
                  </c:pt>
                  <c:pt idx="10">
                    <c:v>HNL</c:v>
                  </c:pt>
                  <c:pt idx="11">
                    <c:v>COS</c:v>
                  </c:pt>
                  <c:pt idx="12">
                    <c:v>HNL</c:v>
                  </c:pt>
                  <c:pt idx="13">
                    <c:v>HNL</c:v>
                  </c:pt>
                  <c:pt idx="14">
                    <c:v>HNL</c:v>
                  </c:pt>
                  <c:pt idx="15">
                    <c:v>HNL</c:v>
                  </c:pt>
                  <c:pt idx="16">
                    <c:v>HNL</c:v>
                  </c:pt>
                  <c:pt idx="17">
                    <c:v>EWR</c:v>
                  </c:pt>
                  <c:pt idx="18">
                    <c:v>EWR</c:v>
                  </c:pt>
                  <c:pt idx="19">
                    <c:v>HNL</c:v>
                  </c:pt>
                  <c:pt idx="20">
                    <c:v>EWR</c:v>
                  </c:pt>
                  <c:pt idx="21">
                    <c:v>EWR</c:v>
                  </c:pt>
                  <c:pt idx="22">
                    <c:v>HNL</c:v>
                  </c:pt>
                  <c:pt idx="23">
                    <c:v>HNL</c:v>
                  </c:pt>
                  <c:pt idx="24">
                    <c:v>RAP</c:v>
                  </c:pt>
                  <c:pt idx="25">
                    <c:v>EWR</c:v>
                  </c:pt>
                  <c:pt idx="26">
                    <c:v>HNL</c:v>
                  </c:pt>
                  <c:pt idx="27">
                    <c:v>OGG</c:v>
                  </c:pt>
                  <c:pt idx="28">
                    <c:v>HNL</c:v>
                  </c:pt>
                  <c:pt idx="29">
                    <c:v>HNL</c:v>
                  </c:pt>
                </c:lvl>
                <c:lvl>
                  <c:pt idx="0">
                    <c:v>MEM</c:v>
                  </c:pt>
                  <c:pt idx="1">
                    <c:v>FAT</c:v>
                  </c:pt>
                  <c:pt idx="2">
                    <c:v>EWR</c:v>
                  </c:pt>
                  <c:pt idx="3">
                    <c:v>EWR</c:v>
                  </c:pt>
                  <c:pt idx="4">
                    <c:v>COS</c:v>
                  </c:pt>
                  <c:pt idx="5">
                    <c:v>EWR</c:v>
                  </c:pt>
                  <c:pt idx="6">
                    <c:v>FAT</c:v>
                  </c:pt>
                  <c:pt idx="7">
                    <c:v>EWR</c:v>
                  </c:pt>
                  <c:pt idx="8">
                    <c:v>EWR</c:v>
                  </c:pt>
                  <c:pt idx="9">
                    <c:v>CVG</c:v>
                  </c:pt>
                  <c:pt idx="10">
                    <c:v>DTW</c:v>
                  </c:pt>
                  <c:pt idx="11">
                    <c:v>OAK</c:v>
                  </c:pt>
                  <c:pt idx="12">
                    <c:v>DTW</c:v>
                  </c:pt>
                  <c:pt idx="13">
                    <c:v>ATL</c:v>
                  </c:pt>
                  <c:pt idx="14">
                    <c:v>DTW</c:v>
                  </c:pt>
                  <c:pt idx="15">
                    <c:v>DTW</c:v>
                  </c:pt>
                  <c:pt idx="16">
                    <c:v>ATL</c:v>
                  </c:pt>
                  <c:pt idx="17">
                    <c:v>HNL</c:v>
                  </c:pt>
                  <c:pt idx="18">
                    <c:v>HNL</c:v>
                  </c:pt>
                  <c:pt idx="19">
                    <c:v>ATL</c:v>
                  </c:pt>
                  <c:pt idx="20">
                    <c:v>HNL</c:v>
                  </c:pt>
                  <c:pt idx="21">
                    <c:v>HNL</c:v>
                  </c:pt>
                  <c:pt idx="22">
                    <c:v>ATL</c:v>
                  </c:pt>
                  <c:pt idx="23">
                    <c:v>ORD</c:v>
                  </c:pt>
                  <c:pt idx="24">
                    <c:v>FAT</c:v>
                  </c:pt>
                  <c:pt idx="25">
                    <c:v>HNL</c:v>
                  </c:pt>
                  <c:pt idx="26">
                    <c:v>ORD</c:v>
                  </c:pt>
                  <c:pt idx="27">
                    <c:v>STL</c:v>
                  </c:pt>
                  <c:pt idx="28">
                    <c:v>DTW</c:v>
                  </c:pt>
                  <c:pt idx="29">
                    <c:v>ORD</c:v>
                  </c:pt>
                </c:lvl>
                <c:lvl>
                  <c:pt idx="0">
                    <c:v>2003</c:v>
                  </c:pt>
                  <c:pt idx="1">
                    <c:v>2003</c:v>
                  </c:pt>
                  <c:pt idx="2">
                    <c:v>2002</c:v>
                  </c:pt>
                  <c:pt idx="3">
                    <c:v>2003</c:v>
                  </c:pt>
                  <c:pt idx="4">
                    <c:v>2003</c:v>
                  </c:pt>
                  <c:pt idx="5">
                    <c:v>2001</c:v>
                  </c:pt>
                  <c:pt idx="6">
                    <c:v>2003</c:v>
                  </c:pt>
                  <c:pt idx="7">
                    <c:v>2000</c:v>
                  </c:pt>
                  <c:pt idx="8">
                    <c:v>1999</c:v>
                  </c:pt>
                  <c:pt idx="9">
                    <c:v>2003</c:v>
                  </c:pt>
                  <c:pt idx="10">
                    <c:v>2002</c:v>
                  </c:pt>
                  <c:pt idx="11">
                    <c:v>2003</c:v>
                  </c:pt>
                  <c:pt idx="12">
                    <c:v>2003</c:v>
                  </c:pt>
                  <c:pt idx="13">
                    <c:v>2003</c:v>
                  </c:pt>
                  <c:pt idx="14">
                    <c:v>2001</c:v>
                  </c:pt>
                  <c:pt idx="15">
                    <c:v>2000</c:v>
                  </c:pt>
                  <c:pt idx="16">
                    <c:v>2001</c:v>
                  </c:pt>
                  <c:pt idx="17">
                    <c:v>2002</c:v>
                  </c:pt>
                  <c:pt idx="18">
                    <c:v>2003</c:v>
                  </c:pt>
                  <c:pt idx="19">
                    <c:v>2000</c:v>
                  </c:pt>
                  <c:pt idx="20">
                    <c:v>2001</c:v>
                  </c:pt>
                  <c:pt idx="21">
                    <c:v>1999</c:v>
                  </c:pt>
                  <c:pt idx="22">
                    <c:v>1999</c:v>
                  </c:pt>
                  <c:pt idx="23">
                    <c:v>2003</c:v>
                  </c:pt>
                  <c:pt idx="24">
                    <c:v>2003</c:v>
                  </c:pt>
                  <c:pt idx="25">
                    <c:v>2000</c:v>
                  </c:pt>
                  <c:pt idx="26">
                    <c:v>2002</c:v>
                  </c:pt>
                  <c:pt idx="27">
                    <c:v>2003</c:v>
                  </c:pt>
                  <c:pt idx="28">
                    <c:v>1999</c:v>
                  </c:pt>
                  <c:pt idx="29">
                    <c:v>2001</c:v>
                  </c:pt>
                </c:lvl>
              </c:multiLvlStrCache>
            </c:multiLvlStrRef>
          </c:cat>
          <c:val>
            <c:numRef>
              <c:f>'m16'!$D$2:$D$31</c:f>
              <c:numCache>
                <c:formatCode>General</c:formatCode>
                <c:ptCount val="30"/>
                <c:pt idx="0">
                  <c:v>718</c:v>
                </c:pt>
                <c:pt idx="1">
                  <c:v>650</c:v>
                </c:pt>
                <c:pt idx="2">
                  <c:v>610</c:v>
                </c:pt>
                <c:pt idx="3">
                  <c:v>610</c:v>
                </c:pt>
                <c:pt idx="4">
                  <c:v>599</c:v>
                </c:pt>
                <c:pt idx="5">
                  <c:v>589</c:v>
                </c:pt>
                <c:pt idx="6">
                  <c:v>580</c:v>
                </c:pt>
                <c:pt idx="7">
                  <c:v>580</c:v>
                </c:pt>
                <c:pt idx="8">
                  <c:v>578</c:v>
                </c:pt>
                <c:pt idx="9">
                  <c:v>553</c:v>
                </c:pt>
                <c:pt idx="10">
                  <c:v>548</c:v>
                </c:pt>
                <c:pt idx="11">
                  <c:v>548</c:v>
                </c:pt>
                <c:pt idx="12">
                  <c:v>547</c:v>
                </c:pt>
                <c:pt idx="13">
                  <c:v>541</c:v>
                </c:pt>
                <c:pt idx="14">
                  <c:v>540</c:v>
                </c:pt>
                <c:pt idx="15">
                  <c:v>539</c:v>
                </c:pt>
                <c:pt idx="16">
                  <c:v>536</c:v>
                </c:pt>
                <c:pt idx="17">
                  <c:v>530</c:v>
                </c:pt>
                <c:pt idx="18">
                  <c:v>529</c:v>
                </c:pt>
                <c:pt idx="19">
                  <c:v>525</c:v>
                </c:pt>
                <c:pt idx="20">
                  <c:v>523</c:v>
                </c:pt>
                <c:pt idx="21">
                  <c:v>521</c:v>
                </c:pt>
                <c:pt idx="22">
                  <c:v>521</c:v>
                </c:pt>
                <c:pt idx="23">
                  <c:v>520</c:v>
                </c:pt>
                <c:pt idx="24">
                  <c:v>520</c:v>
                </c:pt>
                <c:pt idx="25">
                  <c:v>520</c:v>
                </c:pt>
                <c:pt idx="26">
                  <c:v>519</c:v>
                </c:pt>
                <c:pt idx="27">
                  <c:v>517</c:v>
                </c:pt>
                <c:pt idx="28">
                  <c:v>516</c:v>
                </c:pt>
                <c:pt idx="29">
                  <c:v>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303424"/>
        <c:axId val="75624384"/>
      </c:barChart>
      <c:catAx>
        <c:axId val="99303424"/>
        <c:scaling>
          <c:orientation val="minMax"/>
        </c:scaling>
        <c:delete val="0"/>
        <c:axPos val="b"/>
        <c:majorTickMark val="out"/>
        <c:minorTickMark val="none"/>
        <c:tickLblPos val="nextTo"/>
        <c:crossAx val="75624384"/>
        <c:crosses val="autoZero"/>
        <c:auto val="1"/>
        <c:lblAlgn val="ctr"/>
        <c:lblOffset val="100"/>
        <c:noMultiLvlLbl val="0"/>
      </c:catAx>
      <c:valAx>
        <c:axId val="7562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303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0.31461</cdr:x>
      <cdr:y>0.90476</cdr:y>
    </cdr:from>
    <cdr:to>
      <cdr:x>0.41987</cdr:x>
      <cdr:y>0.93651</cdr:y>
    </cdr:to>
    <cdr:sp macro="" textlink="">
      <cdr:nvSpPr>
        <cdr:cNvPr id="2" name="모서리가 둥근 직사각형 1"/>
        <cdr:cNvSpPr/>
      </cdr:nvSpPr>
      <cdr:spPr>
        <a:xfrm xmlns:a="http://schemas.openxmlformats.org/drawingml/2006/main">
          <a:off x="2016224" y="4104456"/>
          <a:ext cx="674601" cy="14401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2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2000</a:t>
          </a:r>
          <a:endParaRPr lang="ko-KR" altLang="en-US" sz="120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solidFill>
              <a:schemeClr val="tx1"/>
            </a:solidFill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0.44737</cdr:x>
      <cdr:y>0.90476</cdr:y>
    </cdr:from>
    <cdr:to>
      <cdr:x>0.55263</cdr:x>
      <cdr:y>0.93651</cdr:y>
    </cdr:to>
    <cdr:sp macro="" textlink="">
      <cdr:nvSpPr>
        <cdr:cNvPr id="3" name="모서리가 둥근 직사각형 2"/>
        <cdr:cNvSpPr/>
      </cdr:nvSpPr>
      <cdr:spPr>
        <a:xfrm xmlns:a="http://schemas.openxmlformats.org/drawingml/2006/main">
          <a:off x="2448272" y="4104456"/>
          <a:ext cx="576064" cy="14401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2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2001</a:t>
          </a:r>
          <a:endParaRPr lang="ko-KR" altLang="en-US" sz="120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solidFill>
              <a:schemeClr val="tx1"/>
            </a:solidFill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0.58427</cdr:x>
      <cdr:y>0.90476</cdr:y>
    </cdr:from>
    <cdr:to>
      <cdr:x>0.68953</cdr:x>
      <cdr:y>0.93651</cdr:y>
    </cdr:to>
    <cdr:sp macro="" textlink="">
      <cdr:nvSpPr>
        <cdr:cNvPr id="4" name="모서리가 둥근 직사각형 3"/>
        <cdr:cNvSpPr/>
      </cdr:nvSpPr>
      <cdr:spPr>
        <a:xfrm xmlns:a="http://schemas.openxmlformats.org/drawingml/2006/main">
          <a:off x="3744416" y="4104456"/>
          <a:ext cx="674601" cy="14401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2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2002</a:t>
          </a:r>
          <a:endParaRPr lang="ko-KR" altLang="en-US" sz="120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solidFill>
              <a:schemeClr val="tx1"/>
            </a:solidFill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0.7191</cdr:x>
      <cdr:y>0.90329</cdr:y>
    </cdr:from>
    <cdr:to>
      <cdr:x>0.82436</cdr:x>
      <cdr:y>0.93504</cdr:y>
    </cdr:to>
    <cdr:sp macro="" textlink="">
      <cdr:nvSpPr>
        <cdr:cNvPr id="5" name="모서리가 둥근 직사각형 4"/>
        <cdr:cNvSpPr/>
      </cdr:nvSpPr>
      <cdr:spPr>
        <a:xfrm xmlns:a="http://schemas.openxmlformats.org/drawingml/2006/main">
          <a:off x="4608512" y="4097786"/>
          <a:ext cx="674601" cy="14401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2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2003</a:t>
          </a:r>
          <a:endParaRPr lang="ko-KR" altLang="en-US" sz="120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solidFill>
              <a:schemeClr val="tx1"/>
            </a:solidFill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7ED282C-1000-4F36-B001-21342F13F2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43124AD-EF07-4431-85D8-505D1216D6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Hive exercise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류경민</a:t>
            </a:r>
            <a:endParaRPr lang="ko-KR" altLang="en-US" sz="3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76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문제 </a:t>
            </a:r>
            <a:r>
              <a:rPr lang="en-US" altLang="ko-KR" dirty="0" smtClean="0">
                <a:solidFill>
                  <a:srgbClr val="00B050"/>
                </a:solidFill>
              </a:rPr>
              <a:t>13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00141"/>
              </p:ext>
            </p:extLst>
          </p:nvPr>
        </p:nvGraphicFramePr>
        <p:xfrm>
          <a:off x="457200" y="1052513"/>
          <a:ext cx="6131024" cy="446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15345"/>
              </p:ext>
            </p:extLst>
          </p:nvPr>
        </p:nvGraphicFramePr>
        <p:xfrm>
          <a:off x="6876256" y="1052736"/>
          <a:ext cx="1371600" cy="27241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104.6776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104.9576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105.2888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104.6403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104.3036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104.7764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104.7541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104.9067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103.9793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104.3791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105.4105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106.4863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2160" y="4077072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비교적으로 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겨울에 더 많은 시간이 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드는 것으로 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되었다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!!!(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북반구 기준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5447293"/>
            <a:ext cx="50223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hive&gt; insert overwrite directory '/user/hive/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kmryu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/p13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select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month,AVG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(airtime) as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from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airdelay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        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group by month                        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order by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문제 </a:t>
            </a:r>
            <a:r>
              <a:rPr lang="en-US" altLang="ko-KR" dirty="0" smtClean="0">
                <a:solidFill>
                  <a:srgbClr val="00B050"/>
                </a:solidFill>
              </a:rPr>
              <a:t>14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379490"/>
              </p:ext>
            </p:extLst>
          </p:nvPr>
        </p:nvGraphicFramePr>
        <p:xfrm>
          <a:off x="-18983" y="764704"/>
          <a:ext cx="640871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187624" y="4869160"/>
            <a:ext cx="576064" cy="144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1999</a:t>
            </a:r>
            <a:endParaRPr lang="ko-KR" altLang="en-US" sz="1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96501"/>
              </p:ext>
            </p:extLst>
          </p:nvPr>
        </p:nvGraphicFramePr>
        <p:xfrm>
          <a:off x="5868144" y="3933056"/>
          <a:ext cx="1371600" cy="132930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1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arrdelay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8.246601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10.47289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5.528249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3.191244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3.596694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27784" y="5447293"/>
            <a:ext cx="50223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hive&gt; insert overwrite directory '/user/hive/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kmryu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/p14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select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year,AVG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arrdelay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as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from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airdelay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        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group by year                                    </a:t>
            </a:r>
          </a:p>
          <a:p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&gt; order by </a:t>
            </a:r>
            <a:r>
              <a:rPr lang="en-US" altLang="ko-KR" sz="1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avg</a:t>
            </a:r>
            <a:r>
              <a:rPr lang="en-US" altLang="ko-KR" sz="1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1772816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2000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년까지 상승하다가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 후로 하락하는 것을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보여줌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891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문제 </a:t>
            </a:r>
            <a:r>
              <a:rPr lang="en-US" altLang="ko-KR" dirty="0" smtClean="0">
                <a:solidFill>
                  <a:srgbClr val="00B050"/>
                </a:solidFill>
              </a:rPr>
              <a:t>15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141716"/>
              </p:ext>
            </p:extLst>
          </p:nvPr>
        </p:nvGraphicFramePr>
        <p:xfrm>
          <a:off x="457200" y="1125539"/>
          <a:ext cx="5554960" cy="403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3707904" y="5229200"/>
            <a:ext cx="5112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hive&gt; insert overwrite directory '/user/hive/</a:t>
            </a:r>
            <a:r>
              <a:rPr lang="en-US" altLang="ko-KR" sz="1600" dirty="0" err="1" smtClean="0"/>
              <a:t>kmryu</a:t>
            </a:r>
            <a:r>
              <a:rPr lang="en-US" altLang="ko-KR" sz="1600" dirty="0" smtClean="0"/>
              <a:t>/p15'</a:t>
            </a:r>
          </a:p>
          <a:p>
            <a:r>
              <a:rPr lang="en-US" altLang="ko-KR" sz="1600" dirty="0" smtClean="0"/>
              <a:t>    &gt; select </a:t>
            </a:r>
            <a:r>
              <a:rPr lang="en-US" altLang="ko-KR" sz="1600" dirty="0" err="1" smtClean="0"/>
              <a:t>year,SUM</a:t>
            </a:r>
            <a:r>
              <a:rPr lang="en-US" altLang="ko-KR" sz="1600" dirty="0" smtClean="0"/>
              <a:t>(cancelled) as </a:t>
            </a:r>
            <a:r>
              <a:rPr lang="en-US" altLang="ko-KR" sz="1600" dirty="0" err="1" smtClean="0"/>
              <a:t>sum_can</a:t>
            </a:r>
            <a:r>
              <a:rPr lang="en-US" altLang="ko-KR" sz="1600" dirty="0" smtClean="0"/>
              <a:t>            </a:t>
            </a:r>
          </a:p>
          <a:p>
            <a:r>
              <a:rPr lang="en-US" altLang="ko-KR" sz="1600" dirty="0" smtClean="0"/>
              <a:t>    &gt; from </a:t>
            </a:r>
            <a:r>
              <a:rPr lang="en-US" altLang="ko-KR" sz="1600" dirty="0" err="1" smtClean="0"/>
              <a:t>airdelay</a:t>
            </a:r>
            <a:r>
              <a:rPr lang="en-US" altLang="ko-KR" sz="1600" dirty="0" smtClean="0"/>
              <a:t>                                    </a:t>
            </a:r>
          </a:p>
          <a:p>
            <a:r>
              <a:rPr lang="en-US" altLang="ko-KR" sz="1600" dirty="0" smtClean="0"/>
              <a:t>    &gt; group by year                                    </a:t>
            </a:r>
          </a:p>
          <a:p>
            <a:r>
              <a:rPr lang="en-US" altLang="ko-KR" sz="1600" dirty="0" smtClean="0"/>
              <a:t>    &gt; order by </a:t>
            </a:r>
            <a:r>
              <a:rPr lang="en-US" altLang="ko-KR" sz="1600" dirty="0" err="1" smtClean="0"/>
              <a:t>sum_can</a:t>
            </a:r>
            <a:r>
              <a:rPr lang="en-US" altLang="ko-KR" sz="1600" dirty="0" smtClean="0"/>
              <a:t>; 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45879"/>
              </p:ext>
            </p:extLst>
          </p:nvPr>
        </p:nvGraphicFramePr>
        <p:xfrm>
          <a:off x="6084168" y="1268760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cancelled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154311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231198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852936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2001</a:t>
            </a:r>
            <a:r>
              <a:rPr lang="ko-KR" altLang="en-US" sz="3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년도가 가장</a:t>
            </a:r>
            <a:endParaRPr lang="en-US" altLang="ko-KR" sz="3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큰 것으로 나타났다</a:t>
            </a:r>
            <a:r>
              <a:rPr lang="en-US" altLang="ko-KR" sz="3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.!!!</a:t>
            </a:r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119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문제 </a:t>
            </a:r>
            <a:r>
              <a:rPr lang="en-US" altLang="ko-KR" dirty="0" smtClean="0">
                <a:solidFill>
                  <a:srgbClr val="00B050"/>
                </a:solidFill>
              </a:rPr>
              <a:t>16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348785"/>
              </p:ext>
            </p:extLst>
          </p:nvPr>
        </p:nvGraphicFramePr>
        <p:xfrm>
          <a:off x="-36512" y="1052736"/>
          <a:ext cx="9180512" cy="331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4523878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hive&gt; insert overwrite directory '/user/hive/</a:t>
            </a:r>
            <a:r>
              <a:rPr lang="en-US" altLang="ko-KR" sz="1600" dirty="0" err="1" smtClean="0"/>
              <a:t>kmryu</a:t>
            </a:r>
            <a:r>
              <a:rPr lang="en-US" altLang="ko-KR" sz="1600" dirty="0" smtClean="0"/>
              <a:t>/p16'</a:t>
            </a:r>
          </a:p>
          <a:p>
            <a:r>
              <a:rPr lang="en-US" altLang="ko-KR" sz="1600" dirty="0" smtClean="0"/>
              <a:t>    &gt; select </a:t>
            </a:r>
            <a:r>
              <a:rPr lang="en-US" altLang="ko-KR" sz="1600" dirty="0" err="1" smtClean="0"/>
              <a:t>year,origin,dest,AVG</a:t>
            </a:r>
            <a:r>
              <a:rPr lang="en-US" altLang="ko-KR" sz="1600" dirty="0" smtClean="0"/>
              <a:t>(airtime) as </a:t>
            </a:r>
            <a:r>
              <a:rPr lang="en-US" altLang="ko-KR" sz="1600" dirty="0" err="1" smtClean="0"/>
              <a:t>avg_time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 &gt; from </a:t>
            </a:r>
            <a:r>
              <a:rPr lang="en-US" altLang="ko-KR" sz="1600" dirty="0" err="1" smtClean="0"/>
              <a:t>airdelay</a:t>
            </a:r>
            <a:r>
              <a:rPr lang="en-US" altLang="ko-KR" sz="1600" dirty="0" smtClean="0"/>
              <a:t>                                    </a:t>
            </a:r>
          </a:p>
          <a:p>
            <a:r>
              <a:rPr lang="en-US" altLang="ko-KR" sz="1600" dirty="0" smtClean="0"/>
              <a:t>    &gt; group by </a:t>
            </a:r>
            <a:r>
              <a:rPr lang="en-US" altLang="ko-KR" sz="1600" dirty="0" err="1" smtClean="0"/>
              <a:t>year,origin,dest</a:t>
            </a:r>
            <a:r>
              <a:rPr lang="en-US" altLang="ko-KR" sz="1600" dirty="0" smtClean="0"/>
              <a:t>                        </a:t>
            </a:r>
          </a:p>
          <a:p>
            <a:r>
              <a:rPr lang="en-US" altLang="ko-KR" sz="1600" dirty="0" smtClean="0"/>
              <a:t>    &gt; order by </a:t>
            </a:r>
            <a:r>
              <a:rPr lang="en-US" altLang="ko-KR" sz="1600" dirty="0" err="1" smtClean="0"/>
              <a:t>avg_time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desc</a:t>
            </a:r>
            <a:endParaRPr lang="en-US" altLang="ko-KR" sz="1600" dirty="0" smtClean="0"/>
          </a:p>
          <a:p>
            <a:r>
              <a:rPr lang="en-US" altLang="ko-KR" sz="1600" dirty="0" smtClean="0"/>
              <a:t>    &gt; limit 30;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797152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2003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프레즈노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요세미티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국제공항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멤피스로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가는 비행기의 비행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시간이 가장 긴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718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시간으로 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나타났다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.!!!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</TotalTime>
  <Words>240</Words>
  <Application>Microsoft Office PowerPoint</Application>
  <PresentationFormat>화면 슬라이드 쇼(4:3)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필수</vt:lpstr>
      <vt:lpstr>Hive exercise</vt:lpstr>
      <vt:lpstr>문제 13</vt:lpstr>
      <vt:lpstr>문제 14</vt:lpstr>
      <vt:lpstr>문제 15</vt:lpstr>
      <vt:lpstr>문제 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exercise</dc:title>
  <dc:creator>709-000</dc:creator>
  <cp:lastModifiedBy>709-000</cp:lastModifiedBy>
  <cp:revision>4</cp:revision>
  <dcterms:created xsi:type="dcterms:W3CDTF">2019-09-23T07:19:41Z</dcterms:created>
  <dcterms:modified xsi:type="dcterms:W3CDTF">2019-09-23T07:47:10Z</dcterms:modified>
</cp:coreProperties>
</file>