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2" r:id="rId3"/>
    <p:sldId id="263" r:id="rId4"/>
    <p:sldId id="265" r:id="rId5"/>
    <p:sldId id="264"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301" r:id="rId34"/>
    <p:sldId id="293" r:id="rId35"/>
    <p:sldId id="294" r:id="rId36"/>
    <p:sldId id="295" r:id="rId37"/>
    <p:sldId id="296" r:id="rId38"/>
    <p:sldId id="297" r:id="rId39"/>
    <p:sldId id="298" r:id="rId40"/>
    <p:sldId id="299" r:id="rId41"/>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20E805-94C7-42AA-82BF-40664A4F6EC8}" type="doc">
      <dgm:prSet loTypeId="urn:microsoft.com/office/officeart/2005/8/layout/hProcess7" loCatId="process" qsTypeId="urn:microsoft.com/office/officeart/2005/8/quickstyle/3d2" qsCatId="3D" csTypeId="urn:microsoft.com/office/officeart/2005/8/colors/accent0_1" csCatId="mainScheme" phldr="1"/>
      <dgm:spPr/>
      <dgm:t>
        <a:bodyPr/>
        <a:lstStyle/>
        <a:p>
          <a:endParaRPr lang="es-VE"/>
        </a:p>
      </dgm:t>
    </dgm:pt>
    <dgm:pt modelId="{E6264B6A-C525-41FE-9669-068765726ECC}">
      <dgm:prSet phldrT="[Texto]"/>
      <dgm:spPr/>
      <dgm:t>
        <a:bodyPr/>
        <a:lstStyle/>
        <a:p>
          <a:r>
            <a:rPr lang="es-VE" dirty="0" smtClean="0"/>
            <a:t>Diseño</a:t>
          </a:r>
          <a:endParaRPr lang="es-VE" dirty="0"/>
        </a:p>
      </dgm:t>
    </dgm:pt>
    <dgm:pt modelId="{537DC329-A72F-4116-9139-89C94495099B}" type="parTrans" cxnId="{AFBA7E9D-CA0E-4FEC-A46F-A682BF030538}">
      <dgm:prSet/>
      <dgm:spPr/>
      <dgm:t>
        <a:bodyPr/>
        <a:lstStyle/>
        <a:p>
          <a:endParaRPr lang="es-VE"/>
        </a:p>
      </dgm:t>
    </dgm:pt>
    <dgm:pt modelId="{D1FC52C3-9A50-4ED9-92E0-35A769C245E6}" type="sibTrans" cxnId="{AFBA7E9D-CA0E-4FEC-A46F-A682BF030538}">
      <dgm:prSet/>
      <dgm:spPr/>
      <dgm:t>
        <a:bodyPr/>
        <a:lstStyle/>
        <a:p>
          <a:endParaRPr lang="es-VE"/>
        </a:p>
      </dgm:t>
    </dgm:pt>
    <dgm:pt modelId="{949CC96A-8CA4-493C-8BD3-18379A03E863}">
      <dgm:prSet phldrT="[Texto]"/>
      <dgm:spPr/>
      <dgm:t>
        <a:bodyPr/>
        <a:lstStyle/>
        <a:p>
          <a:r>
            <a:rPr lang="es-VE" dirty="0" smtClean="0"/>
            <a:t>Levantar Requerimientos del Cliente: traducir las necesidades del cliente en objetivos de diseño</a:t>
          </a:r>
          <a:endParaRPr lang="es-VE" dirty="0"/>
        </a:p>
      </dgm:t>
    </dgm:pt>
    <dgm:pt modelId="{28D25B9A-D516-4F1F-83C5-8978C1A15BAF}" type="parTrans" cxnId="{3B3B0A2A-91C6-444E-B3DC-5117C1EEEE2F}">
      <dgm:prSet/>
      <dgm:spPr/>
      <dgm:t>
        <a:bodyPr/>
        <a:lstStyle/>
        <a:p>
          <a:endParaRPr lang="es-VE"/>
        </a:p>
      </dgm:t>
    </dgm:pt>
    <dgm:pt modelId="{7D1D2BDF-EFBF-471E-9A92-06FF6EA4EA34}" type="sibTrans" cxnId="{3B3B0A2A-91C6-444E-B3DC-5117C1EEEE2F}">
      <dgm:prSet/>
      <dgm:spPr/>
      <dgm:t>
        <a:bodyPr/>
        <a:lstStyle/>
        <a:p>
          <a:endParaRPr lang="es-VE"/>
        </a:p>
      </dgm:t>
    </dgm:pt>
    <dgm:pt modelId="{BB86D051-B35E-4DD1-80F8-8678072C2E26}">
      <dgm:prSet phldrT="[Texto]"/>
      <dgm:spPr/>
      <dgm:t>
        <a:bodyPr/>
        <a:lstStyle/>
        <a:p>
          <a:r>
            <a:rPr lang="es-VE" dirty="0" smtClean="0"/>
            <a:t>Codificación</a:t>
          </a:r>
          <a:endParaRPr lang="es-VE" dirty="0"/>
        </a:p>
      </dgm:t>
    </dgm:pt>
    <dgm:pt modelId="{7F4C5013-7D5E-4774-A172-F3BDEE98E235}" type="parTrans" cxnId="{54C19419-7F84-4D34-B286-6D52CEDAF442}">
      <dgm:prSet/>
      <dgm:spPr/>
      <dgm:t>
        <a:bodyPr/>
        <a:lstStyle/>
        <a:p>
          <a:endParaRPr lang="es-VE"/>
        </a:p>
      </dgm:t>
    </dgm:pt>
    <dgm:pt modelId="{D95D8C62-B236-4E54-9720-D0554E2ED416}" type="sibTrans" cxnId="{54C19419-7F84-4D34-B286-6D52CEDAF442}">
      <dgm:prSet/>
      <dgm:spPr/>
      <dgm:t>
        <a:bodyPr/>
        <a:lstStyle/>
        <a:p>
          <a:endParaRPr lang="es-VE"/>
        </a:p>
      </dgm:t>
    </dgm:pt>
    <dgm:pt modelId="{BC0F9064-E234-4EC6-AFB1-B6D8DC7AAC13}">
      <dgm:prSet phldrT="[Texto]"/>
      <dgm:spPr/>
      <dgm:t>
        <a:bodyPr/>
        <a:lstStyle/>
        <a:p>
          <a:r>
            <a:rPr lang="es-VE" dirty="0" smtClean="0"/>
            <a:t>Codificar en HTML5 el contenido de cada una de las Paginas, siguiendo el </a:t>
          </a:r>
          <a:r>
            <a:rPr lang="es-VE" dirty="0" err="1" smtClean="0"/>
            <a:t>Mockup</a:t>
          </a:r>
          <a:r>
            <a:rPr lang="es-VE" dirty="0" smtClean="0"/>
            <a:t> correspondiente</a:t>
          </a:r>
          <a:endParaRPr lang="es-VE" dirty="0"/>
        </a:p>
      </dgm:t>
    </dgm:pt>
    <dgm:pt modelId="{9D1D50A7-B5DF-4EB2-9233-B7B638C46280}" type="parTrans" cxnId="{AE9C0DC2-021D-4831-94E7-83719FD1D046}">
      <dgm:prSet/>
      <dgm:spPr/>
      <dgm:t>
        <a:bodyPr/>
        <a:lstStyle/>
        <a:p>
          <a:endParaRPr lang="es-VE"/>
        </a:p>
      </dgm:t>
    </dgm:pt>
    <dgm:pt modelId="{EF80DBEE-E529-4EE1-AFB5-9120B0D94AD9}" type="sibTrans" cxnId="{AE9C0DC2-021D-4831-94E7-83719FD1D046}">
      <dgm:prSet/>
      <dgm:spPr/>
      <dgm:t>
        <a:bodyPr/>
        <a:lstStyle/>
        <a:p>
          <a:endParaRPr lang="es-VE"/>
        </a:p>
      </dgm:t>
    </dgm:pt>
    <dgm:pt modelId="{02061E64-69D0-4322-9CE6-DFAD7655DE9E}">
      <dgm:prSet/>
      <dgm:spPr/>
      <dgm:t>
        <a:bodyPr/>
        <a:lstStyle/>
        <a:p>
          <a:r>
            <a:rPr lang="es-VE" dirty="0" smtClean="0"/>
            <a:t>Diseño del Mapa de Navegación: modelar la cantidad de paginas web que requerirá el sitio a nivel jerárquico (Mapa de Navegabilidad)</a:t>
          </a:r>
          <a:endParaRPr lang="es-VE" dirty="0"/>
        </a:p>
      </dgm:t>
    </dgm:pt>
    <dgm:pt modelId="{856DE6A7-DBFE-4115-8CA9-D29DCBDDA609}" type="parTrans" cxnId="{2A2215E5-B9D9-4FF3-90C2-88BC6421459F}">
      <dgm:prSet/>
      <dgm:spPr/>
      <dgm:t>
        <a:bodyPr/>
        <a:lstStyle/>
        <a:p>
          <a:endParaRPr lang="es-VE"/>
        </a:p>
      </dgm:t>
    </dgm:pt>
    <dgm:pt modelId="{5FDD5F65-7E6E-431C-BC35-22D72926D1A2}" type="sibTrans" cxnId="{2A2215E5-B9D9-4FF3-90C2-88BC6421459F}">
      <dgm:prSet/>
      <dgm:spPr/>
      <dgm:t>
        <a:bodyPr/>
        <a:lstStyle/>
        <a:p>
          <a:endParaRPr lang="es-VE"/>
        </a:p>
      </dgm:t>
    </dgm:pt>
    <dgm:pt modelId="{FB7470D7-BF6C-48A6-9D85-675722358B20}">
      <dgm:prSet/>
      <dgm:spPr/>
      <dgm:t>
        <a:bodyPr/>
        <a:lstStyle/>
        <a:p>
          <a:r>
            <a:rPr lang="es-VE" dirty="0" smtClean="0"/>
            <a:t>Diseño de </a:t>
          </a:r>
          <a:r>
            <a:rPr lang="es-VE" dirty="0" err="1" smtClean="0"/>
            <a:t>Mockup</a:t>
          </a:r>
          <a:r>
            <a:rPr lang="es-VE" dirty="0" smtClean="0"/>
            <a:t> (Wireframes): determina como se mostrara el contenido de cada pagina, paleta de colores, animaciones, imágenes, entre otros</a:t>
          </a:r>
          <a:endParaRPr lang="es-VE" dirty="0"/>
        </a:p>
      </dgm:t>
    </dgm:pt>
    <dgm:pt modelId="{F2565A57-255E-47EA-BBEA-E482B1FE8407}" type="parTrans" cxnId="{46187BDA-44F4-40ED-AB63-4987C218C3B4}">
      <dgm:prSet/>
      <dgm:spPr/>
      <dgm:t>
        <a:bodyPr/>
        <a:lstStyle/>
        <a:p>
          <a:endParaRPr lang="es-VE"/>
        </a:p>
      </dgm:t>
    </dgm:pt>
    <dgm:pt modelId="{B3D70E00-6C39-45D3-8153-B19D6FD1BDE5}" type="sibTrans" cxnId="{46187BDA-44F4-40ED-AB63-4987C218C3B4}">
      <dgm:prSet/>
      <dgm:spPr/>
      <dgm:t>
        <a:bodyPr/>
        <a:lstStyle/>
        <a:p>
          <a:endParaRPr lang="es-VE"/>
        </a:p>
      </dgm:t>
    </dgm:pt>
    <dgm:pt modelId="{A79388CB-6BAB-43A1-93AD-1DF7856EA114}">
      <dgm:prSet/>
      <dgm:spPr/>
      <dgm:t>
        <a:bodyPr/>
        <a:lstStyle/>
        <a:p>
          <a:r>
            <a:rPr lang="es-VE" smtClean="0"/>
            <a:t>En esta etapa se apoya el diseño del sitio con Diseñadores Gráficos, Consultores y expertos Web </a:t>
          </a:r>
          <a:endParaRPr lang="es-VE"/>
        </a:p>
      </dgm:t>
    </dgm:pt>
    <dgm:pt modelId="{3B387F90-9909-49BB-BF3E-D27D8D02A58F}" type="parTrans" cxnId="{E3CD4C86-378D-4421-B458-AAC5F7D3506B}">
      <dgm:prSet/>
      <dgm:spPr/>
      <dgm:t>
        <a:bodyPr/>
        <a:lstStyle/>
        <a:p>
          <a:endParaRPr lang="es-VE"/>
        </a:p>
      </dgm:t>
    </dgm:pt>
    <dgm:pt modelId="{C807345E-EA4D-4E8C-9810-620A743D36FC}" type="sibTrans" cxnId="{E3CD4C86-378D-4421-B458-AAC5F7D3506B}">
      <dgm:prSet/>
      <dgm:spPr/>
      <dgm:t>
        <a:bodyPr/>
        <a:lstStyle/>
        <a:p>
          <a:endParaRPr lang="es-VE"/>
        </a:p>
      </dgm:t>
    </dgm:pt>
    <dgm:pt modelId="{E4A9EAF5-E8A9-4814-AF6D-8DD907011B76}">
      <dgm:prSet/>
      <dgm:spPr/>
      <dgm:t>
        <a:bodyPr/>
        <a:lstStyle/>
        <a:p>
          <a:r>
            <a:rPr lang="es-VE" dirty="0" smtClean="0"/>
            <a:t>Codificar en CSS el estilo de las paginas web tomando en cuenta tipo de fuentes, de colores, marcos y mas</a:t>
          </a:r>
          <a:endParaRPr lang="es-VE" dirty="0"/>
        </a:p>
      </dgm:t>
    </dgm:pt>
    <dgm:pt modelId="{4C245531-5E87-48E2-8496-5EB7ABA621AB}" type="parTrans" cxnId="{42A2D72A-B6DF-4FE6-921F-399D1EDA1EE0}">
      <dgm:prSet/>
      <dgm:spPr/>
      <dgm:t>
        <a:bodyPr/>
        <a:lstStyle/>
        <a:p>
          <a:endParaRPr lang="es-VE"/>
        </a:p>
      </dgm:t>
    </dgm:pt>
    <dgm:pt modelId="{DA77526C-A5E8-4EF8-A746-610F4C8269A2}" type="sibTrans" cxnId="{42A2D72A-B6DF-4FE6-921F-399D1EDA1EE0}">
      <dgm:prSet/>
      <dgm:spPr/>
      <dgm:t>
        <a:bodyPr/>
        <a:lstStyle/>
        <a:p>
          <a:endParaRPr lang="es-VE"/>
        </a:p>
      </dgm:t>
    </dgm:pt>
    <dgm:pt modelId="{20B271DD-6B38-4C9B-A218-725E27FECFEB}">
      <dgm:prSet/>
      <dgm:spPr/>
      <dgm:t>
        <a:bodyPr/>
        <a:lstStyle/>
        <a:p>
          <a:r>
            <a:rPr lang="es-VE" dirty="0" smtClean="0"/>
            <a:t>Codificar en JavaScript para sumar interactividad a cada una de las paginas, usando animaciones y funcionalidad, base de datos, gráficas y tablas</a:t>
          </a:r>
          <a:endParaRPr lang="es-VE" dirty="0"/>
        </a:p>
      </dgm:t>
    </dgm:pt>
    <dgm:pt modelId="{CB30F2C3-68A4-4A33-BB3A-2740FA4B849A}" type="parTrans" cxnId="{B1428446-8629-4CB2-8D4B-B299B17DCF49}">
      <dgm:prSet/>
      <dgm:spPr/>
      <dgm:t>
        <a:bodyPr/>
        <a:lstStyle/>
        <a:p>
          <a:endParaRPr lang="es-VE"/>
        </a:p>
      </dgm:t>
    </dgm:pt>
    <dgm:pt modelId="{A2B3D242-A872-4DCF-9CC6-BF7B3A74775B}" type="sibTrans" cxnId="{B1428446-8629-4CB2-8D4B-B299B17DCF49}">
      <dgm:prSet/>
      <dgm:spPr/>
      <dgm:t>
        <a:bodyPr/>
        <a:lstStyle/>
        <a:p>
          <a:endParaRPr lang="es-VE"/>
        </a:p>
      </dgm:t>
    </dgm:pt>
    <dgm:pt modelId="{8FE24D9B-C75C-4D6D-ACB8-3FCFA7C9E5F9}">
      <dgm:prSet/>
      <dgm:spPr/>
      <dgm:t>
        <a:bodyPr/>
        <a:lstStyle/>
        <a:p>
          <a:r>
            <a:rPr lang="es-VE" dirty="0" smtClean="0"/>
            <a:t>Aplica técnicas de SEO para que los buscadores web encuentren el sitio fácilmente y de esa manera se incrementen las ventas y visitas</a:t>
          </a:r>
          <a:endParaRPr lang="es-VE" dirty="0"/>
        </a:p>
      </dgm:t>
    </dgm:pt>
    <dgm:pt modelId="{1E5A462C-B925-44EA-A29C-311A48A78F51}" type="parTrans" cxnId="{F9E31C0F-949C-4F6A-A62D-2449005085F9}">
      <dgm:prSet/>
      <dgm:spPr/>
      <dgm:t>
        <a:bodyPr/>
        <a:lstStyle/>
        <a:p>
          <a:endParaRPr lang="es-VE"/>
        </a:p>
      </dgm:t>
    </dgm:pt>
    <dgm:pt modelId="{1AAA0780-0EA2-4C4E-86C7-80234B7813EE}" type="sibTrans" cxnId="{F9E31C0F-949C-4F6A-A62D-2449005085F9}">
      <dgm:prSet/>
      <dgm:spPr/>
      <dgm:t>
        <a:bodyPr/>
        <a:lstStyle/>
        <a:p>
          <a:endParaRPr lang="es-VE"/>
        </a:p>
      </dgm:t>
    </dgm:pt>
    <dgm:pt modelId="{26BAE727-D9AF-4CCF-937D-A7D2BA79F07F}">
      <dgm:prSet/>
      <dgm:spPr/>
      <dgm:t>
        <a:bodyPr/>
        <a:lstStyle/>
        <a:p>
          <a:r>
            <a:rPr lang="es-VE" dirty="0" smtClean="0"/>
            <a:t>Gestionar cambios de funcionalidades, paginas y contenido. </a:t>
          </a:r>
          <a:endParaRPr lang="es-VE" dirty="0"/>
        </a:p>
      </dgm:t>
    </dgm:pt>
    <dgm:pt modelId="{A2C71FEF-EAD9-406A-BB1F-5DF848A908B4}" type="parTrans" cxnId="{ABD74D3E-AD02-4340-B0DA-572C2F20852B}">
      <dgm:prSet/>
      <dgm:spPr/>
      <dgm:t>
        <a:bodyPr/>
        <a:lstStyle/>
        <a:p>
          <a:endParaRPr lang="es-VE"/>
        </a:p>
      </dgm:t>
    </dgm:pt>
    <dgm:pt modelId="{39944DAF-7B4C-40B0-AAB4-BC03A5395FC7}" type="sibTrans" cxnId="{ABD74D3E-AD02-4340-B0DA-572C2F20852B}">
      <dgm:prSet/>
      <dgm:spPr/>
      <dgm:t>
        <a:bodyPr/>
        <a:lstStyle/>
        <a:p>
          <a:endParaRPr lang="es-VE"/>
        </a:p>
      </dgm:t>
    </dgm:pt>
    <dgm:pt modelId="{85C24D67-D2A0-4132-BC9B-8AC173800F97}">
      <dgm:prSet/>
      <dgm:spPr/>
      <dgm:t>
        <a:bodyPr/>
        <a:lstStyle/>
        <a:p>
          <a:r>
            <a:rPr lang="es-VE" dirty="0" smtClean="0"/>
            <a:t>En cada paso se debe pedir la aprobación del cliente para evitar </a:t>
          </a:r>
          <a:r>
            <a:rPr lang="es-VE" dirty="0" err="1" smtClean="0"/>
            <a:t>retrabajar</a:t>
          </a:r>
          <a:r>
            <a:rPr lang="es-VE" dirty="0" smtClean="0"/>
            <a:t>, su </a:t>
          </a:r>
          <a:r>
            <a:rPr lang="es-VE" dirty="0" err="1" smtClean="0"/>
            <a:t>retroalimentacion</a:t>
          </a:r>
          <a:r>
            <a:rPr lang="es-VE" dirty="0" smtClean="0"/>
            <a:t> es invaluable </a:t>
          </a:r>
          <a:endParaRPr lang="es-VE" dirty="0"/>
        </a:p>
      </dgm:t>
    </dgm:pt>
    <dgm:pt modelId="{19D58DF2-A5A2-42F8-B1EC-21651CDAB3AE}" type="parTrans" cxnId="{54654415-F5C3-4670-881C-A7388B12479D}">
      <dgm:prSet/>
      <dgm:spPr/>
      <dgm:t>
        <a:bodyPr/>
        <a:lstStyle/>
        <a:p>
          <a:endParaRPr lang="es-VE"/>
        </a:p>
      </dgm:t>
    </dgm:pt>
    <dgm:pt modelId="{8A29668A-76BF-4BB9-8EAE-51A1E6C7D126}" type="sibTrans" cxnId="{54654415-F5C3-4670-881C-A7388B12479D}">
      <dgm:prSet/>
      <dgm:spPr/>
      <dgm:t>
        <a:bodyPr/>
        <a:lstStyle/>
        <a:p>
          <a:endParaRPr lang="es-VE"/>
        </a:p>
      </dgm:t>
    </dgm:pt>
    <dgm:pt modelId="{C5ACDB29-D00A-4588-B4EA-6E47D4F1C661}" type="pres">
      <dgm:prSet presAssocID="{4320E805-94C7-42AA-82BF-40664A4F6EC8}" presName="Name0" presStyleCnt="0">
        <dgm:presLayoutVars>
          <dgm:dir/>
          <dgm:animLvl val="lvl"/>
          <dgm:resizeHandles val="exact"/>
        </dgm:presLayoutVars>
      </dgm:prSet>
      <dgm:spPr/>
      <dgm:t>
        <a:bodyPr/>
        <a:lstStyle/>
        <a:p>
          <a:endParaRPr lang="es-VE"/>
        </a:p>
      </dgm:t>
    </dgm:pt>
    <dgm:pt modelId="{F5D61CEC-C6D6-4CD8-BB99-FB9448B644A7}" type="pres">
      <dgm:prSet presAssocID="{E6264B6A-C525-41FE-9669-068765726ECC}" presName="compositeNode" presStyleCnt="0">
        <dgm:presLayoutVars>
          <dgm:bulletEnabled val="1"/>
        </dgm:presLayoutVars>
      </dgm:prSet>
      <dgm:spPr/>
    </dgm:pt>
    <dgm:pt modelId="{15357086-E1F0-4041-8B9F-C1958F7E16DD}" type="pres">
      <dgm:prSet presAssocID="{E6264B6A-C525-41FE-9669-068765726ECC}" presName="bgRect" presStyleLbl="node1" presStyleIdx="0" presStyleCnt="2"/>
      <dgm:spPr/>
      <dgm:t>
        <a:bodyPr/>
        <a:lstStyle/>
        <a:p>
          <a:endParaRPr lang="es-VE"/>
        </a:p>
      </dgm:t>
    </dgm:pt>
    <dgm:pt modelId="{62CE9932-B961-400D-B21B-17B3685F86F1}" type="pres">
      <dgm:prSet presAssocID="{E6264B6A-C525-41FE-9669-068765726ECC}" presName="parentNode" presStyleLbl="node1" presStyleIdx="0" presStyleCnt="2">
        <dgm:presLayoutVars>
          <dgm:chMax val="0"/>
          <dgm:bulletEnabled val="1"/>
        </dgm:presLayoutVars>
      </dgm:prSet>
      <dgm:spPr/>
      <dgm:t>
        <a:bodyPr/>
        <a:lstStyle/>
        <a:p>
          <a:endParaRPr lang="es-VE"/>
        </a:p>
      </dgm:t>
    </dgm:pt>
    <dgm:pt modelId="{DE8EE010-4138-48C1-8277-DB59D8320318}" type="pres">
      <dgm:prSet presAssocID="{E6264B6A-C525-41FE-9669-068765726ECC}" presName="childNode" presStyleLbl="node1" presStyleIdx="0" presStyleCnt="2">
        <dgm:presLayoutVars>
          <dgm:bulletEnabled val="1"/>
        </dgm:presLayoutVars>
      </dgm:prSet>
      <dgm:spPr/>
      <dgm:t>
        <a:bodyPr/>
        <a:lstStyle/>
        <a:p>
          <a:endParaRPr lang="es-VE"/>
        </a:p>
      </dgm:t>
    </dgm:pt>
    <dgm:pt modelId="{DEF7986E-5BCC-4CB0-BFC4-C3FE19C4B429}" type="pres">
      <dgm:prSet presAssocID="{D1FC52C3-9A50-4ED9-92E0-35A769C245E6}" presName="hSp" presStyleCnt="0"/>
      <dgm:spPr/>
    </dgm:pt>
    <dgm:pt modelId="{4E33679A-8D63-45C6-B4B6-1493B4BFFA7A}" type="pres">
      <dgm:prSet presAssocID="{D1FC52C3-9A50-4ED9-92E0-35A769C245E6}" presName="vProcSp" presStyleCnt="0"/>
      <dgm:spPr/>
    </dgm:pt>
    <dgm:pt modelId="{58EAD977-1CD2-4413-BB38-782A32702370}" type="pres">
      <dgm:prSet presAssocID="{D1FC52C3-9A50-4ED9-92E0-35A769C245E6}" presName="vSp1" presStyleCnt="0"/>
      <dgm:spPr/>
    </dgm:pt>
    <dgm:pt modelId="{FD7497C1-1D1C-44C9-BDB4-19BA64D95EF2}" type="pres">
      <dgm:prSet presAssocID="{D1FC52C3-9A50-4ED9-92E0-35A769C245E6}" presName="simulatedConn" presStyleLbl="solidFgAcc1" presStyleIdx="0" presStyleCnt="1"/>
      <dgm:spPr/>
    </dgm:pt>
    <dgm:pt modelId="{61DC726D-7D4F-4C54-B8D4-244EB339C7DA}" type="pres">
      <dgm:prSet presAssocID="{D1FC52C3-9A50-4ED9-92E0-35A769C245E6}" presName="vSp2" presStyleCnt="0"/>
      <dgm:spPr/>
    </dgm:pt>
    <dgm:pt modelId="{4C102762-A3A5-42D1-A914-8BC57A775422}" type="pres">
      <dgm:prSet presAssocID="{D1FC52C3-9A50-4ED9-92E0-35A769C245E6}" presName="sibTrans" presStyleCnt="0"/>
      <dgm:spPr/>
    </dgm:pt>
    <dgm:pt modelId="{B7B5F498-1EE8-4057-9A56-8CC9B02949A4}" type="pres">
      <dgm:prSet presAssocID="{BB86D051-B35E-4DD1-80F8-8678072C2E26}" presName="compositeNode" presStyleCnt="0">
        <dgm:presLayoutVars>
          <dgm:bulletEnabled val="1"/>
        </dgm:presLayoutVars>
      </dgm:prSet>
      <dgm:spPr/>
    </dgm:pt>
    <dgm:pt modelId="{B0501C98-A85E-4EB6-A339-15EEAFF729D2}" type="pres">
      <dgm:prSet presAssocID="{BB86D051-B35E-4DD1-80F8-8678072C2E26}" presName="bgRect" presStyleLbl="node1" presStyleIdx="1" presStyleCnt="2"/>
      <dgm:spPr/>
      <dgm:t>
        <a:bodyPr/>
        <a:lstStyle/>
        <a:p>
          <a:endParaRPr lang="es-VE"/>
        </a:p>
      </dgm:t>
    </dgm:pt>
    <dgm:pt modelId="{AAAE6CDA-FED4-4C94-9CDA-6ADCD5D417F7}" type="pres">
      <dgm:prSet presAssocID="{BB86D051-B35E-4DD1-80F8-8678072C2E26}" presName="parentNode" presStyleLbl="node1" presStyleIdx="1" presStyleCnt="2">
        <dgm:presLayoutVars>
          <dgm:chMax val="0"/>
          <dgm:bulletEnabled val="1"/>
        </dgm:presLayoutVars>
      </dgm:prSet>
      <dgm:spPr/>
      <dgm:t>
        <a:bodyPr/>
        <a:lstStyle/>
        <a:p>
          <a:endParaRPr lang="es-VE"/>
        </a:p>
      </dgm:t>
    </dgm:pt>
    <dgm:pt modelId="{634E7DB0-ECEB-4A12-8DEF-9D1D8572DCC3}" type="pres">
      <dgm:prSet presAssocID="{BB86D051-B35E-4DD1-80F8-8678072C2E26}" presName="childNode" presStyleLbl="node1" presStyleIdx="1" presStyleCnt="2">
        <dgm:presLayoutVars>
          <dgm:bulletEnabled val="1"/>
        </dgm:presLayoutVars>
      </dgm:prSet>
      <dgm:spPr/>
      <dgm:t>
        <a:bodyPr/>
        <a:lstStyle/>
        <a:p>
          <a:endParaRPr lang="es-VE"/>
        </a:p>
      </dgm:t>
    </dgm:pt>
  </dgm:ptLst>
  <dgm:cxnLst>
    <dgm:cxn modelId="{8B39D2BA-7CFF-4EF5-B579-DFC3B98768D3}" type="presOf" srcId="{26BAE727-D9AF-4CCF-937D-A7D2BA79F07F}" destId="{634E7DB0-ECEB-4A12-8DEF-9D1D8572DCC3}" srcOrd="0" destOrd="4" presId="urn:microsoft.com/office/officeart/2005/8/layout/hProcess7"/>
    <dgm:cxn modelId="{3B3B0A2A-91C6-444E-B3DC-5117C1EEEE2F}" srcId="{E6264B6A-C525-41FE-9669-068765726ECC}" destId="{949CC96A-8CA4-493C-8BD3-18379A03E863}" srcOrd="0" destOrd="0" parTransId="{28D25B9A-D516-4F1F-83C5-8978C1A15BAF}" sibTransId="{7D1D2BDF-EFBF-471E-9A92-06FF6EA4EA34}"/>
    <dgm:cxn modelId="{54C19419-7F84-4D34-B286-6D52CEDAF442}" srcId="{4320E805-94C7-42AA-82BF-40664A4F6EC8}" destId="{BB86D051-B35E-4DD1-80F8-8678072C2E26}" srcOrd="1" destOrd="0" parTransId="{7F4C5013-7D5E-4774-A172-F3BDEE98E235}" sibTransId="{D95D8C62-B236-4E54-9720-D0554E2ED416}"/>
    <dgm:cxn modelId="{ABD74D3E-AD02-4340-B0DA-572C2F20852B}" srcId="{BB86D051-B35E-4DD1-80F8-8678072C2E26}" destId="{26BAE727-D9AF-4CCF-937D-A7D2BA79F07F}" srcOrd="4" destOrd="0" parTransId="{A2C71FEF-EAD9-406A-BB1F-5DF848A908B4}" sibTransId="{39944DAF-7B4C-40B0-AAB4-BC03A5395FC7}"/>
    <dgm:cxn modelId="{AE9C0DC2-021D-4831-94E7-83719FD1D046}" srcId="{BB86D051-B35E-4DD1-80F8-8678072C2E26}" destId="{BC0F9064-E234-4EC6-AFB1-B6D8DC7AAC13}" srcOrd="0" destOrd="0" parTransId="{9D1D50A7-B5DF-4EB2-9233-B7B638C46280}" sibTransId="{EF80DBEE-E529-4EE1-AFB5-9120B0D94AD9}"/>
    <dgm:cxn modelId="{CBF63593-A564-429C-A129-C2F06EDAB410}" type="presOf" srcId="{BB86D051-B35E-4DD1-80F8-8678072C2E26}" destId="{AAAE6CDA-FED4-4C94-9CDA-6ADCD5D417F7}" srcOrd="1" destOrd="0" presId="urn:microsoft.com/office/officeart/2005/8/layout/hProcess7"/>
    <dgm:cxn modelId="{54654415-F5C3-4670-881C-A7388B12479D}" srcId="{BB86D051-B35E-4DD1-80F8-8678072C2E26}" destId="{85C24D67-D2A0-4132-BC9B-8AC173800F97}" srcOrd="5" destOrd="0" parTransId="{19D58DF2-A5A2-42F8-B1EC-21651CDAB3AE}" sibTransId="{8A29668A-76BF-4BB9-8EAE-51A1E6C7D126}"/>
    <dgm:cxn modelId="{2950CA1E-4E9D-40AE-8BE7-3A67C666EC22}" type="presOf" srcId="{949CC96A-8CA4-493C-8BD3-18379A03E863}" destId="{DE8EE010-4138-48C1-8277-DB59D8320318}" srcOrd="0" destOrd="0" presId="urn:microsoft.com/office/officeart/2005/8/layout/hProcess7"/>
    <dgm:cxn modelId="{378A4A80-5320-4553-AD53-AF14D5479846}" type="presOf" srcId="{BB86D051-B35E-4DD1-80F8-8678072C2E26}" destId="{B0501C98-A85E-4EB6-A339-15EEAFF729D2}" srcOrd="0" destOrd="0" presId="urn:microsoft.com/office/officeart/2005/8/layout/hProcess7"/>
    <dgm:cxn modelId="{69ACCB05-1D20-4086-B091-07DC2CB0C6CC}" type="presOf" srcId="{4320E805-94C7-42AA-82BF-40664A4F6EC8}" destId="{C5ACDB29-D00A-4588-B4EA-6E47D4F1C661}" srcOrd="0" destOrd="0" presId="urn:microsoft.com/office/officeart/2005/8/layout/hProcess7"/>
    <dgm:cxn modelId="{D9448ED2-6612-4C53-9D27-F21FEFF7CCDA}" type="presOf" srcId="{20B271DD-6B38-4C9B-A218-725E27FECFEB}" destId="{634E7DB0-ECEB-4A12-8DEF-9D1D8572DCC3}" srcOrd="0" destOrd="2" presId="urn:microsoft.com/office/officeart/2005/8/layout/hProcess7"/>
    <dgm:cxn modelId="{825AE6FD-81B8-490D-A007-E117529A8D34}" type="presOf" srcId="{A79388CB-6BAB-43A1-93AD-1DF7856EA114}" destId="{DE8EE010-4138-48C1-8277-DB59D8320318}" srcOrd="0" destOrd="3" presId="urn:microsoft.com/office/officeart/2005/8/layout/hProcess7"/>
    <dgm:cxn modelId="{E3CD4C86-378D-4421-B458-AAC5F7D3506B}" srcId="{E6264B6A-C525-41FE-9669-068765726ECC}" destId="{A79388CB-6BAB-43A1-93AD-1DF7856EA114}" srcOrd="3" destOrd="0" parTransId="{3B387F90-9909-49BB-BF3E-D27D8D02A58F}" sibTransId="{C807345E-EA4D-4E8C-9810-620A743D36FC}"/>
    <dgm:cxn modelId="{03421A5B-AFEF-464D-A7FE-F3178E4CA32C}" type="presOf" srcId="{8FE24D9B-C75C-4D6D-ACB8-3FCFA7C9E5F9}" destId="{634E7DB0-ECEB-4A12-8DEF-9D1D8572DCC3}" srcOrd="0" destOrd="3" presId="urn:microsoft.com/office/officeart/2005/8/layout/hProcess7"/>
    <dgm:cxn modelId="{B23CC68D-3DF2-4D26-B5D0-5211C9814A3D}" type="presOf" srcId="{FB7470D7-BF6C-48A6-9D85-675722358B20}" destId="{DE8EE010-4138-48C1-8277-DB59D8320318}" srcOrd="0" destOrd="2" presId="urn:microsoft.com/office/officeart/2005/8/layout/hProcess7"/>
    <dgm:cxn modelId="{AFBA7E9D-CA0E-4FEC-A46F-A682BF030538}" srcId="{4320E805-94C7-42AA-82BF-40664A4F6EC8}" destId="{E6264B6A-C525-41FE-9669-068765726ECC}" srcOrd="0" destOrd="0" parTransId="{537DC329-A72F-4116-9139-89C94495099B}" sibTransId="{D1FC52C3-9A50-4ED9-92E0-35A769C245E6}"/>
    <dgm:cxn modelId="{46187BDA-44F4-40ED-AB63-4987C218C3B4}" srcId="{E6264B6A-C525-41FE-9669-068765726ECC}" destId="{FB7470D7-BF6C-48A6-9D85-675722358B20}" srcOrd="2" destOrd="0" parTransId="{F2565A57-255E-47EA-BBEA-E482B1FE8407}" sibTransId="{B3D70E00-6C39-45D3-8153-B19D6FD1BDE5}"/>
    <dgm:cxn modelId="{8C0B969C-0480-4342-B07B-A82103402E84}" type="presOf" srcId="{E6264B6A-C525-41FE-9669-068765726ECC}" destId="{62CE9932-B961-400D-B21B-17B3685F86F1}" srcOrd="1" destOrd="0" presId="urn:microsoft.com/office/officeart/2005/8/layout/hProcess7"/>
    <dgm:cxn modelId="{B1428446-8629-4CB2-8D4B-B299B17DCF49}" srcId="{BB86D051-B35E-4DD1-80F8-8678072C2E26}" destId="{20B271DD-6B38-4C9B-A218-725E27FECFEB}" srcOrd="2" destOrd="0" parTransId="{CB30F2C3-68A4-4A33-BB3A-2740FA4B849A}" sibTransId="{A2B3D242-A872-4DCF-9CC6-BF7B3A74775B}"/>
    <dgm:cxn modelId="{2A2215E5-B9D9-4FF3-90C2-88BC6421459F}" srcId="{E6264B6A-C525-41FE-9669-068765726ECC}" destId="{02061E64-69D0-4322-9CE6-DFAD7655DE9E}" srcOrd="1" destOrd="0" parTransId="{856DE6A7-DBFE-4115-8CA9-D29DCBDDA609}" sibTransId="{5FDD5F65-7E6E-431C-BC35-22D72926D1A2}"/>
    <dgm:cxn modelId="{42A2D72A-B6DF-4FE6-921F-399D1EDA1EE0}" srcId="{BB86D051-B35E-4DD1-80F8-8678072C2E26}" destId="{E4A9EAF5-E8A9-4814-AF6D-8DD907011B76}" srcOrd="1" destOrd="0" parTransId="{4C245531-5E87-48E2-8496-5EB7ABA621AB}" sibTransId="{DA77526C-A5E8-4EF8-A746-610F4C8269A2}"/>
    <dgm:cxn modelId="{E9150717-9126-453E-BE0B-CC2889D710CD}" type="presOf" srcId="{02061E64-69D0-4322-9CE6-DFAD7655DE9E}" destId="{DE8EE010-4138-48C1-8277-DB59D8320318}" srcOrd="0" destOrd="1" presId="urn:microsoft.com/office/officeart/2005/8/layout/hProcess7"/>
    <dgm:cxn modelId="{F9E31C0F-949C-4F6A-A62D-2449005085F9}" srcId="{BB86D051-B35E-4DD1-80F8-8678072C2E26}" destId="{8FE24D9B-C75C-4D6D-ACB8-3FCFA7C9E5F9}" srcOrd="3" destOrd="0" parTransId="{1E5A462C-B925-44EA-A29C-311A48A78F51}" sibTransId="{1AAA0780-0EA2-4C4E-86C7-80234B7813EE}"/>
    <dgm:cxn modelId="{662E93EA-0377-43A4-A1FE-721DA6C33E78}" type="presOf" srcId="{85C24D67-D2A0-4132-BC9B-8AC173800F97}" destId="{634E7DB0-ECEB-4A12-8DEF-9D1D8572DCC3}" srcOrd="0" destOrd="5" presId="urn:microsoft.com/office/officeart/2005/8/layout/hProcess7"/>
    <dgm:cxn modelId="{06F11BD2-588E-4400-B4CE-E37FA2F2AE64}" type="presOf" srcId="{E6264B6A-C525-41FE-9669-068765726ECC}" destId="{15357086-E1F0-4041-8B9F-C1958F7E16DD}" srcOrd="0" destOrd="0" presId="urn:microsoft.com/office/officeart/2005/8/layout/hProcess7"/>
    <dgm:cxn modelId="{B58BD7C9-0A2C-4C72-9FD2-122A57BCC8EB}" type="presOf" srcId="{E4A9EAF5-E8A9-4814-AF6D-8DD907011B76}" destId="{634E7DB0-ECEB-4A12-8DEF-9D1D8572DCC3}" srcOrd="0" destOrd="1" presId="urn:microsoft.com/office/officeart/2005/8/layout/hProcess7"/>
    <dgm:cxn modelId="{FD150BC6-EE3D-43C5-90C7-BDE88F06D83E}" type="presOf" srcId="{BC0F9064-E234-4EC6-AFB1-B6D8DC7AAC13}" destId="{634E7DB0-ECEB-4A12-8DEF-9D1D8572DCC3}" srcOrd="0" destOrd="0" presId="urn:microsoft.com/office/officeart/2005/8/layout/hProcess7"/>
    <dgm:cxn modelId="{CC5B3552-AF84-496B-BB4D-3CCC52BF47C5}" type="presParOf" srcId="{C5ACDB29-D00A-4588-B4EA-6E47D4F1C661}" destId="{F5D61CEC-C6D6-4CD8-BB99-FB9448B644A7}" srcOrd="0" destOrd="0" presId="urn:microsoft.com/office/officeart/2005/8/layout/hProcess7"/>
    <dgm:cxn modelId="{D91D9353-E674-413E-BAEA-F5BFF687A890}" type="presParOf" srcId="{F5D61CEC-C6D6-4CD8-BB99-FB9448B644A7}" destId="{15357086-E1F0-4041-8B9F-C1958F7E16DD}" srcOrd="0" destOrd="0" presId="urn:microsoft.com/office/officeart/2005/8/layout/hProcess7"/>
    <dgm:cxn modelId="{7BC5B434-C8A0-4753-98C2-B6CAD87D52CB}" type="presParOf" srcId="{F5D61CEC-C6D6-4CD8-BB99-FB9448B644A7}" destId="{62CE9932-B961-400D-B21B-17B3685F86F1}" srcOrd="1" destOrd="0" presId="urn:microsoft.com/office/officeart/2005/8/layout/hProcess7"/>
    <dgm:cxn modelId="{B9B3F888-0672-492F-8551-1BF8FF379E07}" type="presParOf" srcId="{F5D61CEC-C6D6-4CD8-BB99-FB9448B644A7}" destId="{DE8EE010-4138-48C1-8277-DB59D8320318}" srcOrd="2" destOrd="0" presId="urn:microsoft.com/office/officeart/2005/8/layout/hProcess7"/>
    <dgm:cxn modelId="{1DFBFF50-F3FF-49B8-B7F3-AC37AFDF047B}" type="presParOf" srcId="{C5ACDB29-D00A-4588-B4EA-6E47D4F1C661}" destId="{DEF7986E-5BCC-4CB0-BFC4-C3FE19C4B429}" srcOrd="1" destOrd="0" presId="urn:microsoft.com/office/officeart/2005/8/layout/hProcess7"/>
    <dgm:cxn modelId="{528056F9-DCE0-4AC1-99B2-87921C0A5BD4}" type="presParOf" srcId="{C5ACDB29-D00A-4588-B4EA-6E47D4F1C661}" destId="{4E33679A-8D63-45C6-B4B6-1493B4BFFA7A}" srcOrd="2" destOrd="0" presId="urn:microsoft.com/office/officeart/2005/8/layout/hProcess7"/>
    <dgm:cxn modelId="{96B5C4D3-7FCE-430D-B4C1-133DD836BFF4}" type="presParOf" srcId="{4E33679A-8D63-45C6-B4B6-1493B4BFFA7A}" destId="{58EAD977-1CD2-4413-BB38-782A32702370}" srcOrd="0" destOrd="0" presId="urn:microsoft.com/office/officeart/2005/8/layout/hProcess7"/>
    <dgm:cxn modelId="{AFB2B64C-B277-4B03-8F88-1AD1920C9350}" type="presParOf" srcId="{4E33679A-8D63-45C6-B4B6-1493B4BFFA7A}" destId="{FD7497C1-1D1C-44C9-BDB4-19BA64D95EF2}" srcOrd="1" destOrd="0" presId="urn:microsoft.com/office/officeart/2005/8/layout/hProcess7"/>
    <dgm:cxn modelId="{9B0E951B-CB03-4A5A-A6DB-FC608305C448}" type="presParOf" srcId="{4E33679A-8D63-45C6-B4B6-1493B4BFFA7A}" destId="{61DC726D-7D4F-4C54-B8D4-244EB339C7DA}" srcOrd="2" destOrd="0" presId="urn:microsoft.com/office/officeart/2005/8/layout/hProcess7"/>
    <dgm:cxn modelId="{498EAA9E-5F08-49AE-96DB-9B98567EB957}" type="presParOf" srcId="{C5ACDB29-D00A-4588-B4EA-6E47D4F1C661}" destId="{4C102762-A3A5-42D1-A914-8BC57A775422}" srcOrd="3" destOrd="0" presId="urn:microsoft.com/office/officeart/2005/8/layout/hProcess7"/>
    <dgm:cxn modelId="{3C8BCA15-8C27-49E0-A80B-F21960F3C1E6}" type="presParOf" srcId="{C5ACDB29-D00A-4588-B4EA-6E47D4F1C661}" destId="{B7B5F498-1EE8-4057-9A56-8CC9B02949A4}" srcOrd="4" destOrd="0" presId="urn:microsoft.com/office/officeart/2005/8/layout/hProcess7"/>
    <dgm:cxn modelId="{1B0AB2CB-96A8-4AC3-A138-02A5281651C1}" type="presParOf" srcId="{B7B5F498-1EE8-4057-9A56-8CC9B02949A4}" destId="{B0501C98-A85E-4EB6-A339-15EEAFF729D2}" srcOrd="0" destOrd="0" presId="urn:microsoft.com/office/officeart/2005/8/layout/hProcess7"/>
    <dgm:cxn modelId="{2C2BD440-B62D-4EED-ACCC-DD285CF83FB4}" type="presParOf" srcId="{B7B5F498-1EE8-4057-9A56-8CC9B02949A4}" destId="{AAAE6CDA-FED4-4C94-9CDA-6ADCD5D417F7}" srcOrd="1" destOrd="0" presId="urn:microsoft.com/office/officeart/2005/8/layout/hProcess7"/>
    <dgm:cxn modelId="{C8673B08-D76C-4F9B-8F4D-4ADFB8FFC538}" type="presParOf" srcId="{B7B5F498-1EE8-4057-9A56-8CC9B02949A4}" destId="{634E7DB0-ECEB-4A12-8DEF-9D1D8572DCC3}" srcOrd="2" destOrd="0" presId="urn:microsoft.com/office/officeart/2005/8/layout/hProcess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57086-E1F0-4041-8B9F-C1958F7E16DD}">
      <dsp:nvSpPr>
        <dsp:cNvPr id="0" name=""/>
        <dsp:cNvSpPr/>
      </dsp:nvSpPr>
      <dsp:spPr>
        <a:xfrm>
          <a:off x="1543" y="0"/>
          <a:ext cx="3932169" cy="3528392"/>
        </a:xfrm>
        <a:prstGeom prst="roundRect">
          <a:avLst>
            <a:gd name="adj" fmla="val 5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44018" rIns="186690" bIns="0" numCol="1" spcCol="1270" anchor="t" anchorCtr="0">
          <a:noAutofit/>
        </a:bodyPr>
        <a:lstStyle/>
        <a:p>
          <a:pPr lvl="0" algn="r" defTabSz="1866900">
            <a:lnSpc>
              <a:spcPct val="90000"/>
            </a:lnSpc>
            <a:spcBef>
              <a:spcPct val="0"/>
            </a:spcBef>
            <a:spcAft>
              <a:spcPct val="35000"/>
            </a:spcAft>
          </a:pPr>
          <a:r>
            <a:rPr lang="es-VE" sz="4200" kern="1200" dirty="0" smtClean="0"/>
            <a:t>Diseño</a:t>
          </a:r>
          <a:endParaRPr lang="es-VE" sz="4200" kern="1200" dirty="0"/>
        </a:p>
      </dsp:txBody>
      <dsp:txXfrm rot="16200000">
        <a:off x="-1051879" y="1053423"/>
        <a:ext cx="2893281" cy="786433"/>
      </dsp:txXfrm>
    </dsp:sp>
    <dsp:sp modelId="{DE8EE010-4138-48C1-8277-DB59D8320318}">
      <dsp:nvSpPr>
        <dsp:cNvPr id="0" name=""/>
        <dsp:cNvSpPr/>
      </dsp:nvSpPr>
      <dsp:spPr>
        <a:xfrm>
          <a:off x="787977" y="0"/>
          <a:ext cx="2929465" cy="3528392"/>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1148" rIns="0" bIns="0" numCol="1" spcCol="1270" anchor="t" anchorCtr="0">
          <a:noAutofit/>
        </a:bodyPr>
        <a:lstStyle/>
        <a:p>
          <a:pPr lvl="0" algn="l" defTabSz="533400">
            <a:lnSpc>
              <a:spcPct val="90000"/>
            </a:lnSpc>
            <a:spcBef>
              <a:spcPct val="0"/>
            </a:spcBef>
            <a:spcAft>
              <a:spcPct val="35000"/>
            </a:spcAft>
          </a:pPr>
          <a:r>
            <a:rPr lang="es-VE" sz="1200" kern="1200" dirty="0" smtClean="0"/>
            <a:t>Levantar Requerimientos del Cliente: traducir las necesidades del cliente en objetivos de diseño</a:t>
          </a:r>
          <a:endParaRPr lang="es-VE" sz="1200" kern="1200" dirty="0"/>
        </a:p>
        <a:p>
          <a:pPr lvl="0" algn="l" defTabSz="533400">
            <a:lnSpc>
              <a:spcPct val="90000"/>
            </a:lnSpc>
            <a:spcBef>
              <a:spcPct val="0"/>
            </a:spcBef>
            <a:spcAft>
              <a:spcPct val="35000"/>
            </a:spcAft>
          </a:pPr>
          <a:r>
            <a:rPr lang="es-VE" sz="1200" kern="1200" dirty="0" smtClean="0"/>
            <a:t>Diseño del Mapa de Navegación: modelar la cantidad de paginas web que requerirá el sitio a nivel jerárquico (Mapa de Navegabilidad)</a:t>
          </a:r>
          <a:endParaRPr lang="es-VE" sz="1200" kern="1200" dirty="0"/>
        </a:p>
        <a:p>
          <a:pPr lvl="0" algn="l" defTabSz="533400">
            <a:lnSpc>
              <a:spcPct val="90000"/>
            </a:lnSpc>
            <a:spcBef>
              <a:spcPct val="0"/>
            </a:spcBef>
            <a:spcAft>
              <a:spcPct val="35000"/>
            </a:spcAft>
          </a:pPr>
          <a:r>
            <a:rPr lang="es-VE" sz="1200" kern="1200" dirty="0" smtClean="0"/>
            <a:t>Diseño de </a:t>
          </a:r>
          <a:r>
            <a:rPr lang="es-VE" sz="1200" kern="1200" dirty="0" err="1" smtClean="0"/>
            <a:t>Mockup</a:t>
          </a:r>
          <a:r>
            <a:rPr lang="es-VE" sz="1200" kern="1200" dirty="0" smtClean="0"/>
            <a:t> (Wireframes): determina como se mostrara el contenido de cada pagina, paleta de colores, animaciones, imágenes, entre otros</a:t>
          </a:r>
          <a:endParaRPr lang="es-VE" sz="1200" kern="1200" dirty="0"/>
        </a:p>
        <a:p>
          <a:pPr lvl="0" algn="l" defTabSz="533400">
            <a:lnSpc>
              <a:spcPct val="90000"/>
            </a:lnSpc>
            <a:spcBef>
              <a:spcPct val="0"/>
            </a:spcBef>
            <a:spcAft>
              <a:spcPct val="35000"/>
            </a:spcAft>
          </a:pPr>
          <a:r>
            <a:rPr lang="es-VE" sz="1200" kern="1200" smtClean="0"/>
            <a:t>En esta etapa se apoya el diseño del sitio con Diseñadores Gráficos, Consultores y expertos Web </a:t>
          </a:r>
          <a:endParaRPr lang="es-VE" sz="1200" kern="1200"/>
        </a:p>
      </dsp:txBody>
      <dsp:txXfrm>
        <a:off x="787977" y="0"/>
        <a:ext cx="2929465" cy="3528392"/>
      </dsp:txXfrm>
    </dsp:sp>
    <dsp:sp modelId="{B0501C98-A85E-4EB6-A339-15EEAFF729D2}">
      <dsp:nvSpPr>
        <dsp:cNvPr id="0" name=""/>
        <dsp:cNvSpPr/>
      </dsp:nvSpPr>
      <dsp:spPr>
        <a:xfrm>
          <a:off x="4071338" y="0"/>
          <a:ext cx="3932169" cy="3528392"/>
        </a:xfrm>
        <a:prstGeom prst="roundRect">
          <a:avLst>
            <a:gd name="adj" fmla="val 5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44018" rIns="186690" bIns="0" numCol="1" spcCol="1270" anchor="t" anchorCtr="0">
          <a:noAutofit/>
        </a:bodyPr>
        <a:lstStyle/>
        <a:p>
          <a:pPr lvl="0" algn="r" defTabSz="1866900">
            <a:lnSpc>
              <a:spcPct val="90000"/>
            </a:lnSpc>
            <a:spcBef>
              <a:spcPct val="0"/>
            </a:spcBef>
            <a:spcAft>
              <a:spcPct val="35000"/>
            </a:spcAft>
          </a:pPr>
          <a:r>
            <a:rPr lang="es-VE" sz="4200" kern="1200" dirty="0" smtClean="0"/>
            <a:t>Codificación</a:t>
          </a:r>
          <a:endParaRPr lang="es-VE" sz="4200" kern="1200" dirty="0"/>
        </a:p>
      </dsp:txBody>
      <dsp:txXfrm rot="16200000">
        <a:off x="3017915" y="1053423"/>
        <a:ext cx="2893281" cy="786433"/>
      </dsp:txXfrm>
    </dsp:sp>
    <dsp:sp modelId="{FD7497C1-1D1C-44C9-BDB4-19BA64D95EF2}">
      <dsp:nvSpPr>
        <dsp:cNvPr id="0" name=""/>
        <dsp:cNvSpPr/>
      </dsp:nvSpPr>
      <dsp:spPr>
        <a:xfrm rot="5400000">
          <a:off x="3831851" y="2728479"/>
          <a:ext cx="518295" cy="589825"/>
        </a:xfrm>
        <a:prstGeom prst="flowChartExtract">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34E7DB0-ECEB-4A12-8DEF-9D1D8572DCC3}">
      <dsp:nvSpPr>
        <dsp:cNvPr id="0" name=""/>
        <dsp:cNvSpPr/>
      </dsp:nvSpPr>
      <dsp:spPr>
        <a:xfrm>
          <a:off x="4857772" y="0"/>
          <a:ext cx="2929465" cy="3528392"/>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1148" rIns="0" bIns="0" numCol="1" spcCol="1270" anchor="t" anchorCtr="0">
          <a:noAutofit/>
        </a:bodyPr>
        <a:lstStyle/>
        <a:p>
          <a:pPr lvl="0" algn="l" defTabSz="533400">
            <a:lnSpc>
              <a:spcPct val="90000"/>
            </a:lnSpc>
            <a:spcBef>
              <a:spcPct val="0"/>
            </a:spcBef>
            <a:spcAft>
              <a:spcPct val="35000"/>
            </a:spcAft>
          </a:pPr>
          <a:r>
            <a:rPr lang="es-VE" sz="1200" kern="1200" dirty="0" smtClean="0"/>
            <a:t>Codificar en HTML5 el contenido de cada una de las Paginas, siguiendo el </a:t>
          </a:r>
          <a:r>
            <a:rPr lang="es-VE" sz="1200" kern="1200" dirty="0" err="1" smtClean="0"/>
            <a:t>Mockup</a:t>
          </a:r>
          <a:r>
            <a:rPr lang="es-VE" sz="1200" kern="1200" dirty="0" smtClean="0"/>
            <a:t> correspondiente</a:t>
          </a:r>
          <a:endParaRPr lang="es-VE" sz="1200" kern="1200" dirty="0"/>
        </a:p>
        <a:p>
          <a:pPr lvl="0" algn="l" defTabSz="533400">
            <a:lnSpc>
              <a:spcPct val="90000"/>
            </a:lnSpc>
            <a:spcBef>
              <a:spcPct val="0"/>
            </a:spcBef>
            <a:spcAft>
              <a:spcPct val="35000"/>
            </a:spcAft>
          </a:pPr>
          <a:r>
            <a:rPr lang="es-VE" sz="1200" kern="1200" dirty="0" smtClean="0"/>
            <a:t>Codificar en CSS el estilo de las paginas web tomando en cuenta tipo de fuentes, de colores, marcos y mas</a:t>
          </a:r>
          <a:endParaRPr lang="es-VE" sz="1200" kern="1200" dirty="0"/>
        </a:p>
        <a:p>
          <a:pPr lvl="0" algn="l" defTabSz="533400">
            <a:lnSpc>
              <a:spcPct val="90000"/>
            </a:lnSpc>
            <a:spcBef>
              <a:spcPct val="0"/>
            </a:spcBef>
            <a:spcAft>
              <a:spcPct val="35000"/>
            </a:spcAft>
          </a:pPr>
          <a:r>
            <a:rPr lang="es-VE" sz="1200" kern="1200" dirty="0" smtClean="0"/>
            <a:t>Codificar en JavaScript para sumar interactividad a cada una de las paginas, usando animaciones y funcionalidad, base de datos, gráficas y tablas</a:t>
          </a:r>
          <a:endParaRPr lang="es-VE" sz="1200" kern="1200" dirty="0"/>
        </a:p>
        <a:p>
          <a:pPr lvl="0" algn="l" defTabSz="533400">
            <a:lnSpc>
              <a:spcPct val="90000"/>
            </a:lnSpc>
            <a:spcBef>
              <a:spcPct val="0"/>
            </a:spcBef>
            <a:spcAft>
              <a:spcPct val="35000"/>
            </a:spcAft>
          </a:pPr>
          <a:r>
            <a:rPr lang="es-VE" sz="1200" kern="1200" dirty="0" smtClean="0"/>
            <a:t>Aplica técnicas de SEO para que los buscadores web encuentren el sitio fácilmente y de esa manera se incrementen las ventas y visitas</a:t>
          </a:r>
          <a:endParaRPr lang="es-VE" sz="1200" kern="1200" dirty="0"/>
        </a:p>
        <a:p>
          <a:pPr lvl="0" algn="l" defTabSz="533400">
            <a:lnSpc>
              <a:spcPct val="90000"/>
            </a:lnSpc>
            <a:spcBef>
              <a:spcPct val="0"/>
            </a:spcBef>
            <a:spcAft>
              <a:spcPct val="35000"/>
            </a:spcAft>
          </a:pPr>
          <a:r>
            <a:rPr lang="es-VE" sz="1200" kern="1200" dirty="0" smtClean="0"/>
            <a:t>Gestionar cambios de funcionalidades, paginas y contenido. </a:t>
          </a:r>
          <a:endParaRPr lang="es-VE" sz="1200" kern="1200" dirty="0"/>
        </a:p>
        <a:p>
          <a:pPr lvl="0" algn="l" defTabSz="533400">
            <a:lnSpc>
              <a:spcPct val="90000"/>
            </a:lnSpc>
            <a:spcBef>
              <a:spcPct val="0"/>
            </a:spcBef>
            <a:spcAft>
              <a:spcPct val="35000"/>
            </a:spcAft>
          </a:pPr>
          <a:r>
            <a:rPr lang="es-VE" sz="1200" kern="1200" dirty="0" smtClean="0"/>
            <a:t>En cada paso se debe pedir la aprobación del cliente para evitar </a:t>
          </a:r>
          <a:r>
            <a:rPr lang="es-VE" sz="1200" kern="1200" dirty="0" err="1" smtClean="0"/>
            <a:t>retrabajar</a:t>
          </a:r>
          <a:r>
            <a:rPr lang="es-VE" sz="1200" kern="1200" dirty="0" smtClean="0"/>
            <a:t>, su </a:t>
          </a:r>
          <a:r>
            <a:rPr lang="es-VE" sz="1200" kern="1200" dirty="0" err="1" smtClean="0"/>
            <a:t>retroalimentacion</a:t>
          </a:r>
          <a:r>
            <a:rPr lang="es-VE" sz="1200" kern="1200" dirty="0" smtClean="0"/>
            <a:t> es invaluable </a:t>
          </a:r>
          <a:endParaRPr lang="es-VE" sz="1200" kern="1200" dirty="0"/>
        </a:p>
      </dsp:txBody>
      <dsp:txXfrm>
        <a:off x="4857772" y="0"/>
        <a:ext cx="2929465" cy="35283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336561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229924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199539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393504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227426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857144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8" name="7 Marcador de pie de página"/>
          <p:cNvSpPr>
            <a:spLocks noGrp="1"/>
          </p:cNvSpPr>
          <p:nvPr>
            <p:ph type="ftr" sz="quarter" idx="11"/>
          </p:nvPr>
        </p:nvSpPr>
        <p:spPr/>
        <p:txBody>
          <a:bodyPr/>
          <a:lstStyle/>
          <a:p>
            <a:endParaRPr lang="es-VE"/>
          </a:p>
        </p:txBody>
      </p:sp>
      <p:sp>
        <p:nvSpPr>
          <p:cNvPr id="9" name="8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179566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4" name="3 Marcador de pie de página"/>
          <p:cNvSpPr>
            <a:spLocks noGrp="1"/>
          </p:cNvSpPr>
          <p:nvPr>
            <p:ph type="ftr" sz="quarter" idx="11"/>
          </p:nvPr>
        </p:nvSpPr>
        <p:spPr/>
        <p:txBody>
          <a:bodyPr/>
          <a:lstStyle/>
          <a:p>
            <a:endParaRPr lang="es-VE"/>
          </a:p>
        </p:txBody>
      </p:sp>
      <p:sp>
        <p:nvSpPr>
          <p:cNvPr id="5" name="4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169333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3" name="2 Marcador de pie de página"/>
          <p:cNvSpPr>
            <a:spLocks noGrp="1"/>
          </p:cNvSpPr>
          <p:nvPr>
            <p:ph type="ftr" sz="quarter" idx="11"/>
          </p:nvPr>
        </p:nvSpPr>
        <p:spPr/>
        <p:txBody>
          <a:bodyPr/>
          <a:lstStyle/>
          <a:p>
            <a:endParaRPr lang="es-VE"/>
          </a:p>
        </p:txBody>
      </p:sp>
      <p:sp>
        <p:nvSpPr>
          <p:cNvPr id="4" name="3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49458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9752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58B48A9-C7A8-493F-922C-E198B08700A8}" type="datetimeFigureOut">
              <a:rPr lang="es-VE" smtClean="0"/>
              <a:t>07/10/2017</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04D35AA9-3F65-4132-A3C3-22D4CD6276C2}" type="slidenum">
              <a:rPr lang="es-VE" smtClean="0"/>
              <a:t>‹Nº›</a:t>
            </a:fld>
            <a:endParaRPr lang="es-VE"/>
          </a:p>
        </p:txBody>
      </p:sp>
    </p:spTree>
    <p:extLst>
      <p:ext uri="{BB962C8B-B14F-4D97-AF65-F5344CB8AC3E}">
        <p14:creationId xmlns:p14="http://schemas.microsoft.com/office/powerpoint/2010/main" val="136449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B48A9-C7A8-493F-922C-E198B08700A8}" type="datetimeFigureOut">
              <a:rPr lang="es-VE" smtClean="0"/>
              <a:t>07/10/2017</a:t>
            </a:fld>
            <a:endParaRPr lang="es-V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35AA9-3F65-4132-A3C3-22D4CD6276C2}" type="slidenum">
              <a:rPr lang="es-VE" smtClean="0"/>
              <a:t>‹Nº›</a:t>
            </a:fld>
            <a:endParaRPr lang="es-VE"/>
          </a:p>
        </p:txBody>
      </p:sp>
    </p:spTree>
    <p:extLst>
      <p:ext uri="{BB962C8B-B14F-4D97-AF65-F5344CB8AC3E}">
        <p14:creationId xmlns:p14="http://schemas.microsoft.com/office/powerpoint/2010/main" val="158874708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2 Título"/>
          <p:cNvSpPr txBox="1">
            <a:spLocks/>
          </p:cNvSpPr>
          <p:nvPr/>
        </p:nvSpPr>
        <p:spPr>
          <a:xfrm>
            <a:off x="1835696" y="3427120"/>
            <a:ext cx="6336704" cy="648072"/>
          </a:xfrm>
          <a:prstGeom prst="rect">
            <a:avLst/>
          </a:prstGeom>
        </p:spPr>
        <p:txBody>
          <a:bodyPr vert="horz" lIns="91440" tIns="45720" rIns="91440" bIns="45720" rtlCol="0" anchor="ctr">
            <a:no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t"/>
            <a:r>
              <a:rPr lang="es-VE" sz="4800" b="1" i="1" dirty="0" smtClean="0">
                <a:solidFill>
                  <a:schemeClr val="accent5">
                    <a:lumMod val="75000"/>
                  </a:schemeClr>
                </a:solidFill>
              </a:rPr>
              <a:t>Desarrollo Front-</a:t>
            </a:r>
            <a:r>
              <a:rPr lang="es-VE" sz="4800" b="1" i="1" smtClean="0">
                <a:solidFill>
                  <a:schemeClr val="accent5">
                    <a:lumMod val="75000"/>
                  </a:schemeClr>
                </a:solidFill>
              </a:rPr>
              <a:t>end</a:t>
            </a:r>
            <a:endParaRPr lang="es-VE" sz="4800" b="1" i="1" dirty="0">
              <a:solidFill>
                <a:schemeClr val="accent5">
                  <a:lumMod val="75000"/>
                </a:schemeClr>
              </a:solidFill>
            </a:endParaRPr>
          </a:p>
        </p:txBody>
      </p:sp>
      <p:sp>
        <p:nvSpPr>
          <p:cNvPr id="6" name="2 Título"/>
          <p:cNvSpPr txBox="1">
            <a:spLocks/>
          </p:cNvSpPr>
          <p:nvPr/>
        </p:nvSpPr>
        <p:spPr>
          <a:xfrm>
            <a:off x="1979712" y="3861048"/>
            <a:ext cx="5652120" cy="648072"/>
          </a:xfrm>
          <a:prstGeom prst="rect">
            <a:avLst/>
          </a:prstGeom>
        </p:spPr>
        <p:txBody>
          <a:bodyPr vert="horz" lIns="91440" tIns="45720" rIns="91440" bIns="45720" rtlCol="0" anchor="ctr">
            <a:no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t"/>
            <a:r>
              <a:rPr lang="es-VE" sz="2000" b="1" i="1" dirty="0" smtClean="0">
                <a:solidFill>
                  <a:schemeClr val="accent5">
                    <a:lumMod val="75000"/>
                  </a:schemeClr>
                </a:solidFill>
              </a:rPr>
              <a:t>Diplomado Internacional en Diseño Web</a:t>
            </a:r>
            <a:endParaRPr lang="es-VE" sz="2000" b="1" i="1" dirty="0">
              <a:solidFill>
                <a:schemeClr val="accent5">
                  <a:lumMod val="75000"/>
                </a:schemeClr>
              </a:solidFill>
            </a:endParaRPr>
          </a:p>
        </p:txBody>
      </p:sp>
      <p:sp>
        <p:nvSpPr>
          <p:cNvPr id="7" name="2 Título"/>
          <p:cNvSpPr txBox="1">
            <a:spLocks/>
          </p:cNvSpPr>
          <p:nvPr/>
        </p:nvSpPr>
        <p:spPr>
          <a:xfrm>
            <a:off x="3275856" y="6165304"/>
            <a:ext cx="5652120" cy="648072"/>
          </a:xfrm>
          <a:prstGeom prst="rect">
            <a:avLst/>
          </a:prstGeom>
        </p:spPr>
        <p:txBody>
          <a:bodyPr vert="horz" lIns="91440" tIns="45720" rIns="91440" bIns="45720" rtlCol="0" anchor="ctr">
            <a:no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t"/>
            <a:r>
              <a:rPr lang="es-VE" sz="2000" b="1" i="1" dirty="0" smtClean="0">
                <a:solidFill>
                  <a:schemeClr val="accent5">
                    <a:lumMod val="75000"/>
                  </a:schemeClr>
                </a:solidFill>
              </a:rPr>
              <a:t>Prof. Rafael Pérez</a:t>
            </a:r>
            <a:endParaRPr lang="es-VE" sz="2000" b="1" i="1" dirty="0">
              <a:solidFill>
                <a:schemeClr val="accent5">
                  <a:lumMod val="75000"/>
                </a:schemeClr>
              </a:solidFill>
            </a:endParaRPr>
          </a:p>
        </p:txBody>
      </p:sp>
    </p:spTree>
    <p:extLst>
      <p:ext uri="{BB962C8B-B14F-4D97-AF65-F5344CB8AC3E}">
        <p14:creationId xmlns:p14="http://schemas.microsoft.com/office/powerpoint/2010/main" val="1435802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72816"/>
            <a:ext cx="8229600" cy="648072"/>
          </a:xfrm>
        </p:spPr>
        <p:txBody>
          <a:bodyPr>
            <a:normAutofit fontScale="90000"/>
          </a:bodyPr>
          <a:lstStyle/>
          <a:p>
            <a:pPr fontAlgn="t"/>
            <a:r>
              <a:rPr lang="es-VE" b="1" i="1" dirty="0" smtClean="0"/>
              <a:t>Mejoras de </a:t>
            </a:r>
            <a:r>
              <a:rPr lang="es-VE" b="1" i="1" dirty="0"/>
              <a:t>la Usabilidad</a:t>
            </a:r>
            <a:endParaRPr lang="es-VE" i="1" dirty="0"/>
          </a:p>
        </p:txBody>
      </p:sp>
      <p:sp>
        <p:nvSpPr>
          <p:cNvPr id="9" name="8 CuadroTexto"/>
          <p:cNvSpPr txBox="1"/>
          <p:nvPr/>
        </p:nvSpPr>
        <p:spPr>
          <a:xfrm>
            <a:off x="671269" y="2595676"/>
            <a:ext cx="7896552" cy="3785652"/>
          </a:xfrm>
          <a:prstGeom prst="rect">
            <a:avLst/>
          </a:prstGeom>
          <a:noFill/>
        </p:spPr>
        <p:txBody>
          <a:bodyPr wrap="square" rtlCol="0">
            <a:spAutoFit/>
          </a:bodyPr>
          <a:lstStyle/>
          <a:p>
            <a:pPr marL="342900" lvl="0" indent="-342900" algn="just" fontAlgn="t">
              <a:buFont typeface="Arial" pitchFamily="34" charset="0"/>
              <a:buChar char="•"/>
            </a:pPr>
            <a:r>
              <a:rPr lang="es-VE" sz="2000" i="1" dirty="0">
                <a:solidFill>
                  <a:schemeClr val="tx1">
                    <a:lumMod val="85000"/>
                    <a:lumOff val="15000"/>
                  </a:schemeClr>
                </a:solidFill>
              </a:rPr>
              <a:t>Aclarar el propósito del sitio web: que hacer en el sitio desde la primera visita</a:t>
            </a:r>
          </a:p>
          <a:p>
            <a:pPr marL="342900" lvl="0" indent="-342900" algn="just" fontAlgn="t">
              <a:buFont typeface="Arial" pitchFamily="34" charset="0"/>
              <a:buChar char="•"/>
            </a:pPr>
            <a:r>
              <a:rPr lang="es-VE" sz="2000" i="1" dirty="0">
                <a:solidFill>
                  <a:schemeClr val="tx1">
                    <a:lumMod val="85000"/>
                    <a:lumOff val="15000"/>
                  </a:schemeClr>
                </a:solidFill>
              </a:rPr>
              <a:t>Ayudar a los usuarios a localizar lo que buscan: información fácil de encontrar agrupadas en menús de navegación y dando énfasis en mensajes principales</a:t>
            </a:r>
          </a:p>
          <a:p>
            <a:pPr marL="342900" lvl="0" indent="-342900" algn="just" fontAlgn="t">
              <a:buFont typeface="Arial" pitchFamily="34" charset="0"/>
              <a:buChar char="•"/>
            </a:pPr>
            <a:r>
              <a:rPr lang="es-VE" sz="2000" i="1" dirty="0">
                <a:solidFill>
                  <a:schemeClr val="tx1">
                    <a:lumMod val="85000"/>
                    <a:lumOff val="15000"/>
                  </a:schemeClr>
                </a:solidFill>
              </a:rPr>
              <a:t>Contenido del Sitio: los contenidos deben estar desarrollados de manera clara y sin confusiones.</a:t>
            </a:r>
          </a:p>
          <a:p>
            <a:pPr marL="342900" lvl="0" indent="-342900" algn="just" fontAlgn="t">
              <a:buFont typeface="Arial" pitchFamily="34" charset="0"/>
              <a:buChar char="•"/>
            </a:pPr>
            <a:r>
              <a:rPr lang="es-VE" sz="2000" i="1" dirty="0">
                <a:solidFill>
                  <a:schemeClr val="tx1">
                    <a:lumMod val="85000"/>
                    <a:lumOff val="15000"/>
                  </a:schemeClr>
                </a:solidFill>
              </a:rPr>
              <a:t>Mejorar la interacción: el diseño gráfico debe apoyar al contenido</a:t>
            </a:r>
          </a:p>
          <a:p>
            <a:pPr marL="342900" indent="-342900" algn="just" fontAlgn="t">
              <a:buFont typeface="Arial" pitchFamily="34" charset="0"/>
              <a:buChar char="•"/>
            </a:pPr>
            <a:r>
              <a:rPr lang="es-VE" sz="2000" i="1" dirty="0">
                <a:solidFill>
                  <a:schemeClr val="tx1">
                    <a:lumMod val="85000"/>
                    <a:lumOff val="15000"/>
                  </a:schemeClr>
                </a:solidFill>
              </a:rPr>
              <a:t>Una interfaz desarrollada con Usabilidad y en como piensa el usuario es necesario para que el usuario vuelva a consultarla.</a:t>
            </a:r>
          </a:p>
          <a:p>
            <a:pPr marL="342900" indent="-342900" algn="just">
              <a:buFont typeface="Arial" pitchFamily="34" charset="0"/>
              <a:buChar char="•"/>
            </a:pPr>
            <a:r>
              <a:rPr lang="es-VE" sz="2000" i="1" dirty="0">
                <a:solidFill>
                  <a:schemeClr val="tx1">
                    <a:lumMod val="85000"/>
                    <a:lumOff val="15000"/>
                  </a:schemeClr>
                </a:solidFill>
              </a:rPr>
              <a:t>La </a:t>
            </a:r>
            <a:r>
              <a:rPr lang="es-VE" sz="2000" i="1" dirty="0" smtClean="0">
                <a:solidFill>
                  <a:schemeClr val="tx1">
                    <a:lumMod val="85000"/>
                    <a:lumOff val="15000"/>
                  </a:schemeClr>
                </a:solidFill>
              </a:rPr>
              <a:t>Jerarquización </a:t>
            </a:r>
            <a:r>
              <a:rPr lang="es-VE" sz="2000" i="1" dirty="0">
                <a:solidFill>
                  <a:schemeClr val="tx1">
                    <a:lumMod val="85000"/>
                    <a:lumOff val="15000"/>
                  </a:schemeClr>
                </a:solidFill>
              </a:rPr>
              <a:t>de la información es uno de los aspectos mas importantes, sabiendo que los usuarios no leen </a:t>
            </a:r>
          </a:p>
        </p:txBody>
      </p:sp>
    </p:spTree>
    <p:extLst>
      <p:ext uri="{BB962C8B-B14F-4D97-AF65-F5344CB8AC3E}">
        <p14:creationId xmlns:p14="http://schemas.microsoft.com/office/powerpoint/2010/main" val="2750853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12776"/>
            <a:ext cx="8229600" cy="648072"/>
          </a:xfrm>
        </p:spPr>
        <p:txBody>
          <a:bodyPr>
            <a:normAutofit fontScale="90000"/>
          </a:bodyPr>
          <a:lstStyle/>
          <a:p>
            <a:pPr fontAlgn="t"/>
            <a:r>
              <a:rPr lang="es-VE" b="1" i="1" dirty="0"/>
              <a:t>Proceso de Desarrollo Front-</a:t>
            </a:r>
            <a:r>
              <a:rPr lang="es-VE" b="1" i="1" dirty="0" err="1"/>
              <a:t>End</a:t>
            </a:r>
            <a:endParaRPr lang="es-VE" i="1" dirty="0"/>
          </a:p>
        </p:txBody>
      </p:sp>
      <p:sp>
        <p:nvSpPr>
          <p:cNvPr id="9" name="8 CuadroTexto"/>
          <p:cNvSpPr txBox="1"/>
          <p:nvPr/>
        </p:nvSpPr>
        <p:spPr>
          <a:xfrm>
            <a:off x="623724" y="1961545"/>
            <a:ext cx="7896552" cy="1323439"/>
          </a:xfrm>
          <a:prstGeom prst="rect">
            <a:avLst/>
          </a:prstGeom>
          <a:noFill/>
        </p:spPr>
        <p:txBody>
          <a:bodyPr wrap="square" rtlCol="0">
            <a:spAutoFit/>
          </a:bodyPr>
          <a:lstStyle/>
          <a:p>
            <a:pPr algn="just" fontAlgn="t"/>
            <a:r>
              <a:rPr lang="es-VE" sz="2000" i="1" dirty="0">
                <a:solidFill>
                  <a:schemeClr val="tx1">
                    <a:lumMod val="85000"/>
                    <a:lumOff val="15000"/>
                  </a:schemeClr>
                </a:solidFill>
              </a:rPr>
              <a:t>Se puede trabajar en dos vertientes de trabajo complementarias para crear un sitio web, si se esta involucrado desde la </a:t>
            </a:r>
            <a:r>
              <a:rPr lang="es-VE" sz="2000" i="1" dirty="0" smtClean="0">
                <a:solidFill>
                  <a:schemeClr val="tx1">
                    <a:lumMod val="85000"/>
                    <a:lumOff val="15000"/>
                  </a:schemeClr>
                </a:solidFill>
              </a:rPr>
              <a:t>planeación </a:t>
            </a:r>
            <a:r>
              <a:rPr lang="es-VE" sz="2000" i="1" dirty="0">
                <a:solidFill>
                  <a:schemeClr val="tx1">
                    <a:lumMod val="85000"/>
                    <a:lumOff val="15000"/>
                  </a:schemeClr>
                </a:solidFill>
              </a:rPr>
              <a:t>del sitio se deben considerar los siguientes puntos :</a:t>
            </a:r>
          </a:p>
          <a:p>
            <a:pPr lvl="0" algn="just" fontAlgn="t"/>
            <a:endParaRPr lang="es-VE" sz="2000" i="1" dirty="0">
              <a:solidFill>
                <a:schemeClr val="tx1">
                  <a:lumMod val="85000"/>
                  <a:lumOff val="15000"/>
                </a:schemeClr>
              </a:solidFill>
            </a:endParaRPr>
          </a:p>
        </p:txBody>
      </p:sp>
      <p:graphicFrame>
        <p:nvGraphicFramePr>
          <p:cNvPr id="2" name="1 Diagrama"/>
          <p:cNvGraphicFramePr/>
          <p:nvPr>
            <p:extLst>
              <p:ext uri="{D42A27DB-BD31-4B8C-83A1-F6EECF244321}">
                <p14:modId xmlns:p14="http://schemas.microsoft.com/office/powerpoint/2010/main" val="1536805726"/>
              </p:ext>
            </p:extLst>
          </p:nvPr>
        </p:nvGraphicFramePr>
        <p:xfrm>
          <a:off x="611560" y="2996952"/>
          <a:ext cx="8005052" cy="3528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995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12776"/>
            <a:ext cx="8229600" cy="648072"/>
          </a:xfrm>
        </p:spPr>
        <p:txBody>
          <a:bodyPr>
            <a:normAutofit fontScale="90000"/>
          </a:bodyPr>
          <a:lstStyle/>
          <a:p>
            <a:pPr fontAlgn="t"/>
            <a:r>
              <a:rPr lang="es-VE" b="1" i="1" dirty="0"/>
              <a:t>Requerimientos del Cliente</a:t>
            </a:r>
            <a:endParaRPr lang="es-VE" i="1" dirty="0"/>
          </a:p>
        </p:txBody>
      </p:sp>
      <p:sp>
        <p:nvSpPr>
          <p:cNvPr id="9" name="8 CuadroTexto"/>
          <p:cNvSpPr txBox="1"/>
          <p:nvPr/>
        </p:nvSpPr>
        <p:spPr>
          <a:xfrm>
            <a:off x="539552" y="2060848"/>
            <a:ext cx="8208911" cy="4708981"/>
          </a:xfrm>
          <a:prstGeom prst="rect">
            <a:avLst/>
          </a:prstGeom>
          <a:noFill/>
        </p:spPr>
        <p:txBody>
          <a:bodyPr wrap="square" rtlCol="0">
            <a:spAutoFit/>
          </a:bodyPr>
          <a:lstStyle/>
          <a:p>
            <a:pPr fontAlgn="t"/>
            <a:r>
              <a:rPr lang="es-VE" sz="2000" i="1" dirty="0"/>
              <a:t>La identificación y análisis de los requerimientos del cliente requiere que evalúes previamente la problemática, así podrás formular recomendaciones y decidir que hacer para atenderlos y resolverlos en medida de los recursos disponibles y las condiciones existentes, los </a:t>
            </a:r>
            <a:r>
              <a:rPr lang="es-VE" sz="2000" i="1" dirty="0" smtClean="0"/>
              <a:t>requerimientos </a:t>
            </a:r>
            <a:r>
              <a:rPr lang="es-VE" sz="2000" i="1" dirty="0"/>
              <a:t>del cliente serán importantes para:</a:t>
            </a:r>
          </a:p>
          <a:p>
            <a:pPr marL="342900" lvl="0" indent="-342900" fontAlgn="t">
              <a:buFont typeface="Arial" pitchFamily="34" charset="0"/>
              <a:buChar char="•"/>
            </a:pPr>
            <a:r>
              <a:rPr lang="es-VE" sz="2000" i="1" dirty="0"/>
              <a:t>Definir la dimensión del sitio web: se debe establecer si </a:t>
            </a:r>
            <a:r>
              <a:rPr lang="es-VE" sz="2000" i="1" dirty="0" smtClean="0"/>
              <a:t>será </a:t>
            </a:r>
            <a:r>
              <a:rPr lang="es-VE" sz="2000" i="1" dirty="0"/>
              <a:t>complementario de otro sitio web o se desarrollara desde cero</a:t>
            </a:r>
          </a:p>
          <a:p>
            <a:pPr marL="342900" lvl="0" indent="-342900" fontAlgn="t">
              <a:buFont typeface="Arial" pitchFamily="34" charset="0"/>
              <a:buChar char="•"/>
            </a:pPr>
            <a:r>
              <a:rPr lang="es-VE" sz="2000" i="1" dirty="0"/>
              <a:t>Alcance: a que área geográfica va dirigido, estados, municipios o incluso a una escala global</a:t>
            </a:r>
          </a:p>
          <a:p>
            <a:pPr marL="342900" lvl="0" indent="-342900" fontAlgn="t">
              <a:buFont typeface="Arial" pitchFamily="34" charset="0"/>
              <a:buChar char="•"/>
            </a:pPr>
            <a:r>
              <a:rPr lang="es-VE" sz="2000" i="1" dirty="0"/>
              <a:t>Tipo: </a:t>
            </a:r>
            <a:r>
              <a:rPr lang="es-VE" sz="2000" i="1" dirty="0" smtClean="0"/>
              <a:t>será </a:t>
            </a:r>
            <a:r>
              <a:rPr lang="es-VE" sz="2000" i="1" dirty="0"/>
              <a:t>privado, publico o abierto</a:t>
            </a:r>
          </a:p>
          <a:p>
            <a:pPr marL="342900" lvl="0" indent="-342900" fontAlgn="t">
              <a:buFont typeface="Arial" pitchFamily="34" charset="0"/>
              <a:buChar char="•"/>
            </a:pPr>
            <a:r>
              <a:rPr lang="es-VE" sz="2000" i="1" dirty="0"/>
              <a:t>Control Operacional: que </a:t>
            </a:r>
            <a:r>
              <a:rPr lang="es-VE" sz="2000" i="1" dirty="0" smtClean="0"/>
              <a:t>institución </a:t>
            </a:r>
            <a:r>
              <a:rPr lang="es-VE" sz="2000" i="1" dirty="0"/>
              <a:t>lo administrara, por </a:t>
            </a:r>
            <a:r>
              <a:rPr lang="es-VE" sz="2000" i="1" dirty="0" err="1"/>
              <a:t>ejm</a:t>
            </a:r>
            <a:r>
              <a:rPr lang="es-VE" sz="2000" i="1" dirty="0"/>
              <a:t>: universidades, estado, empresas u otros</a:t>
            </a:r>
          </a:p>
          <a:p>
            <a:pPr marL="342900" indent="-342900" fontAlgn="t">
              <a:buFont typeface="Arial" pitchFamily="34" charset="0"/>
              <a:buChar char="•"/>
            </a:pPr>
            <a:r>
              <a:rPr lang="es-VE" sz="2000" i="1" dirty="0"/>
              <a:t>Independientemente de estos requerimientos el cliente </a:t>
            </a:r>
            <a:r>
              <a:rPr lang="es-VE" sz="2000" i="1" dirty="0" smtClean="0"/>
              <a:t>también </a:t>
            </a:r>
            <a:r>
              <a:rPr lang="es-VE" sz="2000" i="1" dirty="0"/>
              <a:t>debe estar involucrado en el diseño grafico del sitio, </a:t>
            </a:r>
            <a:r>
              <a:rPr lang="es-VE" sz="2000" i="1" dirty="0" smtClean="0"/>
              <a:t>además tendrá </a:t>
            </a:r>
            <a:r>
              <a:rPr lang="es-VE" sz="2000" i="1" dirty="0"/>
              <a:t>que validar el contenido y la forma en que </a:t>
            </a:r>
            <a:r>
              <a:rPr lang="es-VE" sz="2000" i="1" dirty="0" smtClean="0"/>
              <a:t>será </a:t>
            </a:r>
            <a:r>
              <a:rPr lang="es-VE" sz="2000" i="1" dirty="0"/>
              <a:t>transmitido</a:t>
            </a:r>
          </a:p>
        </p:txBody>
      </p:sp>
    </p:spTree>
    <p:extLst>
      <p:ext uri="{BB962C8B-B14F-4D97-AF65-F5344CB8AC3E}">
        <p14:creationId xmlns:p14="http://schemas.microsoft.com/office/powerpoint/2010/main" val="2560235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00808"/>
            <a:ext cx="8229600" cy="648072"/>
          </a:xfrm>
        </p:spPr>
        <p:txBody>
          <a:bodyPr>
            <a:normAutofit fontScale="90000"/>
          </a:bodyPr>
          <a:lstStyle/>
          <a:p>
            <a:pPr fontAlgn="t"/>
            <a:r>
              <a:rPr lang="es-VE" b="1" i="1" dirty="0"/>
              <a:t>Ejemplo Soluciones para un Sitio Web de Ventas Online</a:t>
            </a:r>
            <a:endParaRPr lang="es-VE" i="1" dirty="0"/>
          </a:p>
        </p:txBody>
      </p:sp>
      <p:sp>
        <p:nvSpPr>
          <p:cNvPr id="9" name="8 CuadroTexto"/>
          <p:cNvSpPr txBox="1"/>
          <p:nvPr/>
        </p:nvSpPr>
        <p:spPr>
          <a:xfrm>
            <a:off x="539552" y="2647940"/>
            <a:ext cx="8208911" cy="4093428"/>
          </a:xfrm>
          <a:prstGeom prst="rect">
            <a:avLst/>
          </a:prstGeom>
          <a:noFill/>
        </p:spPr>
        <p:txBody>
          <a:bodyPr wrap="square" rtlCol="0">
            <a:spAutoFit/>
          </a:bodyPr>
          <a:lstStyle/>
          <a:p>
            <a:pPr fontAlgn="t"/>
            <a:r>
              <a:rPr lang="es-VE" sz="2000" i="1" dirty="0"/>
              <a:t>Este tipo de sitios web debe tener los siguientes requerimientos:</a:t>
            </a:r>
          </a:p>
          <a:p>
            <a:pPr marL="457200" lvl="0" indent="-457200" fontAlgn="t">
              <a:buFont typeface="+mj-lt"/>
              <a:buAutoNum type="arabicPeriod"/>
            </a:pPr>
            <a:r>
              <a:rPr lang="es-VE" sz="2000" i="1" dirty="0"/>
              <a:t>A nivel Mundial</a:t>
            </a:r>
          </a:p>
          <a:p>
            <a:pPr marL="457200" lvl="0" indent="-457200" fontAlgn="t">
              <a:buFont typeface="+mj-lt"/>
              <a:buAutoNum type="arabicPeriod"/>
            </a:pPr>
            <a:r>
              <a:rPr lang="es-VE" sz="2000" i="1" dirty="0"/>
              <a:t>De tipo Abierto</a:t>
            </a:r>
          </a:p>
          <a:p>
            <a:pPr marL="457200" lvl="0" indent="-457200" fontAlgn="t">
              <a:buFont typeface="+mj-lt"/>
              <a:buAutoNum type="arabicPeriod"/>
            </a:pPr>
            <a:r>
              <a:rPr lang="es-VE" sz="2000" i="1" dirty="0"/>
              <a:t>Control operacional </a:t>
            </a:r>
            <a:r>
              <a:rPr lang="es-VE" sz="2000" i="1" dirty="0" smtClean="0"/>
              <a:t>autónomo</a:t>
            </a:r>
            <a:endParaRPr lang="es-VE" sz="2000" i="1" dirty="0"/>
          </a:p>
          <a:p>
            <a:pPr marL="457200" lvl="0" indent="-457200" fontAlgn="t">
              <a:buFont typeface="+mj-lt"/>
              <a:buAutoNum type="arabicPeriod"/>
            </a:pPr>
            <a:r>
              <a:rPr lang="es-VE" sz="2000" i="1" dirty="0"/>
              <a:t>Totalmente en </a:t>
            </a:r>
            <a:r>
              <a:rPr lang="es-VE" sz="2000" i="1" dirty="0" smtClean="0"/>
              <a:t>Línea</a:t>
            </a:r>
            <a:endParaRPr lang="es-VE" sz="2000" i="1" dirty="0"/>
          </a:p>
          <a:p>
            <a:pPr fontAlgn="t"/>
            <a:r>
              <a:rPr lang="es-VE" sz="2000" i="1" dirty="0"/>
              <a:t>En general este tipo de sitio tiene unas ligeras variaciones en estos requerimientos y dependen totalmente de la </a:t>
            </a:r>
            <a:r>
              <a:rPr lang="es-VE" sz="2000" i="1" dirty="0" smtClean="0"/>
              <a:t>tecnología </a:t>
            </a:r>
            <a:r>
              <a:rPr lang="es-VE" sz="2000" i="1" dirty="0"/>
              <a:t>que el cliente piensa que se pueda utilizar en el desarrollo del mismo, es esencial mostrarle al cliente el trabajo grafico y de contenido del sitio para de esta manera cumplir con todos los requerimientos, en caso de que el cliente proponga un cambio pertinente o posible este se incluye en el diseño, </a:t>
            </a:r>
            <a:r>
              <a:rPr lang="es-VE" sz="2000" b="1" i="1" dirty="0"/>
              <a:t>NO SE PUEDE PASAR A LA PARTE DE DESARROLLO SI NO SE TIENEN LOS REQUERIMIENTOS BIEN CLAROS Y APROBADOS</a:t>
            </a:r>
            <a:endParaRPr lang="es-VE" sz="2000" i="1" dirty="0"/>
          </a:p>
        </p:txBody>
      </p:sp>
    </p:spTree>
    <p:extLst>
      <p:ext uri="{BB962C8B-B14F-4D97-AF65-F5344CB8AC3E}">
        <p14:creationId xmlns:p14="http://schemas.microsoft.com/office/powerpoint/2010/main" val="2060817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12776"/>
            <a:ext cx="8229600" cy="648072"/>
          </a:xfrm>
        </p:spPr>
        <p:txBody>
          <a:bodyPr>
            <a:normAutofit fontScale="90000"/>
          </a:bodyPr>
          <a:lstStyle/>
          <a:p>
            <a:pPr fontAlgn="t"/>
            <a:r>
              <a:rPr lang="es-VE" b="1" i="1" dirty="0"/>
              <a:t>Mapas de Navegación y Wireframes</a:t>
            </a:r>
            <a:endParaRPr lang="es-VE" i="1" dirty="0"/>
          </a:p>
        </p:txBody>
      </p:sp>
      <p:sp>
        <p:nvSpPr>
          <p:cNvPr id="9" name="8 CuadroTexto"/>
          <p:cNvSpPr txBox="1"/>
          <p:nvPr/>
        </p:nvSpPr>
        <p:spPr>
          <a:xfrm>
            <a:off x="539552" y="2060848"/>
            <a:ext cx="8208911" cy="4524315"/>
          </a:xfrm>
          <a:prstGeom prst="rect">
            <a:avLst/>
          </a:prstGeom>
          <a:noFill/>
        </p:spPr>
        <p:txBody>
          <a:bodyPr wrap="square" rtlCol="0">
            <a:spAutoFit/>
          </a:bodyPr>
          <a:lstStyle/>
          <a:p>
            <a:pPr algn="just" fontAlgn="t"/>
            <a:r>
              <a:rPr lang="es-VE" i="1" dirty="0"/>
              <a:t>La arquitectura de información en un sitio web debe estar orientada necesariamente a los usuarios ya sea una pagina web o una aplicación, esta debe tener una estructura entendible, menús simples y una navegación eficiente</a:t>
            </a:r>
            <a:endParaRPr lang="es-VE" sz="1600" i="1" dirty="0"/>
          </a:p>
          <a:p>
            <a:pPr algn="just" fontAlgn="t"/>
            <a:r>
              <a:rPr lang="es-VE" i="1" dirty="0"/>
              <a:t>Pasos para comenzar con el proceso de </a:t>
            </a:r>
            <a:r>
              <a:rPr lang="es-VE" b="1" i="1" dirty="0"/>
              <a:t>Arquitectura de Información</a:t>
            </a:r>
            <a:r>
              <a:rPr lang="es-VE" i="1" dirty="0"/>
              <a:t> del sitio web:</a:t>
            </a:r>
            <a:endParaRPr lang="es-VE" sz="1600" i="1" dirty="0"/>
          </a:p>
          <a:p>
            <a:pPr lvl="0" algn="just" fontAlgn="t"/>
            <a:r>
              <a:rPr lang="es-VE" i="1" dirty="0"/>
              <a:t>Clasificar la información en Categorías con el fin de crear un </a:t>
            </a:r>
            <a:r>
              <a:rPr lang="es-VE" i="1" dirty="0" smtClean="0"/>
              <a:t>índice </a:t>
            </a:r>
            <a:r>
              <a:rPr lang="es-VE" i="1" dirty="0"/>
              <a:t>de contenidos, este </a:t>
            </a:r>
            <a:r>
              <a:rPr lang="es-VE" i="1" dirty="0" smtClean="0"/>
              <a:t>será </a:t>
            </a:r>
            <a:r>
              <a:rPr lang="es-VE" i="1" dirty="0"/>
              <a:t>el inicio de un mapa de navegación</a:t>
            </a:r>
            <a:endParaRPr lang="es-VE" sz="1600" i="1" dirty="0"/>
          </a:p>
          <a:p>
            <a:pPr lvl="0" algn="just" fontAlgn="t"/>
            <a:r>
              <a:rPr lang="es-VE" i="1" dirty="0"/>
              <a:t>Jerarquiza en contenido en un esquema global de tal modo que se ordene de mayor o menor relevancia utilizando el </a:t>
            </a:r>
            <a:r>
              <a:rPr lang="es-VE" i="1" dirty="0" smtClean="0"/>
              <a:t>índice </a:t>
            </a:r>
            <a:r>
              <a:rPr lang="es-VE" i="1" dirty="0"/>
              <a:t>previamente creado</a:t>
            </a:r>
            <a:endParaRPr lang="es-VE" sz="1600" i="1" dirty="0"/>
          </a:p>
          <a:p>
            <a:pPr lvl="0" algn="just" fontAlgn="t"/>
            <a:r>
              <a:rPr lang="es-VE" i="1" dirty="0"/>
              <a:t>Ya sea que el sitio sea dinámico o estático diseña elementos que comuniquen el esquema global a cada unidad de contenido de la pagina web de tal forma que los elementos sean estructurados y funcionales</a:t>
            </a:r>
            <a:endParaRPr lang="es-VE" sz="1600" i="1" dirty="0"/>
          </a:p>
          <a:p>
            <a:pPr lvl="0" algn="just" fontAlgn="t"/>
            <a:r>
              <a:rPr lang="es-VE" i="1" dirty="0"/>
              <a:t>Modelar las diversas acciones que el usuario realizara en el sitio </a:t>
            </a:r>
            <a:r>
              <a:rPr lang="es-VE" i="1" dirty="0" smtClean="0"/>
              <a:t>web de </a:t>
            </a:r>
            <a:r>
              <a:rPr lang="es-VE" i="1" dirty="0"/>
              <a:t>este proceso se obtienen 3 entregables</a:t>
            </a:r>
            <a:endParaRPr lang="es-VE" sz="1600" i="1" dirty="0"/>
          </a:p>
          <a:p>
            <a:pPr marL="742950" lvl="1" indent="-285750" algn="just" fontAlgn="t">
              <a:buFont typeface="Arial" pitchFamily="34" charset="0"/>
              <a:buChar char="•"/>
            </a:pPr>
            <a:r>
              <a:rPr lang="es-VE" i="1" dirty="0"/>
              <a:t>Mapa de Navegación</a:t>
            </a:r>
            <a:endParaRPr lang="es-VE" sz="1600" i="1" dirty="0"/>
          </a:p>
          <a:p>
            <a:pPr marL="742950" lvl="1" indent="-285750" algn="just" fontAlgn="t">
              <a:buFont typeface="Arial" pitchFamily="34" charset="0"/>
              <a:buChar char="•"/>
            </a:pPr>
            <a:r>
              <a:rPr lang="es-VE" i="1" dirty="0" err="1"/>
              <a:t>Wireframe</a:t>
            </a:r>
            <a:endParaRPr lang="es-VE" sz="1600" i="1" dirty="0"/>
          </a:p>
          <a:p>
            <a:pPr marL="742950" lvl="1" indent="-285750" algn="just" fontAlgn="t">
              <a:buFont typeface="Arial" pitchFamily="34" charset="0"/>
              <a:buChar char="•"/>
            </a:pPr>
            <a:r>
              <a:rPr lang="es-VE" i="1" dirty="0"/>
              <a:t>Partituras de </a:t>
            </a:r>
            <a:r>
              <a:rPr lang="es-VE" i="1" dirty="0" smtClean="0"/>
              <a:t>interacción</a:t>
            </a:r>
            <a:endParaRPr lang="es-VE" sz="1600" i="1" dirty="0"/>
          </a:p>
        </p:txBody>
      </p:sp>
    </p:spTree>
    <p:extLst>
      <p:ext uri="{BB962C8B-B14F-4D97-AF65-F5344CB8AC3E}">
        <p14:creationId xmlns:p14="http://schemas.microsoft.com/office/powerpoint/2010/main" val="3432287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2132856"/>
            <a:ext cx="8229600" cy="648072"/>
          </a:xfrm>
        </p:spPr>
        <p:txBody>
          <a:bodyPr>
            <a:normAutofit fontScale="90000"/>
          </a:bodyPr>
          <a:lstStyle/>
          <a:p>
            <a:pPr fontAlgn="t"/>
            <a:r>
              <a:rPr lang="es-VE" b="1" i="1" dirty="0"/>
              <a:t>Mapa de Navegación: </a:t>
            </a:r>
            <a:endParaRPr lang="es-VE" i="1" dirty="0"/>
          </a:p>
        </p:txBody>
      </p:sp>
      <p:sp>
        <p:nvSpPr>
          <p:cNvPr id="9" name="8 CuadroTexto"/>
          <p:cNvSpPr txBox="1"/>
          <p:nvPr/>
        </p:nvSpPr>
        <p:spPr>
          <a:xfrm>
            <a:off x="539552" y="3140968"/>
            <a:ext cx="8208911" cy="1754326"/>
          </a:xfrm>
          <a:prstGeom prst="rect">
            <a:avLst/>
          </a:prstGeom>
          <a:noFill/>
        </p:spPr>
        <p:txBody>
          <a:bodyPr wrap="square" rtlCol="0">
            <a:spAutoFit/>
          </a:bodyPr>
          <a:lstStyle/>
          <a:p>
            <a:pPr algn="just" fontAlgn="t"/>
            <a:r>
              <a:rPr lang="es-VE" i="1" dirty="0"/>
              <a:t>Es la representación gráfica de la organización de los contenidos en una plataforma, su creación engloba, el diseño de espacios y planos para comunicar información de tal forma que el usuario tome caminos de forma virtual al visitar el sitio, basados en la información se estructuran caminos que serán de interés para el usuario, un buen mapa graficara todas las relaciones de jerarquía y secuencia y permitirá al equipo elaborara los escenarios de comportamiento para los usuarios.</a:t>
            </a:r>
          </a:p>
        </p:txBody>
      </p:sp>
    </p:spTree>
    <p:extLst>
      <p:ext uri="{BB962C8B-B14F-4D97-AF65-F5344CB8AC3E}">
        <p14:creationId xmlns:p14="http://schemas.microsoft.com/office/powerpoint/2010/main" val="3479394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2060848"/>
            <a:ext cx="8229600" cy="648072"/>
          </a:xfrm>
        </p:spPr>
        <p:txBody>
          <a:bodyPr>
            <a:normAutofit fontScale="90000"/>
          </a:bodyPr>
          <a:lstStyle/>
          <a:p>
            <a:pPr fontAlgn="t"/>
            <a:r>
              <a:rPr lang="es-VE" b="1" i="1" dirty="0"/>
              <a:t>Wireframes</a:t>
            </a:r>
            <a:endParaRPr lang="es-VE" i="1" dirty="0"/>
          </a:p>
        </p:txBody>
      </p:sp>
      <p:sp>
        <p:nvSpPr>
          <p:cNvPr id="9" name="8 CuadroTexto"/>
          <p:cNvSpPr txBox="1"/>
          <p:nvPr/>
        </p:nvSpPr>
        <p:spPr>
          <a:xfrm>
            <a:off x="539552" y="3068960"/>
            <a:ext cx="8208911" cy="2585323"/>
          </a:xfrm>
          <a:prstGeom prst="rect">
            <a:avLst/>
          </a:prstGeom>
          <a:noFill/>
        </p:spPr>
        <p:txBody>
          <a:bodyPr wrap="square" rtlCol="0">
            <a:spAutoFit/>
          </a:bodyPr>
          <a:lstStyle/>
          <a:p>
            <a:pPr algn="just" fontAlgn="t"/>
            <a:r>
              <a:rPr lang="es-VE" i="1" dirty="0"/>
              <a:t>Son la </a:t>
            </a:r>
            <a:r>
              <a:rPr lang="es-VE" i="1" dirty="0" smtClean="0"/>
              <a:t>diagramación </a:t>
            </a:r>
            <a:r>
              <a:rPr lang="es-VE" i="1" dirty="0"/>
              <a:t>de objetos utilizando bocetos de cada una de las pantallas de la pagina web, su objetivo es definir el contenido y la posición de los diversos objetos que conforman el sitio de esta manera se definen los sistema de navegación para el usuario cada área profesional de tu equipo de trabajo buscara en el </a:t>
            </a:r>
            <a:r>
              <a:rPr lang="es-VE" i="1" dirty="0" err="1"/>
              <a:t>wireframe</a:t>
            </a:r>
            <a:r>
              <a:rPr lang="es-VE" i="1" dirty="0"/>
              <a:t> la siguiente información para el </a:t>
            </a:r>
            <a:r>
              <a:rPr lang="es-VE" b="1" i="1" dirty="0"/>
              <a:t>Desarrollo </a:t>
            </a:r>
            <a:r>
              <a:rPr lang="es-VE" i="1" dirty="0"/>
              <a:t>para brindar una aproximación a las funcionalidades a programar en el sitio web y para el </a:t>
            </a:r>
            <a:r>
              <a:rPr lang="es-VE" b="1" i="1" dirty="0"/>
              <a:t>Diseño </a:t>
            </a:r>
            <a:r>
              <a:rPr lang="es-VE" i="1" dirty="0"/>
              <a:t>le da el estilo visual y la interfaz de usuario que debe tener la plataforma</a:t>
            </a:r>
            <a:r>
              <a:rPr lang="es-VE" b="1" i="1" dirty="0"/>
              <a:t> Gestión de proyectos </a:t>
            </a:r>
            <a:r>
              <a:rPr lang="es-VE" i="1" dirty="0"/>
              <a:t>estima tiempo de trabajos y presupuestos Contenidos define donde ira cada elemento, que relevancia tendrá y el formato adecuado </a:t>
            </a:r>
          </a:p>
        </p:txBody>
      </p:sp>
    </p:spTree>
    <p:extLst>
      <p:ext uri="{BB962C8B-B14F-4D97-AF65-F5344CB8AC3E}">
        <p14:creationId xmlns:p14="http://schemas.microsoft.com/office/powerpoint/2010/main" val="3874169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844824"/>
            <a:ext cx="8229600" cy="648072"/>
          </a:xfrm>
        </p:spPr>
        <p:txBody>
          <a:bodyPr>
            <a:normAutofit fontScale="90000"/>
          </a:bodyPr>
          <a:lstStyle/>
          <a:p>
            <a:pPr fontAlgn="t"/>
            <a:r>
              <a:rPr lang="es-VE" b="1" i="1" dirty="0"/>
              <a:t>Partituras de interacción</a:t>
            </a:r>
            <a:endParaRPr lang="es-VE" i="1" dirty="0"/>
          </a:p>
        </p:txBody>
      </p:sp>
      <p:sp>
        <p:nvSpPr>
          <p:cNvPr id="9" name="8 CuadroTexto"/>
          <p:cNvSpPr txBox="1"/>
          <p:nvPr/>
        </p:nvSpPr>
        <p:spPr>
          <a:xfrm>
            <a:off x="539552" y="2852936"/>
            <a:ext cx="8208911" cy="3416320"/>
          </a:xfrm>
          <a:prstGeom prst="rect">
            <a:avLst/>
          </a:prstGeom>
          <a:noFill/>
        </p:spPr>
        <p:txBody>
          <a:bodyPr wrap="square" rtlCol="0">
            <a:spAutoFit/>
          </a:bodyPr>
          <a:lstStyle/>
          <a:p>
            <a:pPr algn="just" fontAlgn="t"/>
            <a:r>
              <a:rPr lang="es-VE" i="1" dirty="0"/>
              <a:t>El diseño de interacción en un sitio web o aplicación puede levantar un proyecto o tirarlo si no es capaz de responder a las necesidades de quienes navegan en el, una gran herramienta para el diseño de la interacción es la creación de modelos con lenguaje visual estos son las Partituras de Interacción, cada partitura tiene las siguientes capas:</a:t>
            </a:r>
          </a:p>
          <a:p>
            <a:pPr marL="285750" lvl="0" indent="-285750" algn="just" fontAlgn="t">
              <a:buFont typeface="Arial" pitchFamily="34" charset="0"/>
              <a:buChar char="•"/>
            </a:pPr>
            <a:r>
              <a:rPr lang="es-VE" i="1" dirty="0"/>
              <a:t>Acciones del usuario: objetivo del usuario que accederá al sitio</a:t>
            </a:r>
          </a:p>
          <a:p>
            <a:pPr marL="285750" lvl="0" indent="-285750" algn="just" fontAlgn="t">
              <a:buFont typeface="Arial" pitchFamily="34" charset="0"/>
              <a:buChar char="•"/>
            </a:pPr>
            <a:r>
              <a:rPr lang="es-VE" i="1" dirty="0"/>
              <a:t>Contacto directo: elementos concretos de la interfaz con los que el usuario </a:t>
            </a:r>
            <a:r>
              <a:rPr lang="es-VE" i="1" dirty="0" smtClean="0"/>
              <a:t>interactúa</a:t>
            </a:r>
            <a:endParaRPr lang="es-VE" i="1" dirty="0"/>
          </a:p>
          <a:p>
            <a:pPr marL="285750" lvl="0" indent="-285750" algn="just" fontAlgn="t">
              <a:buFont typeface="Arial" pitchFamily="34" charset="0"/>
              <a:buChar char="•"/>
            </a:pPr>
            <a:r>
              <a:rPr lang="es-VE" i="1" dirty="0"/>
              <a:t>Proceso: funciones y comportamiento del sistema para responder al usuario</a:t>
            </a:r>
          </a:p>
          <a:p>
            <a:pPr algn="just" fontAlgn="t"/>
            <a:r>
              <a:rPr lang="es-VE" i="1" dirty="0"/>
              <a:t>Las partituras ayudan a cada profesional a unificar sus ideas y tener una referencia visual de como quedara la plataforma, con base a las partituras el cliente podrá dar su aprobación o su punto de vista</a:t>
            </a:r>
          </a:p>
        </p:txBody>
      </p:sp>
    </p:spTree>
    <p:extLst>
      <p:ext uri="{BB962C8B-B14F-4D97-AF65-F5344CB8AC3E}">
        <p14:creationId xmlns:p14="http://schemas.microsoft.com/office/powerpoint/2010/main" val="1838412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84784"/>
            <a:ext cx="8229600" cy="648072"/>
          </a:xfrm>
        </p:spPr>
        <p:txBody>
          <a:bodyPr>
            <a:normAutofit fontScale="90000"/>
          </a:bodyPr>
          <a:lstStyle/>
          <a:p>
            <a:pPr fontAlgn="t"/>
            <a:r>
              <a:rPr lang="es-VE" b="1" i="1" dirty="0"/>
              <a:t>Lenguaje de la Web</a:t>
            </a:r>
            <a:endParaRPr lang="es-VE" i="1" dirty="0"/>
          </a:p>
        </p:txBody>
      </p:sp>
      <p:sp>
        <p:nvSpPr>
          <p:cNvPr id="9" name="8 CuadroTexto"/>
          <p:cNvSpPr txBox="1"/>
          <p:nvPr/>
        </p:nvSpPr>
        <p:spPr>
          <a:xfrm>
            <a:off x="323528" y="2217053"/>
            <a:ext cx="8568952" cy="4524315"/>
          </a:xfrm>
          <a:prstGeom prst="rect">
            <a:avLst/>
          </a:prstGeom>
          <a:noFill/>
        </p:spPr>
        <p:txBody>
          <a:bodyPr wrap="square" rtlCol="0">
            <a:spAutoFit/>
          </a:bodyPr>
          <a:lstStyle/>
          <a:p>
            <a:pPr algn="just" fontAlgn="t"/>
            <a:r>
              <a:rPr lang="es-VE" i="1" dirty="0"/>
              <a:t>Debemos conocer como funciona la web y como se puede acceder a ella desde cualquier dispositivo móvil, todo sistema de computo debe ser único en la web para poder acceder a Internet, por eso las compañías que ofrecen el servicio de Internet asignan direcciones únicas e irrepetibles a las computadoras, estas direcciones son llamadas protocolos TCP/IP (protocolo de Internet), para acceder a Internet los navegadores utilizan el servicio de www junto con el protocolo de transferencia de hipertexto http:</a:t>
            </a:r>
          </a:p>
          <a:p>
            <a:pPr algn="just" fontAlgn="t"/>
            <a:r>
              <a:rPr lang="es-VE" i="1" dirty="0"/>
              <a:t>El Internet funciona bajo el modelo cliente/servidor en donde todas las computadoras son los clientes y los servidores son computadoras con mayor capacidad de almacenamiento y procesamiento que alojan a las paginas web, cuando una computadora solicita al servidor ver una pagina web este responde mandando la pagina web a la dirección IP de dicha computadora mediante el protocolo de comunicación http: , en este punto la maquina tiene solamente la pagina web como un archivo de hipertexto entonces lo que el navegador realiza es una traducción de este archivo dando como resultado lo que se ve en la pantalla del navegador, este archivo es de extensión </a:t>
            </a:r>
            <a:r>
              <a:rPr lang="es-VE" i="1" dirty="0" smtClean="0"/>
              <a:t>HTML </a:t>
            </a:r>
            <a:r>
              <a:rPr lang="es-VE" i="1" dirty="0"/>
              <a:t>(lenguaje de etiquetado de hipertexto), tomando en cuenta lo anterior es necesario crear un archivo en </a:t>
            </a:r>
            <a:r>
              <a:rPr lang="es-VE" i="1" dirty="0" smtClean="0"/>
              <a:t>HTML </a:t>
            </a:r>
            <a:r>
              <a:rPr lang="es-VE" i="1" dirty="0"/>
              <a:t>para que al subirlo a un servidor los usuarios puedan observarlo como fue diseñado.</a:t>
            </a:r>
          </a:p>
        </p:txBody>
      </p:sp>
    </p:spTree>
    <p:extLst>
      <p:ext uri="{BB962C8B-B14F-4D97-AF65-F5344CB8AC3E}">
        <p14:creationId xmlns:p14="http://schemas.microsoft.com/office/powerpoint/2010/main" val="1837548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84784"/>
            <a:ext cx="8229600" cy="648072"/>
          </a:xfrm>
        </p:spPr>
        <p:txBody>
          <a:bodyPr>
            <a:normAutofit fontScale="90000"/>
          </a:bodyPr>
          <a:lstStyle/>
          <a:p>
            <a:pPr fontAlgn="t"/>
            <a:r>
              <a:rPr lang="es-VE" b="1" i="1" dirty="0"/>
              <a:t>Lenguaje de la Web</a:t>
            </a:r>
            <a:endParaRPr lang="es-VE" i="1" dirty="0"/>
          </a:p>
        </p:txBody>
      </p:sp>
      <p:sp>
        <p:nvSpPr>
          <p:cNvPr id="9" name="8 CuadroTexto"/>
          <p:cNvSpPr txBox="1"/>
          <p:nvPr/>
        </p:nvSpPr>
        <p:spPr>
          <a:xfrm>
            <a:off x="323528" y="2217053"/>
            <a:ext cx="8568952" cy="4185761"/>
          </a:xfrm>
          <a:prstGeom prst="rect">
            <a:avLst/>
          </a:prstGeom>
          <a:noFill/>
        </p:spPr>
        <p:txBody>
          <a:bodyPr wrap="square" rtlCol="0">
            <a:spAutoFit/>
          </a:bodyPr>
          <a:lstStyle/>
          <a:p>
            <a:pPr algn="just" fontAlgn="t"/>
            <a:r>
              <a:rPr lang="es-VE" i="1" dirty="0"/>
              <a:t>Para crear nuestro archivo en formato </a:t>
            </a:r>
            <a:r>
              <a:rPr lang="es-VE" i="1" dirty="0" smtClean="0"/>
              <a:t>HTML, </a:t>
            </a:r>
            <a:r>
              <a:rPr lang="es-VE" i="1" dirty="0"/>
              <a:t>se debe abrir un bloc de notas y </a:t>
            </a:r>
            <a:r>
              <a:rPr lang="es-VE" i="1" dirty="0" smtClean="0"/>
              <a:t>seguidamente </a:t>
            </a:r>
            <a:r>
              <a:rPr lang="es-VE" i="1" dirty="0"/>
              <a:t>en guardar, se selecciona el tipo de formato al guardarlo y seleccionar todos los archivos, en codificación se selecciona utf-8 y el nombre del archivo con la extensión </a:t>
            </a:r>
            <a:r>
              <a:rPr lang="es-VE" i="1" dirty="0" smtClean="0"/>
              <a:t>HTML, </a:t>
            </a:r>
            <a:r>
              <a:rPr lang="es-VE" i="1" dirty="0"/>
              <a:t>se debe agregar la información en nuestro bloc la que se desea visualizar, por </a:t>
            </a:r>
            <a:r>
              <a:rPr lang="es-VE" i="1" dirty="0" smtClean="0"/>
              <a:t>ejemplo</a:t>
            </a:r>
          </a:p>
          <a:p>
            <a:pPr algn="just" fontAlgn="t"/>
            <a:endParaRPr lang="es-VE" sz="1600" dirty="0"/>
          </a:p>
          <a:p>
            <a:pPr algn="just" fontAlgn="t"/>
            <a:r>
              <a:rPr lang="en-US" b="1" i="1" dirty="0">
                <a:solidFill>
                  <a:srgbClr val="C00000"/>
                </a:solidFill>
              </a:rPr>
              <a:t>&lt;html&gt;</a:t>
            </a:r>
            <a:endParaRPr lang="es-VE" sz="1600" b="1" i="1" dirty="0">
              <a:solidFill>
                <a:srgbClr val="C00000"/>
              </a:solidFill>
            </a:endParaRPr>
          </a:p>
          <a:p>
            <a:pPr algn="just" fontAlgn="t"/>
            <a:r>
              <a:rPr lang="en-US" b="1" i="1" dirty="0">
                <a:solidFill>
                  <a:srgbClr val="C00000"/>
                </a:solidFill>
              </a:rPr>
              <a:t>&lt;head&gt;</a:t>
            </a:r>
            <a:endParaRPr lang="es-VE" sz="1600" b="1" i="1" dirty="0">
              <a:solidFill>
                <a:srgbClr val="C00000"/>
              </a:solidFill>
            </a:endParaRPr>
          </a:p>
          <a:p>
            <a:pPr algn="just" fontAlgn="t"/>
            <a:r>
              <a:rPr lang="en-US" b="1" i="1" dirty="0" smtClean="0">
                <a:solidFill>
                  <a:srgbClr val="C00000"/>
                </a:solidFill>
              </a:rPr>
              <a:t>	&lt;</a:t>
            </a:r>
            <a:r>
              <a:rPr lang="en-US" b="1" i="1" dirty="0">
                <a:solidFill>
                  <a:srgbClr val="C00000"/>
                </a:solidFill>
              </a:rPr>
              <a:t>title&gt;</a:t>
            </a:r>
            <a:r>
              <a:rPr lang="en-US" b="1" i="1" dirty="0" err="1">
                <a:solidFill>
                  <a:srgbClr val="C00000"/>
                </a:solidFill>
              </a:rPr>
              <a:t>Prueba</a:t>
            </a:r>
            <a:r>
              <a:rPr lang="en-US" b="1" i="1" dirty="0">
                <a:solidFill>
                  <a:srgbClr val="C00000"/>
                </a:solidFill>
              </a:rPr>
              <a:t>&lt;/title&gt;</a:t>
            </a:r>
            <a:endParaRPr lang="es-VE" sz="1600" b="1" i="1" dirty="0">
              <a:solidFill>
                <a:srgbClr val="C00000"/>
              </a:solidFill>
            </a:endParaRPr>
          </a:p>
          <a:p>
            <a:pPr algn="just" fontAlgn="t"/>
            <a:r>
              <a:rPr lang="en-US" b="1" i="1" dirty="0">
                <a:solidFill>
                  <a:srgbClr val="C00000"/>
                </a:solidFill>
              </a:rPr>
              <a:t>&lt;/head&gt;</a:t>
            </a:r>
            <a:endParaRPr lang="es-VE" sz="1600" b="1" i="1" dirty="0">
              <a:solidFill>
                <a:srgbClr val="C00000"/>
              </a:solidFill>
            </a:endParaRPr>
          </a:p>
          <a:p>
            <a:pPr algn="just" fontAlgn="t"/>
            <a:r>
              <a:rPr lang="en-US" b="1" i="1" dirty="0">
                <a:solidFill>
                  <a:srgbClr val="C00000"/>
                </a:solidFill>
              </a:rPr>
              <a:t>&lt;body&gt;</a:t>
            </a:r>
            <a:endParaRPr lang="es-VE" sz="1600" b="1" i="1" dirty="0">
              <a:solidFill>
                <a:srgbClr val="C00000"/>
              </a:solidFill>
            </a:endParaRPr>
          </a:p>
          <a:p>
            <a:pPr algn="just" fontAlgn="t"/>
            <a:r>
              <a:rPr lang="en-US" b="1" i="1" dirty="0" smtClean="0">
                <a:solidFill>
                  <a:srgbClr val="C00000"/>
                </a:solidFill>
              </a:rPr>
              <a:t>	&lt;</a:t>
            </a:r>
            <a:r>
              <a:rPr lang="en-US" b="1" i="1" dirty="0">
                <a:solidFill>
                  <a:srgbClr val="C00000"/>
                </a:solidFill>
              </a:rPr>
              <a:t>H1&gt;</a:t>
            </a:r>
            <a:r>
              <a:rPr lang="en-US" b="1" i="1" dirty="0" err="1">
                <a:solidFill>
                  <a:srgbClr val="C00000"/>
                </a:solidFill>
              </a:rPr>
              <a:t>Hola</a:t>
            </a:r>
            <a:r>
              <a:rPr lang="en-US" b="1" i="1" dirty="0">
                <a:solidFill>
                  <a:srgbClr val="C00000"/>
                </a:solidFill>
              </a:rPr>
              <a:t> </a:t>
            </a:r>
            <a:r>
              <a:rPr lang="en-US" b="1" i="1" dirty="0" err="1">
                <a:solidFill>
                  <a:srgbClr val="C00000"/>
                </a:solidFill>
              </a:rPr>
              <a:t>Mundo</a:t>
            </a:r>
            <a:r>
              <a:rPr lang="en-US" b="1" i="1" dirty="0">
                <a:solidFill>
                  <a:srgbClr val="C00000"/>
                </a:solidFill>
              </a:rPr>
              <a:t>&lt;/H1&gt;</a:t>
            </a:r>
            <a:endParaRPr lang="es-VE" sz="1600" b="1" i="1" dirty="0">
              <a:solidFill>
                <a:srgbClr val="C00000"/>
              </a:solidFill>
            </a:endParaRPr>
          </a:p>
          <a:p>
            <a:pPr algn="just" fontAlgn="t"/>
            <a:r>
              <a:rPr lang="es-VE" b="1" i="1" dirty="0">
                <a:solidFill>
                  <a:srgbClr val="C00000"/>
                </a:solidFill>
              </a:rPr>
              <a:t>&lt;/</a:t>
            </a:r>
            <a:r>
              <a:rPr lang="es-VE" b="1" i="1" dirty="0" err="1">
                <a:solidFill>
                  <a:srgbClr val="C00000"/>
                </a:solidFill>
              </a:rPr>
              <a:t>body</a:t>
            </a:r>
            <a:r>
              <a:rPr lang="es-VE" b="1" i="1" dirty="0">
                <a:solidFill>
                  <a:srgbClr val="C00000"/>
                </a:solidFill>
              </a:rPr>
              <a:t>&gt;</a:t>
            </a:r>
            <a:endParaRPr lang="es-VE" sz="1600" b="1" i="1" dirty="0">
              <a:solidFill>
                <a:srgbClr val="C00000"/>
              </a:solidFill>
            </a:endParaRPr>
          </a:p>
          <a:p>
            <a:pPr algn="just" fontAlgn="t"/>
            <a:r>
              <a:rPr lang="es-VE" b="1" i="1" dirty="0">
                <a:solidFill>
                  <a:srgbClr val="C00000"/>
                </a:solidFill>
              </a:rPr>
              <a:t>&lt;/</a:t>
            </a:r>
            <a:r>
              <a:rPr lang="es-VE" b="1" i="1" dirty="0" err="1">
                <a:solidFill>
                  <a:srgbClr val="C00000"/>
                </a:solidFill>
              </a:rPr>
              <a:t>html</a:t>
            </a:r>
            <a:r>
              <a:rPr lang="es-VE" b="1" i="1" dirty="0" smtClean="0">
                <a:solidFill>
                  <a:srgbClr val="C00000"/>
                </a:solidFill>
              </a:rPr>
              <a:t>&gt;</a:t>
            </a:r>
          </a:p>
          <a:p>
            <a:pPr algn="just" fontAlgn="t"/>
            <a:endParaRPr lang="es-VE" sz="1600" dirty="0"/>
          </a:p>
        </p:txBody>
      </p:sp>
    </p:spTree>
    <p:extLst>
      <p:ext uri="{BB962C8B-B14F-4D97-AF65-F5344CB8AC3E}">
        <p14:creationId xmlns:p14="http://schemas.microsoft.com/office/powerpoint/2010/main" val="2644668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556792"/>
            <a:ext cx="8229600" cy="648072"/>
          </a:xfrm>
        </p:spPr>
        <p:txBody>
          <a:bodyPr>
            <a:normAutofit fontScale="90000"/>
          </a:bodyPr>
          <a:lstStyle/>
          <a:p>
            <a:r>
              <a:rPr lang="es-VE" b="1" i="1" dirty="0"/>
              <a:t>Diseño de Interfaz de Usuario</a:t>
            </a:r>
          </a:p>
        </p:txBody>
      </p:sp>
      <p:sp>
        <p:nvSpPr>
          <p:cNvPr id="9" name="8 CuadroTexto"/>
          <p:cNvSpPr txBox="1"/>
          <p:nvPr/>
        </p:nvSpPr>
        <p:spPr>
          <a:xfrm>
            <a:off x="671269" y="2276872"/>
            <a:ext cx="7896552" cy="3785652"/>
          </a:xfrm>
          <a:prstGeom prst="rect">
            <a:avLst/>
          </a:prstGeom>
          <a:noFill/>
        </p:spPr>
        <p:txBody>
          <a:bodyPr wrap="square" rtlCol="0">
            <a:spAutoFit/>
          </a:bodyPr>
          <a:lstStyle/>
          <a:p>
            <a:pPr algn="just"/>
            <a:r>
              <a:rPr lang="es-VE" sz="2000" i="1" dirty="0">
                <a:solidFill>
                  <a:schemeClr val="tx1">
                    <a:lumMod val="85000"/>
                    <a:lumOff val="15000"/>
                  </a:schemeClr>
                </a:solidFill>
              </a:rPr>
              <a:t>Diseñar Interfaz para un Ambiente Web o una Aplicación, debe estar enfocada en la experiencia de </a:t>
            </a:r>
            <a:r>
              <a:rPr lang="es-VE" sz="2000" i="1" dirty="0" smtClean="0">
                <a:solidFill>
                  <a:schemeClr val="tx1">
                    <a:lumMod val="85000"/>
                    <a:lumOff val="15000"/>
                  </a:schemeClr>
                </a:solidFill>
              </a:rPr>
              <a:t>interacción </a:t>
            </a:r>
            <a:r>
              <a:rPr lang="es-VE" sz="2000" i="1" dirty="0">
                <a:solidFill>
                  <a:schemeClr val="tx1">
                    <a:lumMod val="85000"/>
                    <a:lumOff val="15000"/>
                  </a:schemeClr>
                </a:solidFill>
              </a:rPr>
              <a:t>del usuario se logra con </a:t>
            </a:r>
            <a:r>
              <a:rPr lang="es-VE" sz="2000" i="1" dirty="0" err="1">
                <a:solidFill>
                  <a:schemeClr val="tx1">
                    <a:lumMod val="85000"/>
                    <a:lumOff val="15000"/>
                  </a:schemeClr>
                </a:solidFill>
              </a:rPr>
              <a:t>graficos</a:t>
            </a:r>
            <a:r>
              <a:rPr lang="es-VE" sz="2000" i="1" dirty="0">
                <a:solidFill>
                  <a:schemeClr val="tx1">
                    <a:lumMod val="85000"/>
                    <a:lumOff val="15000"/>
                  </a:schemeClr>
                </a:solidFill>
              </a:rPr>
              <a:t>, pictograma, colores y </a:t>
            </a:r>
            <a:r>
              <a:rPr lang="es-VE" sz="2000" i="1" dirty="0" err="1">
                <a:solidFill>
                  <a:schemeClr val="tx1">
                    <a:lumMod val="85000"/>
                    <a:lumOff val="15000"/>
                  </a:schemeClr>
                </a:solidFill>
              </a:rPr>
              <a:t>Simbologias</a:t>
            </a:r>
            <a:r>
              <a:rPr lang="es-VE" sz="2000" i="1" dirty="0">
                <a:solidFill>
                  <a:schemeClr val="tx1">
                    <a:lumMod val="85000"/>
                    <a:lumOff val="15000"/>
                  </a:schemeClr>
                </a:solidFill>
              </a:rPr>
              <a:t> </a:t>
            </a:r>
            <a:r>
              <a:rPr lang="es-VE" sz="2000" i="1" dirty="0" smtClean="0">
                <a:solidFill>
                  <a:schemeClr val="tx1">
                    <a:lumMod val="85000"/>
                    <a:lumOff val="15000"/>
                  </a:schemeClr>
                </a:solidFill>
              </a:rPr>
              <a:t>llamativas</a:t>
            </a:r>
          </a:p>
          <a:p>
            <a:pPr algn="just"/>
            <a:endParaRPr lang="es-VE" sz="2000" i="1" dirty="0">
              <a:solidFill>
                <a:schemeClr val="tx1">
                  <a:lumMod val="85000"/>
                  <a:lumOff val="15000"/>
                </a:schemeClr>
              </a:solidFill>
            </a:endParaRPr>
          </a:p>
          <a:p>
            <a:pPr algn="just"/>
            <a:r>
              <a:rPr lang="es-VE" sz="2000" b="1" i="1" dirty="0"/>
              <a:t>Modelo del Diseñador</a:t>
            </a:r>
            <a:r>
              <a:rPr lang="es-VE" sz="2000" b="1" i="1" dirty="0" smtClean="0"/>
              <a:t>:</a:t>
            </a:r>
          </a:p>
          <a:p>
            <a:pPr algn="just"/>
            <a:r>
              <a:rPr lang="es-VE" sz="2000" i="1" dirty="0" smtClean="0">
                <a:solidFill>
                  <a:schemeClr val="tx1">
                    <a:lumMod val="85000"/>
                    <a:lumOff val="15000"/>
                  </a:schemeClr>
                </a:solidFill>
              </a:rPr>
              <a:t>Combina </a:t>
            </a:r>
            <a:r>
              <a:rPr lang="es-VE" sz="2000" i="1" dirty="0">
                <a:solidFill>
                  <a:schemeClr val="tx1">
                    <a:lumMod val="85000"/>
                    <a:lumOff val="15000"/>
                  </a:schemeClr>
                </a:solidFill>
              </a:rPr>
              <a:t>necesidad e ideas del usuario y las herramientas que posee el programado para diseñar </a:t>
            </a:r>
            <a:r>
              <a:rPr lang="es-VE" sz="2000" i="1" dirty="0" smtClean="0">
                <a:solidFill>
                  <a:schemeClr val="tx1">
                    <a:lumMod val="85000"/>
                    <a:lumOff val="15000"/>
                  </a:schemeClr>
                </a:solidFill>
              </a:rPr>
              <a:t>interactividad</a:t>
            </a:r>
          </a:p>
          <a:p>
            <a:pPr algn="just"/>
            <a:endParaRPr lang="es-VE" sz="2000" i="1" dirty="0">
              <a:solidFill>
                <a:schemeClr val="tx1">
                  <a:lumMod val="85000"/>
                  <a:lumOff val="15000"/>
                </a:schemeClr>
              </a:solidFill>
            </a:endParaRPr>
          </a:p>
          <a:p>
            <a:pPr algn="just"/>
            <a:r>
              <a:rPr lang="es-VE" sz="2000" b="1" i="1" dirty="0"/>
              <a:t>Modelo del Usuario:</a:t>
            </a:r>
          </a:p>
          <a:p>
            <a:pPr algn="just"/>
            <a:r>
              <a:rPr lang="es-VE" sz="2000" i="1" dirty="0">
                <a:solidFill>
                  <a:schemeClr val="tx1">
                    <a:lumMod val="85000"/>
                    <a:lumOff val="15000"/>
                  </a:schemeClr>
                </a:solidFill>
              </a:rPr>
              <a:t>Se enfoca en el comportamiento del sitio realizando pruebas de usabilidad </a:t>
            </a:r>
          </a:p>
          <a:p>
            <a:pPr algn="just"/>
            <a:r>
              <a:rPr lang="es-VE" sz="2000" i="1" dirty="0">
                <a:solidFill>
                  <a:schemeClr val="tx1">
                    <a:lumMod val="85000"/>
                    <a:lumOff val="15000"/>
                  </a:schemeClr>
                </a:solidFill>
              </a:rPr>
              <a:t>A partir de ambos modelos se combinan las funcionalidades con los recursos de programación disponibles</a:t>
            </a:r>
          </a:p>
        </p:txBody>
      </p:sp>
    </p:spTree>
    <p:extLst>
      <p:ext uri="{BB962C8B-B14F-4D97-AF65-F5344CB8AC3E}">
        <p14:creationId xmlns:p14="http://schemas.microsoft.com/office/powerpoint/2010/main" val="347833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844824"/>
            <a:ext cx="8229600" cy="648072"/>
          </a:xfrm>
        </p:spPr>
        <p:txBody>
          <a:bodyPr>
            <a:normAutofit fontScale="90000"/>
          </a:bodyPr>
          <a:lstStyle/>
          <a:p>
            <a:pPr fontAlgn="t"/>
            <a:r>
              <a:rPr lang="es-VE" b="1" i="1" dirty="0"/>
              <a:t>Lenguaje de la Web</a:t>
            </a:r>
            <a:endParaRPr lang="es-VE" i="1" dirty="0"/>
          </a:p>
        </p:txBody>
      </p:sp>
      <p:sp>
        <p:nvSpPr>
          <p:cNvPr id="9" name="8 CuadroTexto"/>
          <p:cNvSpPr txBox="1"/>
          <p:nvPr/>
        </p:nvSpPr>
        <p:spPr>
          <a:xfrm>
            <a:off x="683568" y="2780928"/>
            <a:ext cx="7956884" cy="2554545"/>
          </a:xfrm>
          <a:prstGeom prst="rect">
            <a:avLst/>
          </a:prstGeom>
          <a:noFill/>
        </p:spPr>
        <p:txBody>
          <a:bodyPr wrap="square" rtlCol="0">
            <a:spAutoFit/>
          </a:bodyPr>
          <a:lstStyle/>
          <a:p>
            <a:pPr algn="just" fontAlgn="t"/>
            <a:r>
              <a:rPr lang="es-VE" i="1" dirty="0"/>
              <a:t>L</a:t>
            </a:r>
            <a:r>
              <a:rPr lang="es-VE" i="1" dirty="0" smtClean="0"/>
              <a:t>o </a:t>
            </a:r>
            <a:r>
              <a:rPr lang="es-VE" i="1" dirty="0"/>
              <a:t>que se visualiza de la pagina web, acá va el contenido y dentro de el se utiliza la mayoría de las etiquetas para acomodar el contenido</a:t>
            </a:r>
            <a:endParaRPr lang="es-VE" sz="1600" i="1" dirty="0"/>
          </a:p>
          <a:p>
            <a:pPr lvl="2" algn="just" fontAlgn="t"/>
            <a:r>
              <a:rPr lang="es-VE" b="1" i="1" dirty="0">
                <a:solidFill>
                  <a:srgbClr val="C00000"/>
                </a:solidFill>
              </a:rPr>
              <a:t>&lt;P&gt; Párrafo &lt;/P&gt;</a:t>
            </a:r>
            <a:endParaRPr lang="es-VE" sz="1600" b="1" i="1" dirty="0">
              <a:solidFill>
                <a:srgbClr val="C00000"/>
              </a:solidFill>
            </a:endParaRPr>
          </a:p>
          <a:p>
            <a:pPr lvl="2" algn="just" fontAlgn="t"/>
            <a:r>
              <a:rPr lang="es-VE" b="1" i="1" dirty="0">
                <a:solidFill>
                  <a:srgbClr val="C00000"/>
                </a:solidFill>
              </a:rPr>
              <a:t>&lt;H1&gt;Encabezado Principal &lt;/H1&gt; </a:t>
            </a:r>
            <a:r>
              <a:rPr lang="es-VE" i="1" dirty="0" smtClean="0"/>
              <a:t>va </a:t>
            </a:r>
            <a:r>
              <a:rPr lang="es-VE" i="1" dirty="0"/>
              <a:t>disminuyendo hasta el &lt;H6&gt;, se utiliza para ingresar títulos, menor numero menor </a:t>
            </a:r>
            <a:r>
              <a:rPr lang="es-VE" i="1" dirty="0" smtClean="0"/>
              <a:t>será </a:t>
            </a:r>
            <a:r>
              <a:rPr lang="es-VE" i="1" dirty="0"/>
              <a:t>la importancia</a:t>
            </a:r>
            <a:endParaRPr lang="es-VE" sz="1600" i="1" dirty="0"/>
          </a:p>
          <a:p>
            <a:pPr algn="just" fontAlgn="t"/>
            <a:r>
              <a:rPr lang="es-VE" i="1" dirty="0"/>
              <a:t>La mayoría de las etiquetas llevan su apertura y su cierre.</a:t>
            </a:r>
            <a:endParaRPr lang="es-VE" sz="1600" i="1" dirty="0"/>
          </a:p>
          <a:p>
            <a:pPr algn="just" fontAlgn="t"/>
            <a:r>
              <a:rPr lang="es-VE" i="1" dirty="0"/>
              <a:t>El HTML es un lenguaje de etiquetas definidas previamente y tienen diferentes funciones para acomodar el texto en el sitio web </a:t>
            </a:r>
            <a:endParaRPr lang="es-VE" sz="1600" i="1" dirty="0"/>
          </a:p>
          <a:p>
            <a:pPr algn="just" fontAlgn="t"/>
            <a:endParaRPr lang="es-VE" sz="1600" i="1" dirty="0"/>
          </a:p>
        </p:txBody>
      </p:sp>
    </p:spTree>
    <p:extLst>
      <p:ext uri="{BB962C8B-B14F-4D97-AF65-F5344CB8AC3E}">
        <p14:creationId xmlns:p14="http://schemas.microsoft.com/office/powerpoint/2010/main" val="4181357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12776"/>
            <a:ext cx="8229600" cy="648072"/>
          </a:xfrm>
        </p:spPr>
        <p:txBody>
          <a:bodyPr>
            <a:normAutofit fontScale="90000"/>
          </a:bodyPr>
          <a:lstStyle/>
          <a:p>
            <a:pPr fontAlgn="t"/>
            <a:r>
              <a:rPr lang="es-VE" b="1" i="1" dirty="0"/>
              <a:t>Uso de Link e Imágenes en HTML</a:t>
            </a:r>
            <a:endParaRPr lang="es-VE" i="1" dirty="0"/>
          </a:p>
        </p:txBody>
      </p:sp>
      <p:sp>
        <p:nvSpPr>
          <p:cNvPr id="9" name="8 CuadroTexto"/>
          <p:cNvSpPr txBox="1"/>
          <p:nvPr/>
        </p:nvSpPr>
        <p:spPr>
          <a:xfrm>
            <a:off x="323528" y="2332292"/>
            <a:ext cx="8568952" cy="4539704"/>
          </a:xfrm>
          <a:prstGeom prst="rect">
            <a:avLst/>
          </a:prstGeom>
          <a:noFill/>
        </p:spPr>
        <p:txBody>
          <a:bodyPr wrap="square" rtlCol="0">
            <a:spAutoFit/>
          </a:bodyPr>
          <a:lstStyle/>
          <a:p>
            <a:pPr algn="just" fontAlgn="t"/>
            <a:r>
              <a:rPr lang="es-VE" sz="1700" i="1" dirty="0"/>
              <a:t>Cuando se crea un sitio web las paginas que lo conforman están segregadas por lo que debes unirlas por medio de links, para poder hacer links en las paginas web de un sitio debes saber exactamente la dirección en el servidor que las aloja, por ejemplo tu sitio web se aloja en una carpeta de un servidor si </a:t>
            </a:r>
            <a:r>
              <a:rPr lang="es-VE" sz="1700" i="1" dirty="0" err="1"/>
              <a:t>ls</a:t>
            </a:r>
            <a:r>
              <a:rPr lang="es-VE" sz="1700" i="1" dirty="0"/>
              <a:t> paginas que quieres unir se encuentran en el mismo nivel que tu pagina principal solo tienes que referenciar el nombre del archivo </a:t>
            </a:r>
            <a:r>
              <a:rPr lang="es-VE" sz="1700" i="1" dirty="0" err="1" smtClean="0"/>
              <a:t>ejm</a:t>
            </a:r>
            <a:r>
              <a:rPr lang="es-VE" sz="1700" i="1" dirty="0"/>
              <a:t>: </a:t>
            </a:r>
            <a:r>
              <a:rPr lang="es-VE" sz="1700" b="1" i="1" dirty="0">
                <a:solidFill>
                  <a:srgbClr val="C00000"/>
                </a:solidFill>
              </a:rPr>
              <a:t>archivo.html</a:t>
            </a:r>
            <a:r>
              <a:rPr lang="es-VE" sz="1700" i="1" dirty="0">
                <a:solidFill>
                  <a:srgbClr val="C00000"/>
                </a:solidFill>
              </a:rPr>
              <a:t>,</a:t>
            </a:r>
            <a:r>
              <a:rPr lang="es-VE" sz="1700" i="1" dirty="0"/>
              <a:t> por lo general las paginas de un sitio se dividen en clasificaciones según el tema cuya ubicación </a:t>
            </a:r>
            <a:r>
              <a:rPr lang="es-VE" sz="1700" i="1" dirty="0" smtClean="0"/>
              <a:t>será </a:t>
            </a:r>
            <a:r>
              <a:rPr lang="es-VE" sz="1700" i="1" dirty="0"/>
              <a:t>en otras carpetas de tu carpeta principal, para crear un link a una pagina que se encuentra dentro de otra subcarpeta se debe utilizar la siguiente sintaxis </a:t>
            </a:r>
            <a:r>
              <a:rPr lang="es-VE" sz="1700" b="1" i="1" dirty="0" err="1"/>
              <a:t>n</a:t>
            </a:r>
            <a:r>
              <a:rPr lang="es-VE" sz="1700" b="1" i="1" dirty="0" err="1">
                <a:solidFill>
                  <a:srgbClr val="C00000"/>
                </a:solidFill>
              </a:rPr>
              <a:t>ombrecarpeta</a:t>
            </a:r>
            <a:r>
              <a:rPr lang="es-VE" sz="1700" b="1" i="1" dirty="0">
                <a:solidFill>
                  <a:srgbClr val="C00000"/>
                </a:solidFill>
              </a:rPr>
              <a:t>/archivo.html</a:t>
            </a:r>
            <a:r>
              <a:rPr lang="es-VE" sz="1700" b="1" i="1" dirty="0"/>
              <a:t>, </a:t>
            </a:r>
            <a:r>
              <a:rPr lang="es-VE" sz="1700" i="1" dirty="0"/>
              <a:t>si el link se encuentra en una carpeta dentro de la carpeta de clasificación utilizaremos la siguiente </a:t>
            </a:r>
            <a:r>
              <a:rPr lang="es-VE" sz="1700" b="1" i="1" dirty="0">
                <a:solidFill>
                  <a:srgbClr val="C00000"/>
                </a:solidFill>
              </a:rPr>
              <a:t>nombrecarpeta1/nombrecarpeta2/archivo.html, </a:t>
            </a:r>
            <a:r>
              <a:rPr lang="es-VE" sz="1700" i="1" dirty="0"/>
              <a:t>para crear un link dentro de una pagina web se debe utilizar la siguiente etiqueta </a:t>
            </a:r>
            <a:r>
              <a:rPr lang="es-VE" sz="1700" b="1" i="1" dirty="0">
                <a:solidFill>
                  <a:srgbClr val="C00000"/>
                </a:solidFill>
              </a:rPr>
              <a:t>&lt;a </a:t>
            </a:r>
            <a:r>
              <a:rPr lang="es-VE" sz="1700" b="1" i="1" dirty="0" err="1">
                <a:solidFill>
                  <a:srgbClr val="C00000"/>
                </a:solidFill>
              </a:rPr>
              <a:t>href</a:t>
            </a:r>
            <a:r>
              <a:rPr lang="es-VE" sz="1700" b="1" i="1" dirty="0">
                <a:solidFill>
                  <a:srgbClr val="C00000"/>
                </a:solidFill>
              </a:rPr>
              <a:t>="archivo.html"&gt; texto &lt;/a&gt; </a:t>
            </a:r>
            <a:r>
              <a:rPr lang="es-VE" sz="1700" i="1" dirty="0"/>
              <a:t>recordando dar la dirección al archivo dentro del servidor, el texto es donde ira anclado el link. Todos los link deben estar en la sección del &lt;</a:t>
            </a:r>
            <a:r>
              <a:rPr lang="es-VE" sz="1700" i="1" dirty="0" err="1"/>
              <a:t>body</a:t>
            </a:r>
            <a:r>
              <a:rPr lang="es-VE" sz="1700" i="1" dirty="0"/>
              <a:t>&gt; de la pagina web. Existe otra posibilidad de que se le realice un link a una carpeta que se encuentra en una ubicación superior, normalmente son link que permiten regresar a una pagina principal </a:t>
            </a:r>
            <a:r>
              <a:rPr lang="es-VE" sz="1700" b="1" i="1" dirty="0">
                <a:solidFill>
                  <a:srgbClr val="C00000"/>
                </a:solidFill>
              </a:rPr>
              <a:t>&lt;a </a:t>
            </a:r>
            <a:r>
              <a:rPr lang="es-VE" sz="1700" b="1" i="1" dirty="0" err="1">
                <a:solidFill>
                  <a:srgbClr val="C00000"/>
                </a:solidFill>
              </a:rPr>
              <a:t>href</a:t>
            </a:r>
            <a:r>
              <a:rPr lang="es-VE" sz="1700" b="1" i="1" dirty="0">
                <a:solidFill>
                  <a:srgbClr val="C00000"/>
                </a:solidFill>
              </a:rPr>
              <a:t>="../inicio.html"&gt; Regresar&lt;/a&gt;</a:t>
            </a:r>
            <a:r>
              <a:rPr lang="es-VE" sz="1700" b="1" i="1" dirty="0"/>
              <a:t> </a:t>
            </a:r>
            <a:r>
              <a:rPr lang="es-VE" sz="1700" i="1" dirty="0"/>
              <a:t>donde los dos puntos escalan en la jerarquía, si el archivo esta muy arriba se puede hacer uso de</a:t>
            </a:r>
            <a:r>
              <a:rPr lang="es-VE" sz="1700" b="1" i="1" dirty="0">
                <a:solidFill>
                  <a:srgbClr val="C00000"/>
                </a:solidFill>
              </a:rPr>
              <a:t> ../../../inicio.html </a:t>
            </a:r>
            <a:r>
              <a:rPr lang="es-VE" sz="1700" b="1" i="1" dirty="0" smtClean="0">
                <a:solidFill>
                  <a:srgbClr val="C00000"/>
                </a:solidFill>
              </a:rPr>
              <a:t>.</a:t>
            </a:r>
            <a:endParaRPr lang="es-VE" sz="1600" i="1" dirty="0">
              <a:solidFill>
                <a:srgbClr val="C00000"/>
              </a:solidFill>
            </a:endParaRPr>
          </a:p>
        </p:txBody>
      </p:sp>
      <p:sp>
        <p:nvSpPr>
          <p:cNvPr id="5" name="2 Título"/>
          <p:cNvSpPr txBox="1">
            <a:spLocks/>
          </p:cNvSpPr>
          <p:nvPr/>
        </p:nvSpPr>
        <p:spPr>
          <a:xfrm>
            <a:off x="504745" y="1772816"/>
            <a:ext cx="8229600" cy="64807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t"/>
            <a:r>
              <a:rPr lang="es-VE" sz="2400" b="1" i="1" dirty="0"/>
              <a:t>Insertar </a:t>
            </a:r>
            <a:r>
              <a:rPr lang="es-VE" sz="2400" b="1" i="1" dirty="0" err="1"/>
              <a:t>Link's</a:t>
            </a:r>
            <a:endParaRPr lang="es-VE" sz="2400" i="1" dirty="0"/>
          </a:p>
        </p:txBody>
      </p:sp>
    </p:spTree>
    <p:extLst>
      <p:ext uri="{BB962C8B-B14F-4D97-AF65-F5344CB8AC3E}">
        <p14:creationId xmlns:p14="http://schemas.microsoft.com/office/powerpoint/2010/main" val="1390779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84175"/>
            <a:ext cx="8229600" cy="648072"/>
          </a:xfrm>
        </p:spPr>
        <p:txBody>
          <a:bodyPr>
            <a:normAutofit fontScale="90000"/>
          </a:bodyPr>
          <a:lstStyle/>
          <a:p>
            <a:pPr fontAlgn="t"/>
            <a:r>
              <a:rPr lang="es-VE" b="1" i="1" dirty="0"/>
              <a:t>Uso de Link e Imágenes en HTML</a:t>
            </a:r>
            <a:endParaRPr lang="es-VE" i="1" dirty="0"/>
          </a:p>
        </p:txBody>
      </p:sp>
      <p:sp>
        <p:nvSpPr>
          <p:cNvPr id="9" name="8 CuadroTexto"/>
          <p:cNvSpPr txBox="1"/>
          <p:nvPr/>
        </p:nvSpPr>
        <p:spPr>
          <a:xfrm>
            <a:off x="504745" y="3063731"/>
            <a:ext cx="8229600" cy="1877437"/>
          </a:xfrm>
          <a:prstGeom prst="rect">
            <a:avLst/>
          </a:prstGeom>
          <a:noFill/>
        </p:spPr>
        <p:txBody>
          <a:bodyPr wrap="square" rtlCol="0">
            <a:spAutoFit/>
          </a:bodyPr>
          <a:lstStyle/>
          <a:p>
            <a:pPr algn="just" fontAlgn="t"/>
            <a:r>
              <a:rPr lang="es-VE" sz="1600" dirty="0"/>
              <a:t>Para insertar imágenes en cualquier pagina web, el procedimiento es el mismo al de los links, lo </a:t>
            </a:r>
            <a:r>
              <a:rPr lang="es-VE" sz="1600" dirty="0" smtClean="0"/>
              <a:t>único </a:t>
            </a:r>
            <a:r>
              <a:rPr lang="es-VE" sz="1600" dirty="0"/>
              <a:t>que cambia es la etiqueta </a:t>
            </a:r>
            <a:r>
              <a:rPr lang="es-VE" sz="1600" b="1" i="1" dirty="0">
                <a:solidFill>
                  <a:srgbClr val="C00000"/>
                </a:solidFill>
              </a:rPr>
              <a:t>&lt;</a:t>
            </a:r>
            <a:r>
              <a:rPr lang="es-VE" sz="1600" b="1" i="1" dirty="0" err="1">
                <a:solidFill>
                  <a:srgbClr val="C00000"/>
                </a:solidFill>
              </a:rPr>
              <a:t>img</a:t>
            </a:r>
            <a:r>
              <a:rPr lang="es-VE" sz="1600" b="1" i="1" dirty="0">
                <a:solidFill>
                  <a:srgbClr val="C00000"/>
                </a:solidFill>
              </a:rPr>
              <a:t> </a:t>
            </a:r>
            <a:r>
              <a:rPr lang="es-VE" sz="1600" b="1" i="1" dirty="0" err="1">
                <a:solidFill>
                  <a:srgbClr val="C00000"/>
                </a:solidFill>
              </a:rPr>
              <a:t>src</a:t>
            </a:r>
            <a:r>
              <a:rPr lang="es-VE" sz="1600" b="1" i="1" dirty="0">
                <a:solidFill>
                  <a:srgbClr val="C00000"/>
                </a:solidFill>
              </a:rPr>
              <a:t>="imagen.jpg"&gt; </a:t>
            </a:r>
            <a:r>
              <a:rPr lang="es-VE" sz="1600" dirty="0"/>
              <a:t>es una etiqueta que no tiene cierre, esto se debe a que la imagen no engloba ningún tipo de texto sino que el sistema inserta la imagen donde se le indica el tratamiento con las direcciones de ubicación de la pagina es el mismo que con los links solo cambia que el tipo de archivo es de imagen .</a:t>
            </a:r>
            <a:r>
              <a:rPr lang="es-VE" sz="1600" dirty="0" err="1"/>
              <a:t>bmp</a:t>
            </a:r>
            <a:r>
              <a:rPr lang="es-VE" sz="1600" dirty="0"/>
              <a:t> .</a:t>
            </a:r>
            <a:r>
              <a:rPr lang="es-VE" sz="1600" dirty="0" err="1"/>
              <a:t>jpg</a:t>
            </a:r>
            <a:r>
              <a:rPr lang="es-VE" sz="1600" dirty="0"/>
              <a:t> .</a:t>
            </a:r>
            <a:r>
              <a:rPr lang="es-VE" sz="1600" dirty="0" err="1"/>
              <a:t>png</a:t>
            </a:r>
            <a:r>
              <a:rPr lang="es-VE" sz="1600" dirty="0"/>
              <a:t> etc.</a:t>
            </a:r>
          </a:p>
          <a:p>
            <a:pPr algn="just" fontAlgn="t"/>
            <a:r>
              <a:rPr lang="es-VE" sz="1600" dirty="0"/>
              <a:t>Da doble clic a la pagina para que se abra dentro del navegador y de </a:t>
            </a:r>
            <a:r>
              <a:rPr lang="es-VE" sz="1600" dirty="0" smtClean="0"/>
              <a:t>allí </a:t>
            </a:r>
            <a:r>
              <a:rPr lang="es-VE" sz="1600" dirty="0"/>
              <a:t>realiza las pruebas pertinentes.</a:t>
            </a:r>
          </a:p>
        </p:txBody>
      </p:sp>
      <p:sp>
        <p:nvSpPr>
          <p:cNvPr id="5" name="2 Título"/>
          <p:cNvSpPr txBox="1">
            <a:spLocks/>
          </p:cNvSpPr>
          <p:nvPr/>
        </p:nvSpPr>
        <p:spPr>
          <a:xfrm>
            <a:off x="504745" y="2144215"/>
            <a:ext cx="8229600" cy="64807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t"/>
            <a:r>
              <a:rPr lang="es-VE" sz="2400" b="1" i="1" dirty="0"/>
              <a:t>Insertar Imágenes </a:t>
            </a:r>
            <a:endParaRPr lang="es-VE" sz="2400" i="1" dirty="0"/>
          </a:p>
        </p:txBody>
      </p:sp>
    </p:spTree>
    <p:extLst>
      <p:ext uri="{BB962C8B-B14F-4D97-AF65-F5344CB8AC3E}">
        <p14:creationId xmlns:p14="http://schemas.microsoft.com/office/powerpoint/2010/main" val="3831614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00808"/>
            <a:ext cx="8229600" cy="648072"/>
          </a:xfrm>
        </p:spPr>
        <p:txBody>
          <a:bodyPr>
            <a:normAutofit fontScale="90000"/>
          </a:bodyPr>
          <a:lstStyle/>
          <a:p>
            <a:pPr fontAlgn="t"/>
            <a:r>
              <a:rPr lang="es-VE" b="1" i="1" dirty="0"/>
              <a:t>Insertar Listas y Tablas en HTML</a:t>
            </a:r>
            <a:endParaRPr lang="es-VE" i="1" dirty="0"/>
          </a:p>
        </p:txBody>
      </p:sp>
      <p:sp>
        <p:nvSpPr>
          <p:cNvPr id="9" name="8 CuadroTexto"/>
          <p:cNvSpPr txBox="1"/>
          <p:nvPr/>
        </p:nvSpPr>
        <p:spPr>
          <a:xfrm>
            <a:off x="504745" y="3063731"/>
            <a:ext cx="8229600" cy="2800767"/>
          </a:xfrm>
          <a:prstGeom prst="rect">
            <a:avLst/>
          </a:prstGeom>
          <a:noFill/>
        </p:spPr>
        <p:txBody>
          <a:bodyPr wrap="square" rtlCol="0">
            <a:spAutoFit/>
          </a:bodyPr>
          <a:lstStyle/>
          <a:p>
            <a:pPr algn="just" fontAlgn="t"/>
            <a:r>
              <a:rPr lang="es-VE" sz="1600" dirty="0"/>
              <a:t>Son elementos comunes al momento de crear una pagina web </a:t>
            </a:r>
            <a:r>
              <a:rPr lang="es-VE" sz="1600" dirty="0" err="1"/>
              <a:t>ademas</a:t>
            </a:r>
            <a:r>
              <a:rPr lang="es-VE" sz="1600" dirty="0"/>
              <a:t> son los elementos mas utilizados al extraer información del back-</a:t>
            </a:r>
            <a:r>
              <a:rPr lang="es-VE" sz="1600" dirty="0" err="1"/>
              <a:t>end</a:t>
            </a:r>
            <a:r>
              <a:rPr lang="es-VE" sz="1600" dirty="0"/>
              <a:t>, en HTML existen tres tipos de etiquetas para insertar listas, lista ordenada &lt;</a:t>
            </a:r>
            <a:r>
              <a:rPr lang="es-VE" sz="1600" dirty="0" err="1"/>
              <a:t>ol</a:t>
            </a:r>
            <a:r>
              <a:rPr lang="es-VE" sz="1600" dirty="0"/>
              <a:t>&gt;...&lt;/</a:t>
            </a:r>
            <a:r>
              <a:rPr lang="es-VE" sz="1600" dirty="0" err="1"/>
              <a:t>ol</a:t>
            </a:r>
            <a:r>
              <a:rPr lang="es-VE" sz="1600" dirty="0"/>
              <a:t>&gt;, lista desordenada &lt;</a:t>
            </a:r>
            <a:r>
              <a:rPr lang="es-VE" sz="1600" dirty="0" err="1"/>
              <a:t>ul</a:t>
            </a:r>
            <a:r>
              <a:rPr lang="es-VE" sz="1600" dirty="0"/>
              <a:t>&gt;...&lt;/</a:t>
            </a:r>
            <a:r>
              <a:rPr lang="es-VE" sz="1600" dirty="0" err="1"/>
              <a:t>ul</a:t>
            </a:r>
            <a:r>
              <a:rPr lang="es-VE" sz="1600" dirty="0"/>
              <a:t>&gt;, elemento de la lista &lt;li&gt;...&lt;/li&gt;, estos </a:t>
            </a:r>
            <a:r>
              <a:rPr lang="es-VE" sz="1600" dirty="0" err="1"/>
              <a:t>ultimos</a:t>
            </a:r>
            <a:r>
              <a:rPr lang="es-VE" sz="1600" dirty="0"/>
              <a:t> siempre van dentro de una etiqueta de elemento de lista ya sea ordenada o desordenada, cada tipo de lista debe estar en el </a:t>
            </a:r>
            <a:r>
              <a:rPr lang="es-VE" sz="1600" dirty="0" err="1"/>
              <a:t>body</a:t>
            </a:r>
            <a:r>
              <a:rPr lang="es-VE" sz="1600" dirty="0"/>
              <a:t> y por lo general dentro de una etiqueta </a:t>
            </a:r>
            <a:endParaRPr lang="es-VE" sz="1600" dirty="0" smtClean="0"/>
          </a:p>
          <a:p>
            <a:pPr algn="just" fontAlgn="t"/>
            <a:endParaRPr lang="es-VE" sz="1600" dirty="0"/>
          </a:p>
          <a:p>
            <a:pPr algn="just" fontAlgn="t"/>
            <a:r>
              <a:rPr lang="es-VE" sz="1600" b="1" i="1" dirty="0">
                <a:solidFill>
                  <a:srgbClr val="C00000"/>
                </a:solidFill>
              </a:rPr>
              <a:t>&lt;</a:t>
            </a:r>
            <a:r>
              <a:rPr lang="es-VE" sz="1600" b="1" i="1" dirty="0" err="1">
                <a:solidFill>
                  <a:srgbClr val="C00000"/>
                </a:solidFill>
              </a:rPr>
              <a:t>ol</a:t>
            </a:r>
            <a:r>
              <a:rPr lang="es-VE" sz="1600" b="1" i="1" dirty="0">
                <a:solidFill>
                  <a:srgbClr val="C00000"/>
                </a:solidFill>
              </a:rPr>
              <a:t>&gt;</a:t>
            </a:r>
          </a:p>
          <a:p>
            <a:pPr algn="just" fontAlgn="t"/>
            <a:r>
              <a:rPr lang="es-VE" sz="1600" b="1" i="1" dirty="0">
                <a:solidFill>
                  <a:srgbClr val="C00000"/>
                </a:solidFill>
              </a:rPr>
              <a:t>&lt;li&gt;...&lt;/li&gt;</a:t>
            </a:r>
          </a:p>
          <a:p>
            <a:pPr algn="just" fontAlgn="t"/>
            <a:r>
              <a:rPr lang="es-VE" sz="1600" b="1" i="1" dirty="0">
                <a:solidFill>
                  <a:srgbClr val="C00000"/>
                </a:solidFill>
              </a:rPr>
              <a:t>&lt;li&gt;...&lt;/li&gt;</a:t>
            </a:r>
          </a:p>
          <a:p>
            <a:pPr algn="just"/>
            <a:r>
              <a:rPr lang="es-VE" sz="1600" b="1" i="1" dirty="0">
                <a:solidFill>
                  <a:srgbClr val="C00000"/>
                </a:solidFill>
              </a:rPr>
              <a:t>&lt;/</a:t>
            </a:r>
            <a:r>
              <a:rPr lang="es-VE" sz="1600" b="1" i="1" dirty="0" err="1">
                <a:solidFill>
                  <a:srgbClr val="C00000"/>
                </a:solidFill>
              </a:rPr>
              <a:t>ol</a:t>
            </a:r>
            <a:endParaRPr lang="es-VE" sz="1600" b="1" i="1" dirty="0">
              <a:solidFill>
                <a:srgbClr val="C00000"/>
              </a:solidFill>
            </a:endParaRPr>
          </a:p>
        </p:txBody>
      </p:sp>
      <p:sp>
        <p:nvSpPr>
          <p:cNvPr id="5" name="2 Título"/>
          <p:cNvSpPr txBox="1">
            <a:spLocks/>
          </p:cNvSpPr>
          <p:nvPr/>
        </p:nvSpPr>
        <p:spPr>
          <a:xfrm>
            <a:off x="504745" y="2060848"/>
            <a:ext cx="8229600" cy="64807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t"/>
            <a:r>
              <a:rPr lang="es-VE" sz="2400" b="1" i="1" dirty="0"/>
              <a:t>Insertar Listas</a:t>
            </a:r>
            <a:endParaRPr lang="es-VE" sz="2400" i="1" dirty="0"/>
          </a:p>
        </p:txBody>
      </p:sp>
    </p:spTree>
    <p:extLst>
      <p:ext uri="{BB962C8B-B14F-4D97-AF65-F5344CB8AC3E}">
        <p14:creationId xmlns:p14="http://schemas.microsoft.com/office/powerpoint/2010/main" val="1827778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12776"/>
            <a:ext cx="8229600" cy="648072"/>
          </a:xfrm>
        </p:spPr>
        <p:txBody>
          <a:bodyPr>
            <a:normAutofit fontScale="90000"/>
          </a:bodyPr>
          <a:lstStyle/>
          <a:p>
            <a:pPr fontAlgn="t"/>
            <a:r>
              <a:rPr lang="es-VE" b="1" i="1" dirty="0"/>
              <a:t>Insertar Listas y Tablas en HTML</a:t>
            </a:r>
            <a:endParaRPr lang="es-VE" i="1" dirty="0"/>
          </a:p>
        </p:txBody>
      </p:sp>
      <p:sp>
        <p:nvSpPr>
          <p:cNvPr id="9" name="8 CuadroTexto"/>
          <p:cNvSpPr txBox="1"/>
          <p:nvPr/>
        </p:nvSpPr>
        <p:spPr>
          <a:xfrm>
            <a:off x="323528" y="2167111"/>
            <a:ext cx="8568952" cy="4770537"/>
          </a:xfrm>
          <a:prstGeom prst="rect">
            <a:avLst/>
          </a:prstGeom>
          <a:noFill/>
        </p:spPr>
        <p:txBody>
          <a:bodyPr wrap="square" rtlCol="0">
            <a:spAutoFit/>
          </a:bodyPr>
          <a:lstStyle/>
          <a:p>
            <a:pPr fontAlgn="t"/>
            <a:r>
              <a:rPr lang="es-VE" sz="1600" i="1" dirty="0"/>
              <a:t>Las siguientes etiquetas se utilizan, para insertar una tabla &lt;</a:t>
            </a:r>
            <a:r>
              <a:rPr lang="es-VE" sz="1600" i="1" dirty="0" err="1"/>
              <a:t>table</a:t>
            </a:r>
            <a:r>
              <a:rPr lang="es-VE" sz="1600" i="1" dirty="0"/>
              <a:t>&gt;...&lt;/</a:t>
            </a:r>
            <a:r>
              <a:rPr lang="es-VE" sz="1600" i="1" dirty="0" err="1"/>
              <a:t>table</a:t>
            </a:r>
            <a:r>
              <a:rPr lang="es-VE" sz="1600" i="1" dirty="0"/>
              <a:t>&gt;, para nombrar una tabla &lt;</a:t>
            </a:r>
            <a:r>
              <a:rPr lang="es-VE" sz="1600" i="1" dirty="0" err="1"/>
              <a:t>caption</a:t>
            </a:r>
            <a:r>
              <a:rPr lang="es-VE" sz="1600" i="1" dirty="0"/>
              <a:t>&gt;...&lt;/</a:t>
            </a:r>
            <a:r>
              <a:rPr lang="es-VE" sz="1600" i="1" dirty="0" err="1"/>
              <a:t>caption</a:t>
            </a:r>
            <a:r>
              <a:rPr lang="es-VE" sz="1600" i="1" dirty="0"/>
              <a:t>&gt;, agregar una </a:t>
            </a:r>
            <a:r>
              <a:rPr lang="es-VE" sz="1600" i="1" dirty="0" smtClean="0"/>
              <a:t>línea </a:t>
            </a:r>
            <a:r>
              <a:rPr lang="es-VE" sz="1600" i="1" dirty="0"/>
              <a:t>en la tabla &lt;</a:t>
            </a:r>
            <a:r>
              <a:rPr lang="es-VE" sz="1600" i="1" dirty="0" err="1"/>
              <a:t>tr</a:t>
            </a:r>
            <a:r>
              <a:rPr lang="es-VE" sz="1600" i="1" dirty="0"/>
              <a:t>&gt;...&lt;/</a:t>
            </a:r>
            <a:r>
              <a:rPr lang="es-VE" sz="1600" i="1" dirty="0" err="1"/>
              <a:t>tr</a:t>
            </a:r>
            <a:r>
              <a:rPr lang="es-VE" sz="1600" i="1" dirty="0"/>
              <a:t>&gt;, nombra cada columna de la tabla &lt;</a:t>
            </a:r>
            <a:r>
              <a:rPr lang="es-VE" sz="1600" i="1" dirty="0" err="1"/>
              <a:t>th</a:t>
            </a:r>
            <a:r>
              <a:rPr lang="es-VE" sz="1600" i="1" dirty="0"/>
              <a:t>&gt;...&lt;/</a:t>
            </a:r>
            <a:r>
              <a:rPr lang="es-VE" sz="1600" i="1" dirty="0" err="1"/>
              <a:t>th</a:t>
            </a:r>
            <a:r>
              <a:rPr lang="es-VE" sz="1600" i="1" dirty="0"/>
              <a:t>&gt;, se agregan los datos de la tabla o columnas &lt;</a:t>
            </a:r>
            <a:r>
              <a:rPr lang="es-VE" sz="1600" i="1" dirty="0" err="1"/>
              <a:t>td</a:t>
            </a:r>
            <a:r>
              <a:rPr lang="es-VE" sz="1600" i="1" dirty="0"/>
              <a:t>&gt;...&lt;/</a:t>
            </a:r>
            <a:r>
              <a:rPr lang="es-VE" sz="1600" i="1" dirty="0" err="1"/>
              <a:t>td</a:t>
            </a:r>
            <a:r>
              <a:rPr lang="es-VE" sz="1600" i="1" dirty="0"/>
              <a:t>&gt;, las tablas se encuentran dentro del </a:t>
            </a:r>
            <a:r>
              <a:rPr lang="es-VE" sz="1600" i="1" dirty="0" err="1"/>
              <a:t>body</a:t>
            </a:r>
            <a:r>
              <a:rPr lang="es-VE" sz="1600" i="1" dirty="0"/>
              <a:t> y no necesariamente en un </a:t>
            </a:r>
            <a:r>
              <a:rPr lang="es-VE" sz="1600" i="1" dirty="0" smtClean="0"/>
              <a:t>párrafo, </a:t>
            </a:r>
            <a:r>
              <a:rPr lang="es-VE" sz="1600" i="1" dirty="0" err="1"/>
              <a:t>ejem</a:t>
            </a:r>
            <a:r>
              <a:rPr lang="es-VE" sz="1600" i="1" dirty="0"/>
              <a:t>:</a:t>
            </a:r>
          </a:p>
          <a:p>
            <a:pPr fontAlgn="t"/>
            <a:r>
              <a:rPr lang="en-US" sz="1600" b="1" i="1" dirty="0">
                <a:solidFill>
                  <a:srgbClr val="C00000"/>
                </a:solidFill>
              </a:rPr>
              <a:t>&lt;body&gt;</a:t>
            </a:r>
            <a:endParaRPr lang="es-VE" sz="1600" b="1" i="1" dirty="0">
              <a:solidFill>
                <a:srgbClr val="C00000"/>
              </a:solidFill>
            </a:endParaRPr>
          </a:p>
          <a:p>
            <a:pPr fontAlgn="t"/>
            <a:r>
              <a:rPr lang="en-US" sz="1600" b="1" i="1" dirty="0">
                <a:solidFill>
                  <a:srgbClr val="C00000"/>
                </a:solidFill>
              </a:rPr>
              <a:t>&lt;table&gt;</a:t>
            </a:r>
            <a:endParaRPr lang="es-VE" sz="1600" b="1" i="1" dirty="0">
              <a:solidFill>
                <a:srgbClr val="C00000"/>
              </a:solidFill>
            </a:endParaRPr>
          </a:p>
          <a:p>
            <a:pPr fontAlgn="t"/>
            <a:r>
              <a:rPr lang="en-US" sz="1600" b="1" i="1" dirty="0">
                <a:solidFill>
                  <a:srgbClr val="C00000"/>
                </a:solidFill>
              </a:rPr>
              <a:t>&lt;caption&gt;</a:t>
            </a:r>
            <a:r>
              <a:rPr lang="en-US" sz="1600" b="1" i="1" dirty="0" err="1">
                <a:solidFill>
                  <a:srgbClr val="C00000"/>
                </a:solidFill>
              </a:rPr>
              <a:t>Datos</a:t>
            </a:r>
            <a:r>
              <a:rPr lang="en-US" sz="1600" b="1" i="1" dirty="0">
                <a:solidFill>
                  <a:srgbClr val="C00000"/>
                </a:solidFill>
              </a:rPr>
              <a:t>&lt;/caption&gt; </a:t>
            </a:r>
            <a:endParaRPr lang="es-VE" sz="1600" b="1" i="1" dirty="0">
              <a:solidFill>
                <a:srgbClr val="C00000"/>
              </a:solidFill>
            </a:endParaRPr>
          </a:p>
          <a:p>
            <a:pPr fontAlgn="t"/>
            <a:r>
              <a:rPr lang="en-US" sz="1600" b="1" i="1" dirty="0">
                <a:solidFill>
                  <a:srgbClr val="C00000"/>
                </a:solidFill>
              </a:rPr>
              <a:t>&lt;</a:t>
            </a:r>
            <a:r>
              <a:rPr lang="en-US" sz="1600" b="1" i="1" dirty="0" err="1">
                <a:solidFill>
                  <a:srgbClr val="C00000"/>
                </a:solidFill>
              </a:rPr>
              <a:t>tr</a:t>
            </a:r>
            <a:r>
              <a:rPr lang="en-US" sz="1600" b="1" i="1" dirty="0">
                <a:solidFill>
                  <a:srgbClr val="C00000"/>
                </a:solidFill>
              </a:rPr>
              <a:t>&gt;</a:t>
            </a:r>
            <a:endParaRPr lang="es-VE" sz="1600" b="1" i="1" dirty="0">
              <a:solidFill>
                <a:srgbClr val="C00000"/>
              </a:solidFill>
            </a:endParaRPr>
          </a:p>
          <a:p>
            <a:pPr fontAlgn="t"/>
            <a:r>
              <a:rPr lang="en-US" sz="1600" b="1" i="1" dirty="0">
                <a:solidFill>
                  <a:srgbClr val="C00000"/>
                </a:solidFill>
              </a:rPr>
              <a:t>&lt;th&gt;</a:t>
            </a:r>
            <a:r>
              <a:rPr lang="en-US" sz="1600" b="1" i="1" dirty="0" err="1">
                <a:solidFill>
                  <a:srgbClr val="C00000"/>
                </a:solidFill>
              </a:rPr>
              <a:t>Nombre</a:t>
            </a:r>
            <a:r>
              <a:rPr lang="en-US" sz="1600" b="1" i="1" dirty="0">
                <a:solidFill>
                  <a:srgbClr val="C00000"/>
                </a:solidFill>
              </a:rPr>
              <a:t>&lt;/th&gt;</a:t>
            </a:r>
            <a:endParaRPr lang="es-VE" sz="1600" b="1" i="1" dirty="0">
              <a:solidFill>
                <a:srgbClr val="C00000"/>
              </a:solidFill>
            </a:endParaRPr>
          </a:p>
          <a:p>
            <a:pPr fontAlgn="t"/>
            <a:r>
              <a:rPr lang="en-US" sz="1600" b="1" i="1" dirty="0">
                <a:solidFill>
                  <a:srgbClr val="C00000"/>
                </a:solidFill>
              </a:rPr>
              <a:t>&lt;th&gt;</a:t>
            </a:r>
            <a:r>
              <a:rPr lang="en-US" sz="1600" b="1" i="1" dirty="0" err="1">
                <a:solidFill>
                  <a:srgbClr val="C00000"/>
                </a:solidFill>
              </a:rPr>
              <a:t>Apellido</a:t>
            </a:r>
            <a:r>
              <a:rPr lang="en-US" sz="1600" b="1" i="1" dirty="0">
                <a:solidFill>
                  <a:srgbClr val="C00000"/>
                </a:solidFill>
              </a:rPr>
              <a:t>&lt;/th&gt;</a:t>
            </a:r>
            <a:endParaRPr lang="es-VE" sz="1600" b="1" i="1" dirty="0">
              <a:solidFill>
                <a:srgbClr val="C00000"/>
              </a:solidFill>
            </a:endParaRPr>
          </a:p>
          <a:p>
            <a:pPr fontAlgn="t"/>
            <a:r>
              <a:rPr lang="en-US" sz="1600" b="1" i="1" dirty="0">
                <a:solidFill>
                  <a:srgbClr val="C00000"/>
                </a:solidFill>
              </a:rPr>
              <a:t>&lt;th&gt;</a:t>
            </a:r>
            <a:r>
              <a:rPr lang="en-US" sz="1600" b="1" i="1" dirty="0" err="1">
                <a:solidFill>
                  <a:srgbClr val="C00000"/>
                </a:solidFill>
              </a:rPr>
              <a:t>Edad</a:t>
            </a:r>
            <a:r>
              <a:rPr lang="en-US" sz="1600" b="1" i="1" dirty="0">
                <a:solidFill>
                  <a:srgbClr val="C00000"/>
                </a:solidFill>
              </a:rPr>
              <a:t>&lt;/th&gt;</a:t>
            </a:r>
            <a:endParaRPr lang="es-VE" sz="1600" b="1" i="1" dirty="0">
              <a:solidFill>
                <a:srgbClr val="C00000"/>
              </a:solidFill>
            </a:endParaRPr>
          </a:p>
          <a:p>
            <a:pPr fontAlgn="t"/>
            <a:r>
              <a:rPr lang="en-US" sz="1600" b="1" i="1" dirty="0">
                <a:solidFill>
                  <a:srgbClr val="C00000"/>
                </a:solidFill>
              </a:rPr>
              <a:t>&lt;/</a:t>
            </a:r>
            <a:r>
              <a:rPr lang="en-US" sz="1600" b="1" i="1" dirty="0" err="1">
                <a:solidFill>
                  <a:srgbClr val="C00000"/>
                </a:solidFill>
              </a:rPr>
              <a:t>tr</a:t>
            </a:r>
            <a:r>
              <a:rPr lang="en-US" sz="1600" b="1" i="1" dirty="0">
                <a:solidFill>
                  <a:srgbClr val="C00000"/>
                </a:solidFill>
              </a:rPr>
              <a:t>&gt;</a:t>
            </a:r>
            <a:endParaRPr lang="es-VE" sz="1600" b="1" i="1" dirty="0">
              <a:solidFill>
                <a:srgbClr val="C00000"/>
              </a:solidFill>
            </a:endParaRPr>
          </a:p>
          <a:p>
            <a:pPr fontAlgn="t"/>
            <a:r>
              <a:rPr lang="en-US" sz="1600" b="1" i="1" dirty="0">
                <a:solidFill>
                  <a:srgbClr val="C00000"/>
                </a:solidFill>
              </a:rPr>
              <a:t>&lt;</a:t>
            </a:r>
            <a:r>
              <a:rPr lang="en-US" sz="1600" b="1" i="1" dirty="0" err="1">
                <a:solidFill>
                  <a:srgbClr val="C00000"/>
                </a:solidFill>
              </a:rPr>
              <a:t>tr</a:t>
            </a:r>
            <a:r>
              <a:rPr lang="en-US" sz="1600" b="1" i="1" dirty="0">
                <a:solidFill>
                  <a:srgbClr val="C00000"/>
                </a:solidFill>
              </a:rPr>
              <a:t>&gt;</a:t>
            </a:r>
            <a:endParaRPr lang="es-VE" sz="1600" b="1" i="1" dirty="0">
              <a:solidFill>
                <a:srgbClr val="C00000"/>
              </a:solidFill>
            </a:endParaRPr>
          </a:p>
          <a:p>
            <a:pPr fontAlgn="t"/>
            <a:r>
              <a:rPr lang="en-US" sz="1600" b="1" i="1" dirty="0">
                <a:solidFill>
                  <a:srgbClr val="C00000"/>
                </a:solidFill>
              </a:rPr>
              <a:t>&lt;td&gt;Liz&lt;/td&gt;</a:t>
            </a:r>
            <a:endParaRPr lang="es-VE" sz="1600" b="1" i="1" dirty="0">
              <a:solidFill>
                <a:srgbClr val="C00000"/>
              </a:solidFill>
            </a:endParaRPr>
          </a:p>
          <a:p>
            <a:pPr fontAlgn="t"/>
            <a:r>
              <a:rPr lang="en-US" sz="1600" b="1" i="1" dirty="0">
                <a:solidFill>
                  <a:srgbClr val="C00000"/>
                </a:solidFill>
              </a:rPr>
              <a:t>&lt;td&gt;Dallas&lt;/td&gt;</a:t>
            </a:r>
            <a:endParaRPr lang="es-VE" sz="1600" b="1" i="1" dirty="0">
              <a:solidFill>
                <a:srgbClr val="C00000"/>
              </a:solidFill>
            </a:endParaRPr>
          </a:p>
          <a:p>
            <a:pPr fontAlgn="t"/>
            <a:r>
              <a:rPr lang="en-US" sz="1600" b="1" i="1" dirty="0">
                <a:solidFill>
                  <a:srgbClr val="C00000"/>
                </a:solidFill>
              </a:rPr>
              <a:t>&lt;td&gt;10&lt;/td&gt;</a:t>
            </a:r>
            <a:endParaRPr lang="es-VE" sz="1600" b="1" i="1" dirty="0">
              <a:solidFill>
                <a:srgbClr val="C00000"/>
              </a:solidFill>
            </a:endParaRPr>
          </a:p>
          <a:p>
            <a:pPr fontAlgn="t"/>
            <a:r>
              <a:rPr lang="en-US" sz="1600" b="1" i="1" dirty="0">
                <a:solidFill>
                  <a:srgbClr val="C00000"/>
                </a:solidFill>
              </a:rPr>
              <a:t>&lt;/</a:t>
            </a:r>
            <a:r>
              <a:rPr lang="en-US" sz="1600" b="1" i="1" dirty="0" err="1">
                <a:solidFill>
                  <a:srgbClr val="C00000"/>
                </a:solidFill>
              </a:rPr>
              <a:t>tr</a:t>
            </a:r>
            <a:r>
              <a:rPr lang="en-US" sz="1600" b="1" i="1" dirty="0">
                <a:solidFill>
                  <a:srgbClr val="C00000"/>
                </a:solidFill>
              </a:rPr>
              <a:t>&gt;</a:t>
            </a:r>
            <a:endParaRPr lang="es-VE" sz="1600" b="1" i="1" dirty="0">
              <a:solidFill>
                <a:srgbClr val="C00000"/>
              </a:solidFill>
            </a:endParaRPr>
          </a:p>
          <a:p>
            <a:pPr fontAlgn="t"/>
            <a:r>
              <a:rPr lang="en-US" sz="1600" b="1" i="1" dirty="0">
                <a:solidFill>
                  <a:srgbClr val="C00000"/>
                </a:solidFill>
              </a:rPr>
              <a:t>&lt;/table&gt;</a:t>
            </a:r>
            <a:endParaRPr lang="es-VE" sz="1600" b="1" i="1" dirty="0">
              <a:solidFill>
                <a:srgbClr val="C00000"/>
              </a:solidFill>
            </a:endParaRPr>
          </a:p>
          <a:p>
            <a:pPr fontAlgn="t"/>
            <a:r>
              <a:rPr lang="en-US" sz="1600" b="1" i="1" dirty="0">
                <a:solidFill>
                  <a:srgbClr val="C00000"/>
                </a:solidFill>
              </a:rPr>
              <a:t>&lt;/body</a:t>
            </a:r>
            <a:r>
              <a:rPr lang="en-US" sz="1600" b="1" i="1" dirty="0" smtClean="0">
                <a:solidFill>
                  <a:srgbClr val="C00000"/>
                </a:solidFill>
              </a:rPr>
              <a:t>&gt;</a:t>
            </a:r>
            <a:endParaRPr lang="es-VE" sz="1600" b="1" i="1" dirty="0">
              <a:solidFill>
                <a:srgbClr val="C00000"/>
              </a:solidFill>
            </a:endParaRPr>
          </a:p>
        </p:txBody>
      </p:sp>
      <p:sp>
        <p:nvSpPr>
          <p:cNvPr id="5" name="2 Título"/>
          <p:cNvSpPr txBox="1">
            <a:spLocks/>
          </p:cNvSpPr>
          <p:nvPr/>
        </p:nvSpPr>
        <p:spPr>
          <a:xfrm>
            <a:off x="504745" y="1772816"/>
            <a:ext cx="8229600" cy="64807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t"/>
            <a:r>
              <a:rPr lang="es-VE" sz="2400" b="1" i="1" dirty="0"/>
              <a:t>Insertar Tablas</a:t>
            </a:r>
            <a:endParaRPr lang="es-VE" sz="2400" i="1" dirty="0"/>
          </a:p>
        </p:txBody>
      </p:sp>
    </p:spTree>
    <p:extLst>
      <p:ext uri="{BB962C8B-B14F-4D97-AF65-F5344CB8AC3E}">
        <p14:creationId xmlns:p14="http://schemas.microsoft.com/office/powerpoint/2010/main" val="2195809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818114"/>
            <a:ext cx="8229600" cy="648072"/>
          </a:xfrm>
        </p:spPr>
        <p:txBody>
          <a:bodyPr>
            <a:normAutofit fontScale="90000"/>
          </a:bodyPr>
          <a:lstStyle/>
          <a:p>
            <a:pPr fontAlgn="t"/>
            <a:r>
              <a:rPr lang="es-VE" b="1" i="1" dirty="0"/>
              <a:t>Estructura en HTML</a:t>
            </a:r>
            <a:endParaRPr lang="es-VE" i="1" dirty="0"/>
          </a:p>
        </p:txBody>
      </p:sp>
      <p:sp>
        <p:nvSpPr>
          <p:cNvPr id="9" name="8 CuadroTexto"/>
          <p:cNvSpPr txBox="1"/>
          <p:nvPr/>
        </p:nvSpPr>
        <p:spPr>
          <a:xfrm>
            <a:off x="539552" y="2572449"/>
            <a:ext cx="8136904" cy="2800767"/>
          </a:xfrm>
          <a:prstGeom prst="rect">
            <a:avLst/>
          </a:prstGeom>
          <a:noFill/>
        </p:spPr>
        <p:txBody>
          <a:bodyPr wrap="square" rtlCol="0">
            <a:spAutoFit/>
          </a:bodyPr>
          <a:lstStyle/>
          <a:p>
            <a:pPr algn="just" fontAlgn="t"/>
            <a:r>
              <a:rPr lang="es-VE" sz="1600" i="1" dirty="0"/>
              <a:t>Es importante que se conozca la estructura de HTML con el fin de facilitar al navegador la traducción del código a elementos visuales, en HTML existen diversas versiones y un navegador debe poder identificar en cual versión de HTML debe trabajar y la primera etiqueta lo indica, por ejemplo para trabajar con un archivo de HTML5 ya que en la primera etiqueta debe decir </a:t>
            </a:r>
            <a:r>
              <a:rPr lang="es-VE" sz="1600" b="1" i="1" dirty="0">
                <a:solidFill>
                  <a:srgbClr val="C00000"/>
                </a:solidFill>
              </a:rPr>
              <a:t>&lt;!DOCTYPE </a:t>
            </a:r>
            <a:r>
              <a:rPr lang="es-VE" sz="1600" b="1" i="1" dirty="0" err="1">
                <a:solidFill>
                  <a:srgbClr val="C00000"/>
                </a:solidFill>
              </a:rPr>
              <a:t>html</a:t>
            </a:r>
            <a:r>
              <a:rPr lang="es-VE" sz="1600" b="1" i="1" dirty="0">
                <a:solidFill>
                  <a:srgbClr val="C00000"/>
                </a:solidFill>
              </a:rPr>
              <a:t>&gt; </a:t>
            </a:r>
            <a:r>
              <a:rPr lang="es-VE" sz="1600" i="1" dirty="0"/>
              <a:t>si no dice la etiqueta DOCTYPE significa que se esta trabajando con la versión anterior 4.01, posterior mente se incluye la etiqueta </a:t>
            </a:r>
            <a:r>
              <a:rPr lang="es-VE" sz="1600" b="1" i="1" dirty="0">
                <a:solidFill>
                  <a:srgbClr val="C00000"/>
                </a:solidFill>
              </a:rPr>
              <a:t>&lt;head&gt; ... &lt;/head&gt; </a:t>
            </a:r>
            <a:r>
              <a:rPr lang="es-VE" sz="1600" i="1" dirty="0"/>
              <a:t>la misma integra la configuración de la pagina, siempre se tiene que indicar la configuración que tiene el archivo por esta razón incluimos la etiqueta </a:t>
            </a:r>
            <a:r>
              <a:rPr lang="es-VE" sz="1600" b="1" i="1" dirty="0">
                <a:solidFill>
                  <a:srgbClr val="C00000"/>
                </a:solidFill>
              </a:rPr>
              <a:t>&lt;meta&gt; </a:t>
            </a:r>
            <a:r>
              <a:rPr lang="es-VE" sz="1600" i="1" dirty="0"/>
              <a:t>de la siguiente manera </a:t>
            </a:r>
            <a:r>
              <a:rPr lang="es-VE" sz="1600" b="1" i="1" dirty="0">
                <a:solidFill>
                  <a:srgbClr val="C00000"/>
                </a:solidFill>
              </a:rPr>
              <a:t>&lt;META </a:t>
            </a:r>
            <a:r>
              <a:rPr lang="es-VE" sz="1600" b="1" i="1" dirty="0" err="1">
                <a:solidFill>
                  <a:srgbClr val="C00000"/>
                </a:solidFill>
              </a:rPr>
              <a:t>charset</a:t>
            </a:r>
            <a:r>
              <a:rPr lang="es-VE" sz="1600" b="1" i="1" dirty="0">
                <a:solidFill>
                  <a:srgbClr val="C00000"/>
                </a:solidFill>
              </a:rPr>
              <a:t> = "UTF-8"&gt; </a:t>
            </a:r>
            <a:r>
              <a:rPr lang="es-VE" sz="1600" i="1" dirty="0"/>
              <a:t>esto se refiere a la codificación que se escogió al realizar el archivo de HTML, después esta el &lt;BODY&gt; donde se integra toda la información o contenido que se desea integrar en la pagina pero generalmente el </a:t>
            </a:r>
            <a:r>
              <a:rPr lang="es-VE" sz="1600" i="1" dirty="0" err="1"/>
              <a:t>body</a:t>
            </a:r>
            <a:r>
              <a:rPr lang="es-VE" sz="1600" i="1" dirty="0"/>
              <a:t> se divide en diferentes secciones.</a:t>
            </a:r>
          </a:p>
        </p:txBody>
      </p:sp>
    </p:spTree>
    <p:extLst>
      <p:ext uri="{BB962C8B-B14F-4D97-AF65-F5344CB8AC3E}">
        <p14:creationId xmlns:p14="http://schemas.microsoft.com/office/powerpoint/2010/main" val="3845424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323528" y="1556792"/>
            <a:ext cx="8496944" cy="5262979"/>
          </a:xfrm>
          <a:prstGeom prst="rect">
            <a:avLst/>
          </a:prstGeom>
          <a:noFill/>
        </p:spPr>
        <p:txBody>
          <a:bodyPr wrap="square" rtlCol="0">
            <a:spAutoFit/>
          </a:bodyPr>
          <a:lstStyle/>
          <a:p>
            <a:pPr fontAlgn="t"/>
            <a:r>
              <a:rPr lang="es-VE" sz="1600" i="1" dirty="0"/>
              <a:t>Si el BODY es el contenedor de toda la información visual se debe clasificar para que en un futuro el estilo gráfico sea mas fácil de aplicar, estas nuevas secciones son:</a:t>
            </a:r>
          </a:p>
          <a:p>
            <a:pPr lvl="0" fontAlgn="t"/>
            <a:r>
              <a:rPr lang="es-VE" sz="1600" i="1" dirty="0"/>
              <a:t>Cabecera de la pagina &lt;</a:t>
            </a:r>
            <a:r>
              <a:rPr lang="es-VE" sz="1600" b="1" i="1" dirty="0" err="1">
                <a:solidFill>
                  <a:srgbClr val="C00000"/>
                </a:solidFill>
              </a:rPr>
              <a:t>header</a:t>
            </a:r>
            <a:r>
              <a:rPr lang="es-VE" sz="1600" b="1" i="1" dirty="0">
                <a:solidFill>
                  <a:srgbClr val="C00000"/>
                </a:solidFill>
              </a:rPr>
              <a:t>&gt;..&lt;/</a:t>
            </a:r>
            <a:r>
              <a:rPr lang="es-VE" sz="1600" b="1" i="1" dirty="0" err="1">
                <a:solidFill>
                  <a:srgbClr val="C00000"/>
                </a:solidFill>
              </a:rPr>
              <a:t>header</a:t>
            </a:r>
            <a:r>
              <a:rPr lang="es-VE" sz="1600" b="1" i="1" dirty="0">
                <a:solidFill>
                  <a:srgbClr val="C00000"/>
                </a:solidFill>
              </a:rPr>
              <a:t>&gt; </a:t>
            </a:r>
            <a:r>
              <a:rPr lang="es-VE" sz="1600" i="1" dirty="0"/>
              <a:t>que puede llevar el logotipo de la empresa el titulo o el nombre</a:t>
            </a:r>
          </a:p>
          <a:p>
            <a:pPr lvl="0" fontAlgn="t"/>
            <a:r>
              <a:rPr lang="es-VE" sz="1600" i="1" dirty="0" err="1"/>
              <a:t>Menu</a:t>
            </a:r>
            <a:r>
              <a:rPr lang="es-VE" sz="1600" i="1" dirty="0"/>
              <a:t> de navegación </a:t>
            </a:r>
            <a:r>
              <a:rPr lang="es-VE" sz="1600" b="1" i="1" dirty="0">
                <a:solidFill>
                  <a:srgbClr val="C00000"/>
                </a:solidFill>
              </a:rPr>
              <a:t>&lt;</a:t>
            </a:r>
            <a:r>
              <a:rPr lang="es-VE" sz="1600" b="1" i="1" dirty="0" err="1">
                <a:solidFill>
                  <a:srgbClr val="C00000"/>
                </a:solidFill>
              </a:rPr>
              <a:t>nav</a:t>
            </a:r>
            <a:r>
              <a:rPr lang="es-VE" sz="1600" b="1" i="1" dirty="0">
                <a:solidFill>
                  <a:srgbClr val="C00000"/>
                </a:solidFill>
              </a:rPr>
              <a:t>&gt;..&lt;/</a:t>
            </a:r>
            <a:r>
              <a:rPr lang="es-VE" sz="1600" b="1" i="1" dirty="0" err="1">
                <a:solidFill>
                  <a:srgbClr val="C00000"/>
                </a:solidFill>
              </a:rPr>
              <a:t>nav</a:t>
            </a:r>
            <a:r>
              <a:rPr lang="es-VE" sz="1600" b="1" i="1" dirty="0">
                <a:solidFill>
                  <a:srgbClr val="C00000"/>
                </a:solidFill>
              </a:rPr>
              <a:t>&gt;</a:t>
            </a:r>
            <a:r>
              <a:rPr lang="es-VE" sz="1600" i="1" dirty="0"/>
              <a:t> del sitio</a:t>
            </a:r>
          </a:p>
          <a:p>
            <a:pPr lvl="0" fontAlgn="t"/>
            <a:r>
              <a:rPr lang="es-VE" sz="1600" i="1" dirty="0"/>
              <a:t>Columna de contenido al lado derecho de la pagina &lt;aside&gt;..&lt;/aside&gt;</a:t>
            </a:r>
          </a:p>
          <a:p>
            <a:pPr lvl="0" fontAlgn="t"/>
            <a:r>
              <a:rPr lang="es-VE" sz="1600" i="1" dirty="0"/>
              <a:t>Pie de Pagina </a:t>
            </a:r>
            <a:r>
              <a:rPr lang="es-VE" sz="1600" b="1" i="1" dirty="0">
                <a:solidFill>
                  <a:srgbClr val="C00000"/>
                </a:solidFill>
              </a:rPr>
              <a:t>&lt;</a:t>
            </a:r>
            <a:r>
              <a:rPr lang="es-VE" sz="1600" b="1" i="1" dirty="0" err="1">
                <a:solidFill>
                  <a:srgbClr val="C00000"/>
                </a:solidFill>
              </a:rPr>
              <a:t>footer</a:t>
            </a:r>
            <a:r>
              <a:rPr lang="es-VE" sz="1600" b="1" i="1" dirty="0">
                <a:solidFill>
                  <a:srgbClr val="C00000"/>
                </a:solidFill>
              </a:rPr>
              <a:t>&gt;..&lt;/</a:t>
            </a:r>
            <a:r>
              <a:rPr lang="es-VE" sz="1600" b="1" i="1" dirty="0" err="1">
                <a:solidFill>
                  <a:srgbClr val="C00000"/>
                </a:solidFill>
              </a:rPr>
              <a:t>footer</a:t>
            </a:r>
            <a:r>
              <a:rPr lang="es-VE" sz="1600" b="1" i="1" dirty="0">
                <a:solidFill>
                  <a:srgbClr val="C00000"/>
                </a:solidFill>
              </a:rPr>
              <a:t>&gt; </a:t>
            </a:r>
            <a:r>
              <a:rPr lang="es-VE" sz="1600" i="1" dirty="0"/>
              <a:t>que puede llevar ayudas, contactos, políticas de privacidad y mas </a:t>
            </a:r>
          </a:p>
          <a:p>
            <a:pPr lvl="0" fontAlgn="t"/>
            <a:r>
              <a:rPr lang="es-VE" sz="1600" i="1" dirty="0"/>
              <a:t>Grupo temático </a:t>
            </a:r>
            <a:r>
              <a:rPr lang="es-VE" sz="1600" b="1" i="1" dirty="0">
                <a:solidFill>
                  <a:srgbClr val="C00000"/>
                </a:solidFill>
              </a:rPr>
              <a:t>&lt;</a:t>
            </a:r>
            <a:r>
              <a:rPr lang="es-VE" sz="1600" b="1" i="1" dirty="0" err="1">
                <a:solidFill>
                  <a:srgbClr val="C00000"/>
                </a:solidFill>
              </a:rPr>
              <a:t>section</a:t>
            </a:r>
            <a:r>
              <a:rPr lang="es-VE" sz="1600" b="1" i="1" dirty="0">
                <a:solidFill>
                  <a:srgbClr val="C00000"/>
                </a:solidFill>
              </a:rPr>
              <a:t>&gt;..&lt;/</a:t>
            </a:r>
            <a:r>
              <a:rPr lang="es-VE" sz="1600" b="1" i="1" dirty="0" err="1">
                <a:solidFill>
                  <a:srgbClr val="C00000"/>
                </a:solidFill>
              </a:rPr>
              <a:t>section</a:t>
            </a:r>
            <a:r>
              <a:rPr lang="es-VE" sz="1600" b="1" i="1" dirty="0">
                <a:solidFill>
                  <a:srgbClr val="C00000"/>
                </a:solidFill>
              </a:rPr>
              <a:t>&gt; </a:t>
            </a:r>
            <a:r>
              <a:rPr lang="es-VE" sz="1600" i="1" dirty="0"/>
              <a:t>en el que se pueden construir diversas secciones y a cada una darle su propio aspecto visual</a:t>
            </a:r>
          </a:p>
          <a:p>
            <a:pPr fontAlgn="t"/>
            <a:r>
              <a:rPr lang="es-VE" sz="1600" i="1" dirty="0"/>
              <a:t>Todas estas etiquetas se usan en las paginas web, cada una de estas deben ser visualizadas como cajas, algunas separadas y otras que contengan otras cajas, por ejemplo la caja de BODY contiene las cajas de HEADER, FOOTER y SECTION, en donde la HEADER puede contener otra caja de SECTION </a:t>
            </a:r>
          </a:p>
          <a:p>
            <a:pPr fontAlgn="t"/>
            <a:r>
              <a:rPr lang="es-VE" sz="1600" b="1" i="1" dirty="0">
                <a:solidFill>
                  <a:srgbClr val="C00000"/>
                </a:solidFill>
              </a:rPr>
              <a:t>&lt;</a:t>
            </a:r>
            <a:r>
              <a:rPr lang="es-VE" sz="1600" b="1" i="1" dirty="0" err="1">
                <a:solidFill>
                  <a:srgbClr val="C00000"/>
                </a:solidFill>
              </a:rPr>
              <a:t>header</a:t>
            </a:r>
            <a:r>
              <a:rPr lang="es-VE" sz="1600" b="1" i="1" dirty="0">
                <a:solidFill>
                  <a:srgbClr val="C00000"/>
                </a:solidFill>
              </a:rPr>
              <a:t>&gt;</a:t>
            </a:r>
          </a:p>
          <a:p>
            <a:pPr fontAlgn="t"/>
            <a:r>
              <a:rPr lang="es-VE" sz="1600" b="1" i="1" dirty="0">
                <a:solidFill>
                  <a:srgbClr val="C00000"/>
                </a:solidFill>
              </a:rPr>
              <a:t>&lt;</a:t>
            </a:r>
            <a:r>
              <a:rPr lang="es-VE" sz="1600" b="1" i="1" dirty="0" err="1">
                <a:solidFill>
                  <a:srgbClr val="C00000"/>
                </a:solidFill>
              </a:rPr>
              <a:t>section</a:t>
            </a:r>
            <a:r>
              <a:rPr lang="es-VE" sz="1600" b="1" i="1" dirty="0">
                <a:solidFill>
                  <a:srgbClr val="C00000"/>
                </a:solidFill>
              </a:rPr>
              <a:t>&gt;..&lt;/</a:t>
            </a:r>
            <a:r>
              <a:rPr lang="es-VE" sz="1600" b="1" i="1" dirty="0" err="1">
                <a:solidFill>
                  <a:srgbClr val="C00000"/>
                </a:solidFill>
              </a:rPr>
              <a:t>section</a:t>
            </a:r>
            <a:r>
              <a:rPr lang="es-VE" sz="1600" b="1" i="1" dirty="0">
                <a:solidFill>
                  <a:srgbClr val="C00000"/>
                </a:solidFill>
              </a:rPr>
              <a:t>&gt;</a:t>
            </a:r>
          </a:p>
          <a:p>
            <a:pPr fontAlgn="t"/>
            <a:r>
              <a:rPr lang="es-VE" sz="1600" b="1" i="1" dirty="0">
                <a:solidFill>
                  <a:srgbClr val="C00000"/>
                </a:solidFill>
              </a:rPr>
              <a:t>&lt;/</a:t>
            </a:r>
            <a:r>
              <a:rPr lang="es-VE" sz="1600" b="1" i="1" dirty="0" err="1">
                <a:solidFill>
                  <a:srgbClr val="C00000"/>
                </a:solidFill>
              </a:rPr>
              <a:t>header</a:t>
            </a:r>
            <a:r>
              <a:rPr lang="es-VE" sz="1600" b="1" i="1" dirty="0">
                <a:solidFill>
                  <a:srgbClr val="C00000"/>
                </a:solidFill>
              </a:rPr>
              <a:t>&gt; </a:t>
            </a:r>
          </a:p>
          <a:p>
            <a:pPr fontAlgn="t"/>
            <a:r>
              <a:rPr lang="es-VE" sz="1600" b="1" i="1" dirty="0">
                <a:solidFill>
                  <a:srgbClr val="C00000"/>
                </a:solidFill>
              </a:rPr>
              <a:t>una </a:t>
            </a:r>
            <a:r>
              <a:rPr lang="es-VE" sz="1600" b="1" i="1" dirty="0" err="1">
                <a:solidFill>
                  <a:srgbClr val="C00000"/>
                </a:solidFill>
              </a:rPr>
              <a:t>seccion</a:t>
            </a:r>
            <a:r>
              <a:rPr lang="es-VE" sz="1600" b="1" i="1" dirty="0">
                <a:solidFill>
                  <a:srgbClr val="C00000"/>
                </a:solidFill>
              </a:rPr>
              <a:t> no puede contener otra a medias, por ejemplo</a:t>
            </a:r>
          </a:p>
          <a:p>
            <a:pPr fontAlgn="t"/>
            <a:r>
              <a:rPr lang="es-VE" sz="1600" b="1" i="1" dirty="0">
                <a:solidFill>
                  <a:srgbClr val="C00000"/>
                </a:solidFill>
              </a:rPr>
              <a:t>&lt;</a:t>
            </a:r>
            <a:r>
              <a:rPr lang="es-VE" sz="1600" b="1" i="1" dirty="0" err="1">
                <a:solidFill>
                  <a:srgbClr val="C00000"/>
                </a:solidFill>
              </a:rPr>
              <a:t>header</a:t>
            </a:r>
            <a:r>
              <a:rPr lang="es-VE" sz="1600" b="1" i="1" dirty="0">
                <a:solidFill>
                  <a:srgbClr val="C00000"/>
                </a:solidFill>
              </a:rPr>
              <a:t>&gt;</a:t>
            </a:r>
          </a:p>
          <a:p>
            <a:pPr fontAlgn="t"/>
            <a:r>
              <a:rPr lang="es-VE" sz="1600" b="1" i="1" dirty="0">
                <a:solidFill>
                  <a:srgbClr val="C00000"/>
                </a:solidFill>
              </a:rPr>
              <a:t>&lt;</a:t>
            </a:r>
            <a:r>
              <a:rPr lang="es-VE" sz="1600" b="1" i="1" dirty="0" err="1">
                <a:solidFill>
                  <a:srgbClr val="C00000"/>
                </a:solidFill>
              </a:rPr>
              <a:t>section</a:t>
            </a:r>
            <a:r>
              <a:rPr lang="es-VE" sz="1600" b="1" i="1" dirty="0">
                <a:solidFill>
                  <a:srgbClr val="C00000"/>
                </a:solidFill>
              </a:rPr>
              <a:t>&gt;</a:t>
            </a:r>
          </a:p>
          <a:p>
            <a:pPr fontAlgn="t"/>
            <a:r>
              <a:rPr lang="es-VE" sz="1600" b="1" i="1" dirty="0">
                <a:solidFill>
                  <a:srgbClr val="C00000"/>
                </a:solidFill>
              </a:rPr>
              <a:t>&lt;/</a:t>
            </a:r>
            <a:r>
              <a:rPr lang="es-VE" sz="1600" b="1" i="1" dirty="0" err="1">
                <a:solidFill>
                  <a:srgbClr val="C00000"/>
                </a:solidFill>
              </a:rPr>
              <a:t>header</a:t>
            </a:r>
            <a:r>
              <a:rPr lang="es-VE" sz="1600" b="1" i="1" dirty="0">
                <a:solidFill>
                  <a:srgbClr val="C00000"/>
                </a:solidFill>
              </a:rPr>
              <a:t>&gt; </a:t>
            </a:r>
          </a:p>
          <a:p>
            <a:pPr fontAlgn="t"/>
            <a:r>
              <a:rPr lang="es-VE" sz="1600" b="1" i="1" dirty="0">
                <a:solidFill>
                  <a:srgbClr val="C00000"/>
                </a:solidFill>
              </a:rPr>
              <a:t>&lt;/</a:t>
            </a:r>
            <a:r>
              <a:rPr lang="es-VE" sz="1600" b="1" i="1" dirty="0" err="1">
                <a:solidFill>
                  <a:srgbClr val="C00000"/>
                </a:solidFill>
              </a:rPr>
              <a:t>section</a:t>
            </a:r>
            <a:r>
              <a:rPr lang="es-VE" sz="1600" b="1" i="1" dirty="0">
                <a:solidFill>
                  <a:srgbClr val="C00000"/>
                </a:solidFill>
              </a:rPr>
              <a:t>&gt;</a:t>
            </a:r>
          </a:p>
          <a:p>
            <a:pPr fontAlgn="t"/>
            <a:r>
              <a:rPr lang="es-VE" sz="1600" i="1" dirty="0"/>
              <a:t>esto se encuentra prohibido, la idea que la pagina se encuentre ordenada y se pueda codificar el sitio</a:t>
            </a:r>
          </a:p>
        </p:txBody>
      </p:sp>
    </p:spTree>
    <p:extLst>
      <p:ext uri="{BB962C8B-B14F-4D97-AF65-F5344CB8AC3E}">
        <p14:creationId xmlns:p14="http://schemas.microsoft.com/office/powerpoint/2010/main" val="501551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818114"/>
            <a:ext cx="8229600" cy="648072"/>
          </a:xfrm>
        </p:spPr>
        <p:txBody>
          <a:bodyPr>
            <a:normAutofit fontScale="90000"/>
          </a:bodyPr>
          <a:lstStyle/>
          <a:p>
            <a:pPr fontAlgn="t"/>
            <a:r>
              <a:rPr lang="es-VE" b="1" i="1" dirty="0"/>
              <a:t>Vídeo y Audio en HTML</a:t>
            </a:r>
            <a:endParaRPr lang="es-VE" i="1" dirty="0"/>
          </a:p>
        </p:txBody>
      </p:sp>
      <p:sp>
        <p:nvSpPr>
          <p:cNvPr id="9" name="8 CuadroTexto"/>
          <p:cNvSpPr txBox="1"/>
          <p:nvPr/>
        </p:nvSpPr>
        <p:spPr>
          <a:xfrm>
            <a:off x="539552" y="2697882"/>
            <a:ext cx="8136904" cy="3539430"/>
          </a:xfrm>
          <a:prstGeom prst="rect">
            <a:avLst/>
          </a:prstGeom>
          <a:noFill/>
        </p:spPr>
        <p:txBody>
          <a:bodyPr wrap="square" rtlCol="0">
            <a:spAutoFit/>
          </a:bodyPr>
          <a:lstStyle/>
          <a:p>
            <a:pPr algn="just" fontAlgn="t"/>
            <a:r>
              <a:rPr lang="es-VE" sz="1600" i="1" dirty="0"/>
              <a:t>La inclusión de vídeo da mas interactividad a la pagina web, la etiqueta de video es muy parecida a la de imagen, solo que esta si tiene etiqueta de cierre </a:t>
            </a:r>
            <a:r>
              <a:rPr lang="es-VE" sz="1600" b="1" i="1" dirty="0">
                <a:solidFill>
                  <a:srgbClr val="C00000"/>
                </a:solidFill>
              </a:rPr>
              <a:t>&lt;video&gt;&lt;/video&gt;</a:t>
            </a:r>
            <a:r>
              <a:rPr lang="es-VE" sz="1600" i="1" dirty="0"/>
              <a:t> con </a:t>
            </a:r>
            <a:r>
              <a:rPr lang="es-VE" sz="1600" b="1" i="1" dirty="0" err="1"/>
              <a:t>width</a:t>
            </a:r>
            <a:r>
              <a:rPr lang="es-VE" sz="1600" b="1" i="1" dirty="0"/>
              <a:t> </a:t>
            </a:r>
            <a:r>
              <a:rPr lang="es-VE" sz="1600" i="1" dirty="0"/>
              <a:t>se puede establecer el ancho y con </a:t>
            </a:r>
            <a:r>
              <a:rPr lang="es-VE" sz="1600" b="1" i="1" dirty="0" err="1"/>
              <a:t>height</a:t>
            </a:r>
            <a:r>
              <a:rPr lang="es-VE" sz="1600" b="1" i="1" dirty="0"/>
              <a:t> </a:t>
            </a:r>
            <a:r>
              <a:rPr lang="es-VE" sz="1600" i="1" dirty="0"/>
              <a:t>el alto del mismo posteriormente con </a:t>
            </a:r>
            <a:r>
              <a:rPr lang="es-VE" sz="1600" b="1" i="1" dirty="0" err="1"/>
              <a:t>src</a:t>
            </a:r>
            <a:r>
              <a:rPr lang="es-VE" sz="1600" b="1" i="1" dirty="0"/>
              <a:t> </a:t>
            </a:r>
            <a:r>
              <a:rPr lang="es-VE" sz="1600" i="1" dirty="0"/>
              <a:t>se indica la ruta, dejando el enlace de la siguiente manera </a:t>
            </a:r>
            <a:r>
              <a:rPr lang="es-VE" sz="1600" b="1" i="1" dirty="0">
                <a:solidFill>
                  <a:srgbClr val="C00000"/>
                </a:solidFill>
              </a:rPr>
              <a:t>&lt;video </a:t>
            </a:r>
            <a:r>
              <a:rPr lang="es-VE" sz="1600" b="1" i="1" dirty="0" err="1">
                <a:solidFill>
                  <a:srgbClr val="C00000"/>
                </a:solidFill>
              </a:rPr>
              <a:t>width</a:t>
            </a:r>
            <a:r>
              <a:rPr lang="es-VE" sz="1600" b="1" i="1" dirty="0">
                <a:solidFill>
                  <a:srgbClr val="C00000"/>
                </a:solidFill>
              </a:rPr>
              <a:t>="512" </a:t>
            </a:r>
            <a:r>
              <a:rPr lang="es-VE" sz="1600" b="1" i="1" dirty="0" err="1">
                <a:solidFill>
                  <a:srgbClr val="C00000"/>
                </a:solidFill>
              </a:rPr>
              <a:t>height</a:t>
            </a:r>
            <a:r>
              <a:rPr lang="es-VE" sz="1600" b="1" i="1" dirty="0">
                <a:solidFill>
                  <a:srgbClr val="C00000"/>
                </a:solidFill>
              </a:rPr>
              <a:t>="288" </a:t>
            </a:r>
            <a:r>
              <a:rPr lang="es-VE" sz="1600" b="1" i="1" dirty="0" err="1">
                <a:solidFill>
                  <a:srgbClr val="C00000"/>
                </a:solidFill>
              </a:rPr>
              <a:t>src</a:t>
            </a:r>
            <a:r>
              <a:rPr lang="es-VE" sz="1600" b="1" i="1" dirty="0">
                <a:solidFill>
                  <a:srgbClr val="C00000"/>
                </a:solidFill>
              </a:rPr>
              <a:t>="</a:t>
            </a:r>
            <a:r>
              <a:rPr lang="es-VE" sz="1600" b="1" i="1" dirty="0" err="1">
                <a:solidFill>
                  <a:srgbClr val="C00000"/>
                </a:solidFill>
              </a:rPr>
              <a:t>direccionvideo</a:t>
            </a:r>
            <a:r>
              <a:rPr lang="es-VE" sz="1600" b="1" i="1" dirty="0">
                <a:solidFill>
                  <a:srgbClr val="C00000"/>
                </a:solidFill>
              </a:rPr>
              <a:t>" &gt;&lt;/video&gt; </a:t>
            </a:r>
            <a:r>
              <a:rPr lang="es-VE" sz="1600" i="1" dirty="0"/>
              <a:t>esta etiqueta tiene muchos atributos como por ejemplo:</a:t>
            </a:r>
          </a:p>
          <a:p>
            <a:pPr lvl="0" algn="just" fontAlgn="t"/>
            <a:r>
              <a:rPr lang="es-VE" sz="1600" i="1" dirty="0" err="1"/>
              <a:t>controls</a:t>
            </a:r>
            <a:r>
              <a:rPr lang="es-VE" sz="1600" i="1" dirty="0"/>
              <a:t>: define si el cuadro de vídeo tendrá lo botones de </a:t>
            </a:r>
            <a:r>
              <a:rPr lang="es-VE" sz="1600" i="1" dirty="0" err="1"/>
              <a:t>play</a:t>
            </a:r>
            <a:r>
              <a:rPr lang="es-VE" sz="1600" i="1" dirty="0"/>
              <a:t>, pausa, volumen, barra indicadora, stop entre otros </a:t>
            </a:r>
          </a:p>
          <a:p>
            <a:pPr lvl="0" algn="just" fontAlgn="t"/>
            <a:r>
              <a:rPr lang="es-VE" sz="1600" i="1" dirty="0" err="1"/>
              <a:t>autoplay</a:t>
            </a:r>
            <a:r>
              <a:rPr lang="es-VE" sz="1600" i="1" dirty="0"/>
              <a:t>: da in inicio al vídeo automáticamente después de cargar la pagina web</a:t>
            </a:r>
          </a:p>
          <a:p>
            <a:pPr lvl="0" algn="just" fontAlgn="t"/>
            <a:r>
              <a:rPr lang="es-VE" sz="1600" i="1" dirty="0"/>
              <a:t>poster: agrega la imagen de tu elección para ponerla cuando el vídeo aun no se reproduzca</a:t>
            </a:r>
          </a:p>
          <a:p>
            <a:pPr lvl="0" algn="just" fontAlgn="t"/>
            <a:r>
              <a:rPr lang="es-VE" sz="1600" i="1" dirty="0" err="1"/>
              <a:t>width</a:t>
            </a:r>
            <a:r>
              <a:rPr lang="es-VE" sz="1600" i="1" dirty="0"/>
              <a:t>/</a:t>
            </a:r>
            <a:r>
              <a:rPr lang="es-VE" sz="1600" i="1" dirty="0" err="1"/>
              <a:t>height</a:t>
            </a:r>
            <a:r>
              <a:rPr lang="es-VE" sz="1600" i="1" dirty="0"/>
              <a:t>: define los lados de pixeles que define el </a:t>
            </a:r>
            <a:r>
              <a:rPr lang="es-VE" sz="1600" i="1" dirty="0" smtClean="0"/>
              <a:t>rectángulo </a:t>
            </a:r>
            <a:r>
              <a:rPr lang="es-VE" sz="1600" i="1" dirty="0"/>
              <a:t>que </a:t>
            </a:r>
            <a:r>
              <a:rPr lang="es-VE" sz="1600" i="1" dirty="0" smtClean="0"/>
              <a:t>contendrá </a:t>
            </a:r>
            <a:r>
              <a:rPr lang="es-VE" sz="1600" i="1" dirty="0"/>
              <a:t>el video</a:t>
            </a:r>
          </a:p>
          <a:p>
            <a:pPr lvl="0" algn="just" fontAlgn="t"/>
            <a:r>
              <a:rPr lang="es-VE" sz="1600" i="1" dirty="0" err="1"/>
              <a:t>src</a:t>
            </a:r>
            <a:r>
              <a:rPr lang="es-VE" sz="1600" i="1" dirty="0"/>
              <a:t>: determina la dirección del vídeo</a:t>
            </a:r>
          </a:p>
          <a:p>
            <a:pPr lvl="0" algn="just" fontAlgn="t"/>
            <a:r>
              <a:rPr lang="es-VE" sz="1600" i="1" dirty="0" err="1"/>
              <a:t>loop</a:t>
            </a:r>
            <a:r>
              <a:rPr lang="es-VE" sz="1600" i="1" dirty="0"/>
              <a:t>: define si el vídeo se repetirá </a:t>
            </a:r>
          </a:p>
          <a:p>
            <a:pPr algn="just" fontAlgn="t"/>
            <a:r>
              <a:rPr lang="en-US" sz="1600" i="1" dirty="0"/>
              <a:t>Ejemplo:</a:t>
            </a:r>
            <a:endParaRPr lang="es-VE" sz="1600" i="1" dirty="0"/>
          </a:p>
          <a:p>
            <a:pPr algn="just" fontAlgn="t"/>
            <a:r>
              <a:rPr lang="en-US" sz="1600" b="1" i="1" dirty="0">
                <a:solidFill>
                  <a:srgbClr val="C00000"/>
                </a:solidFill>
              </a:rPr>
              <a:t>&lt;video controls </a:t>
            </a:r>
            <a:r>
              <a:rPr lang="en-US" sz="1600" b="1" i="1" dirty="0" err="1">
                <a:solidFill>
                  <a:srgbClr val="C00000"/>
                </a:solidFill>
              </a:rPr>
              <a:t>autoplay</a:t>
            </a:r>
            <a:r>
              <a:rPr lang="en-US" sz="1600" b="1" i="1" dirty="0">
                <a:solidFill>
                  <a:srgbClr val="C00000"/>
                </a:solidFill>
              </a:rPr>
              <a:t> loop width="512" height="288" </a:t>
            </a:r>
            <a:r>
              <a:rPr lang="en-US" sz="1600" b="1" i="1" dirty="0" err="1">
                <a:solidFill>
                  <a:srgbClr val="C00000"/>
                </a:solidFill>
              </a:rPr>
              <a:t>src</a:t>
            </a:r>
            <a:r>
              <a:rPr lang="en-US" sz="1600" b="1" i="1" dirty="0">
                <a:solidFill>
                  <a:srgbClr val="C00000"/>
                </a:solidFill>
              </a:rPr>
              <a:t>="video.mp4" &gt;&lt;/video&gt;</a:t>
            </a:r>
            <a:endParaRPr lang="es-VE" sz="1600" b="1" i="1" dirty="0">
              <a:solidFill>
                <a:srgbClr val="C00000"/>
              </a:solidFill>
            </a:endParaRPr>
          </a:p>
        </p:txBody>
      </p:sp>
    </p:spTree>
    <p:extLst>
      <p:ext uri="{BB962C8B-B14F-4D97-AF65-F5344CB8AC3E}">
        <p14:creationId xmlns:p14="http://schemas.microsoft.com/office/powerpoint/2010/main" val="910487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539552" y="2060848"/>
            <a:ext cx="8136904" cy="4524315"/>
          </a:xfrm>
          <a:prstGeom prst="rect">
            <a:avLst/>
          </a:prstGeom>
          <a:noFill/>
        </p:spPr>
        <p:txBody>
          <a:bodyPr wrap="square" rtlCol="0">
            <a:spAutoFit/>
          </a:bodyPr>
          <a:lstStyle/>
          <a:p>
            <a:pPr algn="just" fontAlgn="t"/>
            <a:r>
              <a:rPr lang="es-VE" sz="1600" i="1" dirty="0"/>
              <a:t>Es de suma importante elegir un vídeo con una extensión compatible con la mayoría de los navegadores, ya que no todos soportan cualquier formato, por ejemplo los formatos mas comunes para vídeo son MP4, WEBM, OGG. </a:t>
            </a:r>
          </a:p>
          <a:p>
            <a:pPr algn="just" fontAlgn="t"/>
            <a:r>
              <a:rPr lang="es-VE" sz="1600" i="1" dirty="0"/>
              <a:t>Para evitar problemas de compatibilidad con cualquier navegador crea los tres formatos en la carpeta del sitio, generalmente en una carpeta dedicada a vídeos.</a:t>
            </a:r>
          </a:p>
          <a:p>
            <a:pPr algn="just" fontAlgn="t"/>
            <a:r>
              <a:rPr lang="es-VE" sz="1600" i="1" dirty="0"/>
              <a:t>Realizar la siguiente prueba de código</a:t>
            </a:r>
          </a:p>
          <a:p>
            <a:pPr algn="just" fontAlgn="t"/>
            <a:r>
              <a:rPr lang="en-US" sz="1600" b="1" i="1" dirty="0">
                <a:solidFill>
                  <a:srgbClr val="C00000"/>
                </a:solidFill>
              </a:rPr>
              <a:t>&lt;video controls </a:t>
            </a:r>
            <a:r>
              <a:rPr lang="en-US" sz="1600" b="1" i="1" dirty="0" err="1">
                <a:solidFill>
                  <a:srgbClr val="C00000"/>
                </a:solidFill>
              </a:rPr>
              <a:t>autoplay</a:t>
            </a:r>
            <a:r>
              <a:rPr lang="en-US" sz="1600" b="1" i="1" dirty="0">
                <a:solidFill>
                  <a:srgbClr val="C00000"/>
                </a:solidFill>
              </a:rPr>
              <a:t> loop</a:t>
            </a:r>
            <a:r>
              <a:rPr lang="en-US" sz="1600" i="1" dirty="0">
                <a:solidFill>
                  <a:srgbClr val="C00000"/>
                </a:solidFill>
              </a:rPr>
              <a:t> </a:t>
            </a:r>
            <a:r>
              <a:rPr lang="en-US" sz="1600" b="1" i="1" dirty="0">
                <a:solidFill>
                  <a:srgbClr val="C00000"/>
                </a:solidFill>
              </a:rPr>
              <a:t>width="512" height="288"&gt;</a:t>
            </a:r>
            <a:endParaRPr lang="es-VE" sz="1600" i="1" dirty="0">
              <a:solidFill>
                <a:srgbClr val="C00000"/>
              </a:solidFill>
            </a:endParaRPr>
          </a:p>
          <a:p>
            <a:pPr algn="just" fontAlgn="t"/>
            <a:r>
              <a:rPr lang="en-US" sz="1600" b="1" i="1" dirty="0">
                <a:solidFill>
                  <a:srgbClr val="C00000"/>
                </a:solidFill>
              </a:rPr>
              <a:t>&lt;source </a:t>
            </a:r>
            <a:r>
              <a:rPr lang="en-US" sz="1600" b="1" i="1" dirty="0" err="1">
                <a:solidFill>
                  <a:srgbClr val="C00000"/>
                </a:solidFill>
              </a:rPr>
              <a:t>src</a:t>
            </a:r>
            <a:r>
              <a:rPr lang="en-US" sz="1600" b="1" i="1" dirty="0">
                <a:solidFill>
                  <a:srgbClr val="C00000"/>
                </a:solidFill>
              </a:rPr>
              <a:t>="movie.mp4"</a:t>
            </a:r>
            <a:endParaRPr lang="es-VE" sz="1600" i="1" dirty="0">
              <a:solidFill>
                <a:srgbClr val="C00000"/>
              </a:solidFill>
            </a:endParaRPr>
          </a:p>
          <a:p>
            <a:pPr algn="just" fontAlgn="t"/>
            <a:r>
              <a:rPr lang="en-US" sz="1600" b="1" i="1" dirty="0">
                <a:solidFill>
                  <a:srgbClr val="C00000"/>
                </a:solidFill>
              </a:rPr>
              <a:t>type="video/mp4"&gt;</a:t>
            </a:r>
            <a:endParaRPr lang="es-VE" sz="1600" i="1" dirty="0">
              <a:solidFill>
                <a:srgbClr val="C00000"/>
              </a:solidFill>
            </a:endParaRPr>
          </a:p>
          <a:p>
            <a:pPr algn="just" fontAlgn="t"/>
            <a:r>
              <a:rPr lang="en-US" sz="1600" b="1" i="1" dirty="0">
                <a:solidFill>
                  <a:srgbClr val="C00000"/>
                </a:solidFill>
              </a:rPr>
              <a:t>&lt;source </a:t>
            </a:r>
            <a:r>
              <a:rPr lang="en-US" sz="1600" b="1" i="1" dirty="0" err="1">
                <a:solidFill>
                  <a:srgbClr val="C00000"/>
                </a:solidFill>
              </a:rPr>
              <a:t>src</a:t>
            </a:r>
            <a:r>
              <a:rPr lang="en-US" sz="1600" b="1" i="1" dirty="0">
                <a:solidFill>
                  <a:srgbClr val="C00000"/>
                </a:solidFill>
              </a:rPr>
              <a:t>="movie.ogg"</a:t>
            </a:r>
            <a:endParaRPr lang="es-VE" sz="1600" i="1" dirty="0">
              <a:solidFill>
                <a:srgbClr val="C00000"/>
              </a:solidFill>
            </a:endParaRPr>
          </a:p>
          <a:p>
            <a:pPr algn="just" fontAlgn="t"/>
            <a:r>
              <a:rPr lang="en-US" sz="1600" b="1" i="1" dirty="0">
                <a:solidFill>
                  <a:srgbClr val="C00000"/>
                </a:solidFill>
              </a:rPr>
              <a:t>type="video/</a:t>
            </a:r>
            <a:r>
              <a:rPr lang="en-US" sz="1600" b="1" i="1" dirty="0" err="1">
                <a:solidFill>
                  <a:srgbClr val="C00000"/>
                </a:solidFill>
              </a:rPr>
              <a:t>ogg</a:t>
            </a:r>
            <a:r>
              <a:rPr lang="en-US" sz="1600" b="1" i="1" dirty="0">
                <a:solidFill>
                  <a:srgbClr val="C00000"/>
                </a:solidFill>
              </a:rPr>
              <a:t>"&gt;</a:t>
            </a:r>
            <a:endParaRPr lang="es-VE" sz="1600" i="1" dirty="0">
              <a:solidFill>
                <a:srgbClr val="C00000"/>
              </a:solidFill>
            </a:endParaRPr>
          </a:p>
          <a:p>
            <a:pPr algn="just" fontAlgn="t"/>
            <a:r>
              <a:rPr lang="en-US" sz="1600" b="1" i="1" dirty="0">
                <a:solidFill>
                  <a:srgbClr val="C00000"/>
                </a:solidFill>
              </a:rPr>
              <a:t>&lt;source </a:t>
            </a:r>
            <a:r>
              <a:rPr lang="en-US" sz="1600" b="1" i="1" dirty="0" err="1">
                <a:solidFill>
                  <a:srgbClr val="C00000"/>
                </a:solidFill>
              </a:rPr>
              <a:t>src</a:t>
            </a:r>
            <a:r>
              <a:rPr lang="en-US" sz="1600" b="1" i="1" dirty="0">
                <a:solidFill>
                  <a:srgbClr val="C00000"/>
                </a:solidFill>
              </a:rPr>
              <a:t>="</a:t>
            </a:r>
            <a:r>
              <a:rPr lang="en-US" sz="1600" b="1" i="1" dirty="0" err="1">
                <a:solidFill>
                  <a:srgbClr val="C00000"/>
                </a:solidFill>
              </a:rPr>
              <a:t>movie.webm</a:t>
            </a:r>
            <a:r>
              <a:rPr lang="en-US" sz="1600" b="1" i="1" dirty="0">
                <a:solidFill>
                  <a:srgbClr val="C00000"/>
                </a:solidFill>
              </a:rPr>
              <a:t>"</a:t>
            </a:r>
            <a:endParaRPr lang="es-VE" sz="1600" i="1" dirty="0">
              <a:solidFill>
                <a:srgbClr val="C00000"/>
              </a:solidFill>
            </a:endParaRPr>
          </a:p>
          <a:p>
            <a:pPr algn="just" fontAlgn="t"/>
            <a:r>
              <a:rPr lang="es-VE" sz="1600" b="1" i="1" dirty="0" err="1">
                <a:solidFill>
                  <a:srgbClr val="C00000"/>
                </a:solidFill>
              </a:rPr>
              <a:t>type</a:t>
            </a:r>
            <a:r>
              <a:rPr lang="es-VE" sz="1600" b="1" i="1" dirty="0">
                <a:solidFill>
                  <a:srgbClr val="C00000"/>
                </a:solidFill>
              </a:rPr>
              <a:t>="video/</a:t>
            </a:r>
            <a:r>
              <a:rPr lang="es-VE" sz="1600" b="1" i="1" dirty="0" err="1">
                <a:solidFill>
                  <a:srgbClr val="C00000"/>
                </a:solidFill>
              </a:rPr>
              <a:t>webm</a:t>
            </a:r>
            <a:r>
              <a:rPr lang="es-VE" sz="1600" b="1" i="1" dirty="0">
                <a:solidFill>
                  <a:srgbClr val="C00000"/>
                </a:solidFill>
              </a:rPr>
              <a:t>"&gt;</a:t>
            </a:r>
            <a:endParaRPr lang="es-VE" sz="1600" i="1" dirty="0">
              <a:solidFill>
                <a:srgbClr val="C00000"/>
              </a:solidFill>
            </a:endParaRPr>
          </a:p>
          <a:p>
            <a:pPr algn="just" fontAlgn="t"/>
            <a:r>
              <a:rPr lang="es-VE" sz="1600" b="1" i="1" dirty="0">
                <a:solidFill>
                  <a:srgbClr val="C00000"/>
                </a:solidFill>
              </a:rPr>
              <a:t>&lt;/video&gt;</a:t>
            </a:r>
            <a:endParaRPr lang="es-VE" sz="1600" i="1" dirty="0">
              <a:solidFill>
                <a:srgbClr val="C00000"/>
              </a:solidFill>
            </a:endParaRPr>
          </a:p>
          <a:p>
            <a:pPr algn="just" fontAlgn="t"/>
            <a:r>
              <a:rPr lang="es-VE" sz="1600" i="1" dirty="0"/>
              <a:t>De esta manera el navegador utilizara el vídeo en el navegador con el que es compatible, es difícil que un navegador no sea compatible con alguno de los tres formatos por lo que el vídeo siempre se desplegara, el agregar vídeos a la pagina web incrementara las visitas por los llamativos que son dependiendo del sitio web que se este construyendo </a:t>
            </a:r>
          </a:p>
        </p:txBody>
      </p:sp>
    </p:spTree>
    <p:extLst>
      <p:ext uri="{BB962C8B-B14F-4D97-AF65-F5344CB8AC3E}">
        <p14:creationId xmlns:p14="http://schemas.microsoft.com/office/powerpoint/2010/main" val="3152955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818114"/>
            <a:ext cx="8229600" cy="648072"/>
          </a:xfrm>
        </p:spPr>
        <p:txBody>
          <a:bodyPr>
            <a:normAutofit fontScale="90000"/>
          </a:bodyPr>
          <a:lstStyle/>
          <a:p>
            <a:pPr fontAlgn="t"/>
            <a:r>
              <a:rPr lang="es-VE" b="1" i="1" dirty="0"/>
              <a:t>Generar estilo visual al sitio web</a:t>
            </a:r>
            <a:endParaRPr lang="es-VE" i="1" dirty="0"/>
          </a:p>
        </p:txBody>
      </p:sp>
      <p:sp>
        <p:nvSpPr>
          <p:cNvPr id="9" name="8 CuadroTexto"/>
          <p:cNvSpPr txBox="1"/>
          <p:nvPr/>
        </p:nvSpPr>
        <p:spPr>
          <a:xfrm>
            <a:off x="539552" y="2697882"/>
            <a:ext cx="8136904" cy="3539430"/>
          </a:xfrm>
          <a:prstGeom prst="rect">
            <a:avLst/>
          </a:prstGeom>
          <a:noFill/>
        </p:spPr>
        <p:txBody>
          <a:bodyPr wrap="square" rtlCol="0">
            <a:spAutoFit/>
          </a:bodyPr>
          <a:lstStyle/>
          <a:p>
            <a:pPr fontAlgn="t"/>
            <a:r>
              <a:rPr lang="es-VE" sz="1600" i="1" dirty="0"/>
              <a:t>Para presentar el sitio web al usuario no basta con estructurar la información sino darle un estilo visual definido por el equipo de diseño gráfico, para desarrollar el aspecto del sitio web se debe usar el lenguaje CSS (</a:t>
            </a:r>
            <a:r>
              <a:rPr lang="es-VE" sz="1600" i="1" dirty="0" err="1"/>
              <a:t>Cascade</a:t>
            </a:r>
            <a:r>
              <a:rPr lang="es-VE" sz="1600" i="1" dirty="0"/>
              <a:t> Style </a:t>
            </a:r>
            <a:r>
              <a:rPr lang="es-VE" sz="1600" i="1" dirty="0" err="1"/>
              <a:t>Sheet</a:t>
            </a:r>
            <a:r>
              <a:rPr lang="es-VE" sz="1600" i="1" dirty="0"/>
              <a:t>) , en este puedes configurar colores, </a:t>
            </a:r>
            <a:r>
              <a:rPr lang="es-VE" sz="1600" i="1" dirty="0" err="1"/>
              <a:t>backgrounds</a:t>
            </a:r>
            <a:r>
              <a:rPr lang="es-VE" sz="1600" i="1" dirty="0"/>
              <a:t>, tipo y tamaño de letra. </a:t>
            </a:r>
          </a:p>
          <a:p>
            <a:pPr fontAlgn="t"/>
            <a:r>
              <a:rPr lang="es-VE" sz="1600" i="1" dirty="0"/>
              <a:t>La configuración de estilo debe estar en el archivo de HTML dentro de la etiqueta &lt;head&gt; escribiendo la siguiente </a:t>
            </a:r>
            <a:r>
              <a:rPr lang="es-VE" sz="1600" i="1" dirty="0" smtClean="0"/>
              <a:t>sintaxis</a:t>
            </a:r>
          </a:p>
          <a:p>
            <a:pPr fontAlgn="t"/>
            <a:endParaRPr lang="es-VE" sz="1600" i="1" dirty="0"/>
          </a:p>
          <a:p>
            <a:pPr fontAlgn="t"/>
            <a:r>
              <a:rPr lang="en-US" sz="1600" b="1" i="1" dirty="0">
                <a:solidFill>
                  <a:srgbClr val="C00000"/>
                </a:solidFill>
              </a:rPr>
              <a:t>&lt;html&gt;</a:t>
            </a:r>
            <a:endParaRPr lang="es-VE" sz="1600" b="1" i="1" dirty="0">
              <a:solidFill>
                <a:srgbClr val="C00000"/>
              </a:solidFill>
            </a:endParaRPr>
          </a:p>
          <a:p>
            <a:pPr fontAlgn="t"/>
            <a:r>
              <a:rPr lang="en-US" sz="1600" b="1" i="1" dirty="0">
                <a:solidFill>
                  <a:srgbClr val="C00000"/>
                </a:solidFill>
              </a:rPr>
              <a:t>&lt;head&gt;</a:t>
            </a:r>
            <a:endParaRPr lang="es-VE" sz="1600" b="1" i="1" dirty="0">
              <a:solidFill>
                <a:srgbClr val="C00000"/>
              </a:solidFill>
            </a:endParaRPr>
          </a:p>
          <a:p>
            <a:pPr fontAlgn="t"/>
            <a:r>
              <a:rPr lang="en-US" sz="1600" b="1" i="1" dirty="0">
                <a:solidFill>
                  <a:srgbClr val="C00000"/>
                </a:solidFill>
              </a:rPr>
              <a:t>&lt;title&gt; Web &lt;/title&gt;</a:t>
            </a:r>
            <a:endParaRPr lang="es-VE" sz="1600" b="1" i="1" dirty="0">
              <a:solidFill>
                <a:srgbClr val="C00000"/>
              </a:solidFill>
            </a:endParaRPr>
          </a:p>
          <a:p>
            <a:pPr fontAlgn="t"/>
            <a:r>
              <a:rPr lang="es-VE" sz="1600" b="1" i="1" dirty="0">
                <a:solidFill>
                  <a:srgbClr val="C00000"/>
                </a:solidFill>
              </a:rPr>
              <a:t>&lt;</a:t>
            </a:r>
            <a:r>
              <a:rPr lang="es-VE" sz="1600" b="1" i="1" dirty="0" err="1">
                <a:solidFill>
                  <a:srgbClr val="C00000"/>
                </a:solidFill>
              </a:rPr>
              <a:t>style</a:t>
            </a:r>
            <a:r>
              <a:rPr lang="es-VE" sz="1600" b="1" i="1" dirty="0">
                <a:solidFill>
                  <a:srgbClr val="C00000"/>
                </a:solidFill>
              </a:rPr>
              <a:t>&gt; </a:t>
            </a:r>
          </a:p>
          <a:p>
            <a:pPr fontAlgn="t"/>
            <a:r>
              <a:rPr lang="es-VE" sz="1600" b="1" i="1" dirty="0" err="1">
                <a:solidFill>
                  <a:srgbClr val="C00000"/>
                </a:solidFill>
              </a:rPr>
              <a:t>nombredeetiqueta</a:t>
            </a:r>
            <a:r>
              <a:rPr lang="es-VE" sz="1600" b="1" i="1" dirty="0">
                <a:solidFill>
                  <a:srgbClr val="C00000"/>
                </a:solidFill>
              </a:rPr>
              <a:t> (Configuración)</a:t>
            </a:r>
          </a:p>
          <a:p>
            <a:pPr fontAlgn="t"/>
            <a:r>
              <a:rPr lang="es-VE" sz="1600" b="1" i="1" dirty="0">
                <a:solidFill>
                  <a:srgbClr val="C00000"/>
                </a:solidFill>
              </a:rPr>
              <a:t>&lt;/</a:t>
            </a:r>
            <a:r>
              <a:rPr lang="es-VE" sz="1600" b="1" i="1" dirty="0" err="1">
                <a:solidFill>
                  <a:srgbClr val="C00000"/>
                </a:solidFill>
              </a:rPr>
              <a:t>style</a:t>
            </a:r>
            <a:r>
              <a:rPr lang="es-VE" sz="1600" b="1" i="1" dirty="0">
                <a:solidFill>
                  <a:srgbClr val="C00000"/>
                </a:solidFill>
              </a:rPr>
              <a:t>&gt; </a:t>
            </a:r>
          </a:p>
          <a:p>
            <a:pPr fontAlgn="t"/>
            <a:r>
              <a:rPr lang="es-VE" sz="1600" b="1" i="1" dirty="0">
                <a:solidFill>
                  <a:srgbClr val="C00000"/>
                </a:solidFill>
              </a:rPr>
              <a:t>&lt;head&gt;</a:t>
            </a:r>
          </a:p>
        </p:txBody>
      </p:sp>
    </p:spTree>
    <p:extLst>
      <p:ext uri="{BB962C8B-B14F-4D97-AF65-F5344CB8AC3E}">
        <p14:creationId xmlns:p14="http://schemas.microsoft.com/office/powerpoint/2010/main" val="3502957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922056"/>
            <a:ext cx="8229600" cy="648072"/>
          </a:xfrm>
        </p:spPr>
        <p:txBody>
          <a:bodyPr>
            <a:normAutofit fontScale="90000"/>
          </a:bodyPr>
          <a:lstStyle/>
          <a:p>
            <a:pPr fontAlgn="t"/>
            <a:r>
              <a:rPr lang="es-VE" b="1" i="1" dirty="0"/>
              <a:t>Principios del Diseño de Interfaces</a:t>
            </a:r>
            <a:endParaRPr lang="es-VE" i="1" dirty="0"/>
          </a:p>
        </p:txBody>
      </p:sp>
      <p:sp>
        <p:nvSpPr>
          <p:cNvPr id="9" name="8 CuadroTexto"/>
          <p:cNvSpPr txBox="1"/>
          <p:nvPr/>
        </p:nvSpPr>
        <p:spPr>
          <a:xfrm>
            <a:off x="671269" y="2924944"/>
            <a:ext cx="7896552" cy="2246769"/>
          </a:xfrm>
          <a:prstGeom prst="rect">
            <a:avLst/>
          </a:prstGeom>
          <a:noFill/>
        </p:spPr>
        <p:txBody>
          <a:bodyPr wrap="square" rtlCol="0">
            <a:spAutoFit/>
          </a:bodyPr>
          <a:lstStyle/>
          <a:p>
            <a:pPr marL="457200" lvl="0" indent="-457200" algn="just" fontAlgn="t">
              <a:buFont typeface="+mj-lt"/>
              <a:buAutoNum type="arabicPeriod"/>
            </a:pPr>
            <a:r>
              <a:rPr lang="es-VE" sz="2000" i="1" dirty="0">
                <a:solidFill>
                  <a:schemeClr val="tx1">
                    <a:lumMod val="85000"/>
                    <a:lumOff val="15000"/>
                  </a:schemeClr>
                </a:solidFill>
              </a:rPr>
              <a:t>Anticipación: reducir </a:t>
            </a:r>
            <a:r>
              <a:rPr lang="es-VE" sz="2000" i="1" dirty="0" err="1">
                <a:solidFill>
                  <a:schemeClr val="tx1">
                    <a:lumMod val="85000"/>
                    <a:lumOff val="15000"/>
                  </a:schemeClr>
                </a:solidFill>
              </a:rPr>
              <a:t>clic's</a:t>
            </a:r>
            <a:r>
              <a:rPr lang="es-VE" sz="2000" i="1" dirty="0">
                <a:solidFill>
                  <a:schemeClr val="tx1">
                    <a:lumMod val="85000"/>
                    <a:lumOff val="15000"/>
                  </a:schemeClr>
                </a:solidFill>
              </a:rPr>
              <a:t> para llegar al contenido relevante</a:t>
            </a:r>
          </a:p>
          <a:p>
            <a:pPr marL="457200" lvl="0" indent="-457200" algn="just" fontAlgn="t">
              <a:buFont typeface="+mj-lt"/>
              <a:buAutoNum type="arabicPeriod"/>
            </a:pPr>
            <a:r>
              <a:rPr lang="es-VE" sz="2000" i="1" dirty="0">
                <a:solidFill>
                  <a:schemeClr val="tx1">
                    <a:lumMod val="85000"/>
                    <a:lumOff val="15000"/>
                  </a:schemeClr>
                </a:solidFill>
              </a:rPr>
              <a:t>Autonomía: se debe dar </a:t>
            </a:r>
            <a:r>
              <a:rPr lang="es-VE" sz="2000" i="1" dirty="0" smtClean="0">
                <a:solidFill>
                  <a:schemeClr val="tx1">
                    <a:lumMod val="85000"/>
                    <a:lumOff val="15000"/>
                  </a:schemeClr>
                </a:solidFill>
              </a:rPr>
              <a:t>un </a:t>
            </a:r>
            <a:r>
              <a:rPr lang="es-VE" sz="2000" i="1" dirty="0">
                <a:solidFill>
                  <a:schemeClr val="tx1">
                    <a:lumMod val="85000"/>
                    <a:lumOff val="15000"/>
                  </a:schemeClr>
                </a:solidFill>
              </a:rPr>
              <a:t>ambiente flexible para aprender a </a:t>
            </a:r>
            <a:r>
              <a:rPr lang="es-VE" sz="2000" i="1" dirty="0" smtClean="0">
                <a:solidFill>
                  <a:schemeClr val="tx1">
                    <a:lumMod val="85000"/>
                    <a:lumOff val="15000"/>
                  </a:schemeClr>
                </a:solidFill>
              </a:rPr>
              <a:t>usar el sitio por </a:t>
            </a:r>
            <a:r>
              <a:rPr lang="es-VE" sz="2000" i="1" dirty="0">
                <a:solidFill>
                  <a:schemeClr val="tx1">
                    <a:lumMod val="85000"/>
                    <a:lumOff val="15000"/>
                  </a:schemeClr>
                </a:solidFill>
              </a:rPr>
              <a:t>varios caminos</a:t>
            </a:r>
          </a:p>
          <a:p>
            <a:pPr marL="457200" lvl="0" indent="-457200" algn="just" fontAlgn="t">
              <a:buFont typeface="+mj-lt"/>
              <a:buAutoNum type="arabicPeriod"/>
            </a:pPr>
            <a:r>
              <a:rPr lang="es-VE" sz="2000" i="1" dirty="0">
                <a:solidFill>
                  <a:schemeClr val="tx1">
                    <a:lumMod val="85000"/>
                    <a:lumOff val="15000"/>
                  </a:schemeClr>
                </a:solidFill>
              </a:rPr>
              <a:t>Valores por defecto: ejemplo de llenados de formularios, configuración predeterminada</a:t>
            </a:r>
          </a:p>
          <a:p>
            <a:pPr marL="457200" lvl="0" indent="-457200" algn="just" fontAlgn="t">
              <a:buFont typeface="+mj-lt"/>
              <a:buAutoNum type="arabicPeriod"/>
            </a:pPr>
            <a:r>
              <a:rPr lang="es-VE" sz="2000" i="1" dirty="0">
                <a:solidFill>
                  <a:schemeClr val="tx1">
                    <a:lumMod val="85000"/>
                    <a:lumOff val="15000"/>
                  </a:schemeClr>
                </a:solidFill>
              </a:rPr>
              <a:t>Modularidad: crecimiento de plataforma fácilmente, dejando plantillas</a:t>
            </a:r>
          </a:p>
        </p:txBody>
      </p:sp>
    </p:spTree>
    <p:extLst>
      <p:ext uri="{BB962C8B-B14F-4D97-AF65-F5344CB8AC3E}">
        <p14:creationId xmlns:p14="http://schemas.microsoft.com/office/powerpoint/2010/main" val="920880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755576" y="2132856"/>
            <a:ext cx="7884876" cy="3785652"/>
          </a:xfrm>
          <a:prstGeom prst="rect">
            <a:avLst/>
          </a:prstGeom>
          <a:noFill/>
        </p:spPr>
        <p:txBody>
          <a:bodyPr wrap="square" rtlCol="0">
            <a:spAutoFit/>
          </a:bodyPr>
          <a:lstStyle/>
          <a:p>
            <a:pPr fontAlgn="t"/>
            <a:r>
              <a:rPr lang="es-VE" sz="1600" i="1" dirty="0"/>
              <a:t>Las etiquetas que tienen la configuración de estilo tienen un aspecto diferente cuando se vean en el navegador, por ejemplo para cambiar los </a:t>
            </a:r>
            <a:r>
              <a:rPr lang="es-VE" sz="1600" i="1" dirty="0" smtClean="0"/>
              <a:t>párrafos </a:t>
            </a:r>
            <a:r>
              <a:rPr lang="es-VE" sz="1600" i="1" dirty="0"/>
              <a:t>de una pagina web en el HEAD de un archivo escribir Style y la siguiente sintaxis </a:t>
            </a:r>
          </a:p>
          <a:p>
            <a:pPr fontAlgn="t"/>
            <a:r>
              <a:rPr lang="en-US" sz="1600" b="1" i="1" dirty="0">
                <a:solidFill>
                  <a:srgbClr val="C00000"/>
                </a:solidFill>
              </a:rPr>
              <a:t>&lt;!DOCTYPE html&gt;</a:t>
            </a:r>
            <a:endParaRPr lang="es-VE" sz="1600" b="1" i="1" dirty="0">
              <a:solidFill>
                <a:srgbClr val="C00000"/>
              </a:solidFill>
            </a:endParaRPr>
          </a:p>
          <a:p>
            <a:pPr fontAlgn="t"/>
            <a:r>
              <a:rPr lang="en-US" sz="1600" b="1" i="1" dirty="0">
                <a:solidFill>
                  <a:srgbClr val="C00000"/>
                </a:solidFill>
              </a:rPr>
              <a:t>&lt;head&gt;</a:t>
            </a:r>
            <a:endParaRPr lang="es-VE" sz="1600" b="1" i="1" dirty="0">
              <a:solidFill>
                <a:srgbClr val="C00000"/>
              </a:solidFill>
            </a:endParaRPr>
          </a:p>
          <a:p>
            <a:pPr fontAlgn="t"/>
            <a:r>
              <a:rPr lang="en-US" sz="1600" b="1" i="1" dirty="0">
                <a:solidFill>
                  <a:srgbClr val="C00000"/>
                </a:solidFill>
              </a:rPr>
              <a:t>&lt;title&gt; Web &lt;/title&gt;</a:t>
            </a:r>
            <a:endParaRPr lang="es-VE" sz="1600" b="1" i="1" dirty="0">
              <a:solidFill>
                <a:srgbClr val="C00000"/>
              </a:solidFill>
            </a:endParaRPr>
          </a:p>
          <a:p>
            <a:pPr fontAlgn="t"/>
            <a:r>
              <a:rPr lang="en-US" sz="1600" b="1" i="1" dirty="0">
                <a:solidFill>
                  <a:srgbClr val="C00000"/>
                </a:solidFill>
              </a:rPr>
              <a:t>&lt;style&gt; </a:t>
            </a:r>
            <a:endParaRPr lang="es-VE" sz="1600" b="1" i="1" dirty="0">
              <a:solidFill>
                <a:srgbClr val="C00000"/>
              </a:solidFill>
            </a:endParaRPr>
          </a:p>
          <a:p>
            <a:pPr fontAlgn="t"/>
            <a:r>
              <a:rPr lang="en-US" sz="1600" b="1" i="1" dirty="0">
                <a:solidFill>
                  <a:srgbClr val="C00000"/>
                </a:solidFill>
              </a:rPr>
              <a:t>p {</a:t>
            </a:r>
            <a:endParaRPr lang="es-VE" sz="1600" b="1" i="1" dirty="0">
              <a:solidFill>
                <a:srgbClr val="C00000"/>
              </a:solidFill>
            </a:endParaRPr>
          </a:p>
          <a:p>
            <a:pPr fontAlgn="t"/>
            <a:r>
              <a:rPr lang="en-US" sz="1600" b="1" i="1" dirty="0" err="1">
                <a:solidFill>
                  <a:srgbClr val="C00000"/>
                </a:solidFill>
              </a:rPr>
              <a:t>background-color:red</a:t>
            </a:r>
            <a:r>
              <a:rPr lang="en-US" sz="1600" b="1" i="1" dirty="0">
                <a:solidFill>
                  <a:srgbClr val="C00000"/>
                </a:solidFill>
              </a:rPr>
              <a:t>;</a:t>
            </a:r>
            <a:endParaRPr lang="es-VE" sz="1600" b="1" i="1" dirty="0">
              <a:solidFill>
                <a:srgbClr val="C00000"/>
              </a:solidFill>
            </a:endParaRPr>
          </a:p>
          <a:p>
            <a:pPr fontAlgn="t"/>
            <a:r>
              <a:rPr lang="en-US" sz="1600" b="1" i="1" dirty="0">
                <a:solidFill>
                  <a:srgbClr val="C00000"/>
                </a:solidFill>
              </a:rPr>
              <a:t>} </a:t>
            </a:r>
            <a:endParaRPr lang="es-VE" sz="1600" b="1" i="1" dirty="0">
              <a:solidFill>
                <a:srgbClr val="C00000"/>
              </a:solidFill>
            </a:endParaRPr>
          </a:p>
          <a:p>
            <a:pPr fontAlgn="t"/>
            <a:r>
              <a:rPr lang="es-VE" sz="1600" b="1" i="1" dirty="0">
                <a:solidFill>
                  <a:srgbClr val="C00000"/>
                </a:solidFill>
              </a:rPr>
              <a:t>&lt;/</a:t>
            </a:r>
            <a:r>
              <a:rPr lang="es-VE" sz="1600" b="1" i="1" dirty="0" err="1">
                <a:solidFill>
                  <a:srgbClr val="C00000"/>
                </a:solidFill>
              </a:rPr>
              <a:t>style</a:t>
            </a:r>
            <a:r>
              <a:rPr lang="es-VE" sz="1600" b="1" i="1" dirty="0">
                <a:solidFill>
                  <a:srgbClr val="C00000"/>
                </a:solidFill>
              </a:rPr>
              <a:t>&gt; </a:t>
            </a:r>
          </a:p>
          <a:p>
            <a:pPr fontAlgn="t"/>
            <a:r>
              <a:rPr lang="es-VE" sz="1600" b="1" i="1" dirty="0">
                <a:solidFill>
                  <a:srgbClr val="C00000"/>
                </a:solidFill>
              </a:rPr>
              <a:t>&lt;head</a:t>
            </a:r>
            <a:r>
              <a:rPr lang="es-VE" sz="1600" b="1" i="1" dirty="0" smtClean="0">
                <a:solidFill>
                  <a:srgbClr val="C00000"/>
                </a:solidFill>
              </a:rPr>
              <a:t>&gt;</a:t>
            </a:r>
          </a:p>
          <a:p>
            <a:pPr fontAlgn="t"/>
            <a:r>
              <a:rPr lang="es-VE" sz="1600" i="1" dirty="0"/>
              <a:t>Esto afectara los párrafos dentro de la pagina web, existen muchas reglas de estilo que se pueden introducir dentro de la etiqueta de configuración, para separarlas se debe utilizar ( ; )</a:t>
            </a:r>
          </a:p>
          <a:p>
            <a:pPr fontAlgn="t"/>
            <a:endParaRPr lang="es-VE" sz="1600" i="1" dirty="0"/>
          </a:p>
        </p:txBody>
      </p:sp>
    </p:spTree>
    <p:extLst>
      <p:ext uri="{BB962C8B-B14F-4D97-AF65-F5344CB8AC3E}">
        <p14:creationId xmlns:p14="http://schemas.microsoft.com/office/powerpoint/2010/main" val="2809084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732803" y="2348880"/>
            <a:ext cx="7884876" cy="3293209"/>
          </a:xfrm>
          <a:prstGeom prst="rect">
            <a:avLst/>
          </a:prstGeom>
          <a:noFill/>
        </p:spPr>
        <p:txBody>
          <a:bodyPr wrap="square" rtlCol="0">
            <a:spAutoFit/>
          </a:bodyPr>
          <a:lstStyle/>
          <a:p>
            <a:pPr algn="just" fontAlgn="t"/>
            <a:r>
              <a:rPr lang="es-VE" sz="1600" i="1" dirty="0"/>
              <a:t>En paginas muy complejas la sección Style puede ser muy extensa, haciendo difícil de entender el código HTML, es por ello que es mejor separar la parte del CSS en un archivo por separado y referenciarlo desde el HTML.</a:t>
            </a:r>
          </a:p>
          <a:p>
            <a:pPr algn="just" fontAlgn="t"/>
            <a:r>
              <a:rPr lang="es-VE" sz="1600" i="1" dirty="0"/>
              <a:t>Para crear un Archivo CSS seguir los siguientes pasos:</a:t>
            </a:r>
          </a:p>
          <a:p>
            <a:pPr lvl="0" algn="just" fontAlgn="t"/>
            <a:r>
              <a:rPr lang="es-VE" sz="1600" i="1" dirty="0"/>
              <a:t>Abrir un Bloc de Notas y escribe todas las reglas de estilo necesarias</a:t>
            </a:r>
          </a:p>
          <a:p>
            <a:pPr lvl="0" algn="just" fontAlgn="t"/>
            <a:r>
              <a:rPr lang="es-VE" sz="1600" i="1" dirty="0"/>
              <a:t>Guardar el Bloc de Notas con la extensión CSS en el mismo servidor </a:t>
            </a:r>
            <a:r>
              <a:rPr lang="es-VE" sz="1600" i="1" dirty="0" smtClean="0"/>
              <a:t>raíz </a:t>
            </a:r>
            <a:r>
              <a:rPr lang="es-VE" sz="1600" i="1" dirty="0"/>
              <a:t>del sitio web</a:t>
            </a:r>
          </a:p>
          <a:p>
            <a:pPr lvl="0" algn="just" fontAlgn="t"/>
            <a:r>
              <a:rPr lang="es-VE" sz="1600" i="1" dirty="0" err="1"/>
              <a:t>Referencialo</a:t>
            </a:r>
            <a:r>
              <a:rPr lang="es-VE" sz="1600" i="1" dirty="0"/>
              <a:t> desde el HTML con la siguiente sintaxis </a:t>
            </a:r>
            <a:endParaRPr lang="es-VE" sz="1600" i="1" dirty="0" smtClean="0"/>
          </a:p>
          <a:p>
            <a:pPr lvl="0" algn="just" fontAlgn="t"/>
            <a:r>
              <a:rPr lang="es-VE" sz="1600" b="1" i="1" dirty="0" smtClean="0">
                <a:solidFill>
                  <a:srgbClr val="C00000"/>
                </a:solidFill>
              </a:rPr>
              <a:t>&lt;</a:t>
            </a:r>
            <a:r>
              <a:rPr lang="es-VE" sz="1600" b="1" i="1" dirty="0">
                <a:solidFill>
                  <a:srgbClr val="C00000"/>
                </a:solidFill>
              </a:rPr>
              <a:t>link </a:t>
            </a:r>
            <a:r>
              <a:rPr lang="es-VE" sz="1600" b="1" i="1" dirty="0" err="1">
                <a:solidFill>
                  <a:srgbClr val="C00000"/>
                </a:solidFill>
              </a:rPr>
              <a:t>rel</a:t>
            </a:r>
            <a:r>
              <a:rPr lang="es-VE" sz="1600" b="1" i="1" dirty="0">
                <a:solidFill>
                  <a:srgbClr val="C00000"/>
                </a:solidFill>
              </a:rPr>
              <a:t>="</a:t>
            </a:r>
            <a:r>
              <a:rPr lang="es-VE" sz="1600" b="1" i="1" dirty="0" err="1">
                <a:solidFill>
                  <a:srgbClr val="C00000"/>
                </a:solidFill>
              </a:rPr>
              <a:t>stylesheet</a:t>
            </a:r>
            <a:r>
              <a:rPr lang="es-VE" sz="1600" b="1" i="1" dirty="0">
                <a:solidFill>
                  <a:srgbClr val="C00000"/>
                </a:solidFill>
              </a:rPr>
              <a:t>" </a:t>
            </a:r>
            <a:r>
              <a:rPr lang="es-VE" sz="1600" b="1" i="1" dirty="0" err="1">
                <a:solidFill>
                  <a:srgbClr val="C00000"/>
                </a:solidFill>
              </a:rPr>
              <a:t>type</a:t>
            </a:r>
            <a:r>
              <a:rPr lang="es-VE" sz="1600" b="1" i="1" dirty="0">
                <a:solidFill>
                  <a:srgbClr val="C00000"/>
                </a:solidFill>
              </a:rPr>
              <a:t>="</a:t>
            </a:r>
            <a:r>
              <a:rPr lang="es-VE" sz="1600" b="1" i="1" dirty="0" err="1">
                <a:solidFill>
                  <a:srgbClr val="C00000"/>
                </a:solidFill>
              </a:rPr>
              <a:t>text</a:t>
            </a:r>
            <a:r>
              <a:rPr lang="es-VE" sz="1600" b="1" i="1" dirty="0">
                <a:solidFill>
                  <a:srgbClr val="C00000"/>
                </a:solidFill>
              </a:rPr>
              <a:t>/</a:t>
            </a:r>
            <a:r>
              <a:rPr lang="es-VE" sz="1600" b="1" i="1" dirty="0" err="1">
                <a:solidFill>
                  <a:srgbClr val="C00000"/>
                </a:solidFill>
              </a:rPr>
              <a:t>css</a:t>
            </a:r>
            <a:r>
              <a:rPr lang="es-VE" sz="1600" b="1" i="1" dirty="0">
                <a:solidFill>
                  <a:srgbClr val="C00000"/>
                </a:solidFill>
              </a:rPr>
              <a:t>" </a:t>
            </a:r>
            <a:r>
              <a:rPr lang="es-VE" sz="1600" b="1" i="1" dirty="0" err="1">
                <a:solidFill>
                  <a:srgbClr val="C00000"/>
                </a:solidFill>
              </a:rPr>
              <a:t>href</a:t>
            </a:r>
            <a:r>
              <a:rPr lang="es-VE" sz="1600" b="1" i="1" dirty="0">
                <a:solidFill>
                  <a:srgbClr val="C00000"/>
                </a:solidFill>
              </a:rPr>
              <a:t>="stilo.css"&gt; </a:t>
            </a:r>
          </a:p>
          <a:p>
            <a:pPr algn="just" fontAlgn="t"/>
            <a:r>
              <a:rPr lang="es-VE" sz="1600" i="1" dirty="0"/>
              <a:t>De esta manera se separan los dos archivos y el desarrollador simplifica la programación al no tener muchos códigos en un archivo de HTML, siempre en comunicación con el equipo gráfico y atento a los </a:t>
            </a:r>
            <a:r>
              <a:rPr lang="es-VE" sz="1600" i="1" dirty="0" err="1"/>
              <a:t>wireframes</a:t>
            </a:r>
            <a:r>
              <a:rPr lang="es-VE" sz="1600" i="1" dirty="0"/>
              <a:t> para que cada pagina del sitio web tenga el estilo deseado.</a:t>
            </a:r>
          </a:p>
          <a:p>
            <a:pPr algn="just" fontAlgn="t"/>
            <a:endParaRPr lang="es-VE" sz="1600" i="1" dirty="0"/>
          </a:p>
          <a:p>
            <a:pPr algn="just" fontAlgn="t"/>
            <a:endParaRPr lang="es-VE" sz="1600" i="1" dirty="0"/>
          </a:p>
        </p:txBody>
      </p:sp>
    </p:spTree>
    <p:extLst>
      <p:ext uri="{BB962C8B-B14F-4D97-AF65-F5344CB8AC3E}">
        <p14:creationId xmlns:p14="http://schemas.microsoft.com/office/powerpoint/2010/main" val="3969517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84784"/>
            <a:ext cx="8229600" cy="648072"/>
          </a:xfrm>
        </p:spPr>
        <p:txBody>
          <a:bodyPr>
            <a:normAutofit fontScale="90000"/>
          </a:bodyPr>
          <a:lstStyle/>
          <a:p>
            <a:pPr fontAlgn="t"/>
            <a:r>
              <a:rPr lang="es-VE" b="1" i="1" dirty="0"/>
              <a:t>Generar Clases en CSS</a:t>
            </a:r>
            <a:endParaRPr lang="es-VE" i="1" dirty="0"/>
          </a:p>
        </p:txBody>
      </p:sp>
      <p:sp>
        <p:nvSpPr>
          <p:cNvPr id="9" name="8 CuadroTexto"/>
          <p:cNvSpPr txBox="1"/>
          <p:nvPr/>
        </p:nvSpPr>
        <p:spPr>
          <a:xfrm>
            <a:off x="539552" y="2276872"/>
            <a:ext cx="8136904" cy="4524315"/>
          </a:xfrm>
          <a:prstGeom prst="rect">
            <a:avLst/>
          </a:prstGeom>
          <a:noFill/>
        </p:spPr>
        <p:txBody>
          <a:bodyPr wrap="square" rtlCol="0">
            <a:spAutoFit/>
          </a:bodyPr>
          <a:lstStyle/>
          <a:p>
            <a:pPr algn="just" fontAlgn="t"/>
            <a:r>
              <a:rPr lang="es-VE" sz="1600" i="1" dirty="0"/>
              <a:t>Para generar diferentes estilos en una sola etiqueta de tu archivo HTML debes aprender a clasificarlas, en HTML existen dos tipos de clasificadores y son CLASS se refiere a clases y ID identificadores, la diferencia de ellos es que una Clase CLASS puede ser referenciada por muchas etiquetas, en cambo el ID es solamente utilizada por una etiqueta por pagina web, para que el CSS entienda a que le </a:t>
            </a:r>
            <a:r>
              <a:rPr lang="es-VE" sz="1600" i="1" dirty="0" smtClean="0"/>
              <a:t>debe dar </a:t>
            </a:r>
            <a:r>
              <a:rPr lang="es-VE" sz="1600" i="1" dirty="0"/>
              <a:t>el estilo se deben colocar selectores (.) selector de clase, (#) selector de identificador</a:t>
            </a:r>
            <a:r>
              <a:rPr lang="es-VE" sz="1600" i="1" dirty="0" smtClean="0"/>
              <a:t>.</a:t>
            </a:r>
          </a:p>
          <a:p>
            <a:pPr fontAlgn="t"/>
            <a:endParaRPr lang="es-VE" sz="1600" i="1" dirty="0"/>
          </a:p>
          <a:p>
            <a:pPr fontAlgn="t"/>
            <a:r>
              <a:rPr lang="es-VE" sz="1600" i="1" dirty="0"/>
              <a:t>Ejemplo:</a:t>
            </a:r>
          </a:p>
          <a:p>
            <a:pPr fontAlgn="t"/>
            <a:r>
              <a:rPr lang="es-VE" sz="1600" b="1" i="1" dirty="0">
                <a:solidFill>
                  <a:srgbClr val="C00000"/>
                </a:solidFill>
              </a:rPr>
              <a:t>.</a:t>
            </a:r>
            <a:r>
              <a:rPr lang="es-VE" sz="1600" b="1" i="1" dirty="0" err="1">
                <a:solidFill>
                  <a:srgbClr val="C00000"/>
                </a:solidFill>
              </a:rPr>
              <a:t>musica</a:t>
            </a:r>
            <a:r>
              <a:rPr lang="es-VE" sz="1600" b="1" i="1" dirty="0">
                <a:solidFill>
                  <a:srgbClr val="C00000"/>
                </a:solidFill>
              </a:rPr>
              <a:t>{</a:t>
            </a:r>
          </a:p>
          <a:p>
            <a:pPr fontAlgn="t"/>
            <a:r>
              <a:rPr lang="es-VE" sz="1600" b="1" i="1" dirty="0" err="1">
                <a:solidFill>
                  <a:srgbClr val="C00000"/>
                </a:solidFill>
              </a:rPr>
              <a:t>Float</a:t>
            </a:r>
            <a:r>
              <a:rPr lang="es-VE" sz="1600" b="1" i="1" dirty="0">
                <a:solidFill>
                  <a:srgbClr val="C00000"/>
                </a:solidFill>
              </a:rPr>
              <a:t>: </a:t>
            </a:r>
            <a:r>
              <a:rPr lang="es-VE" sz="1600" b="1" i="1" dirty="0" err="1">
                <a:solidFill>
                  <a:srgbClr val="C00000"/>
                </a:solidFill>
              </a:rPr>
              <a:t>left</a:t>
            </a:r>
            <a:r>
              <a:rPr lang="es-VE" sz="1600" b="1" i="1" dirty="0">
                <a:solidFill>
                  <a:srgbClr val="C00000"/>
                </a:solidFill>
              </a:rPr>
              <a:t>;</a:t>
            </a:r>
          </a:p>
          <a:p>
            <a:pPr fontAlgn="t"/>
            <a:r>
              <a:rPr lang="en-US" sz="1600" b="1" i="1" dirty="0">
                <a:solidFill>
                  <a:srgbClr val="C00000"/>
                </a:solidFill>
              </a:rPr>
              <a:t>font-family: </a:t>
            </a:r>
            <a:r>
              <a:rPr lang="en-US" sz="1600" b="1" i="1" dirty="0" err="1">
                <a:solidFill>
                  <a:srgbClr val="C00000"/>
                </a:solidFill>
              </a:rPr>
              <a:t>geneva</a:t>
            </a:r>
            <a:r>
              <a:rPr lang="en-US" sz="1600" b="1" i="1" dirty="0">
                <a:solidFill>
                  <a:srgbClr val="C00000"/>
                </a:solidFill>
              </a:rPr>
              <a:t>, </a:t>
            </a:r>
            <a:r>
              <a:rPr lang="en-US" sz="1600" b="1" i="1" dirty="0" err="1">
                <a:solidFill>
                  <a:srgbClr val="C00000"/>
                </a:solidFill>
              </a:rPr>
              <a:t>arial</a:t>
            </a:r>
            <a:r>
              <a:rPr lang="en-US" sz="1600" b="1" i="1" dirty="0">
                <a:solidFill>
                  <a:srgbClr val="C00000"/>
                </a:solidFill>
              </a:rPr>
              <a:t>;</a:t>
            </a:r>
            <a:endParaRPr lang="es-VE" sz="1600" b="1" i="1" dirty="0">
              <a:solidFill>
                <a:srgbClr val="C00000"/>
              </a:solidFill>
            </a:endParaRPr>
          </a:p>
          <a:p>
            <a:pPr fontAlgn="t"/>
            <a:r>
              <a:rPr lang="en-US" sz="1600" b="1" i="1" dirty="0">
                <a:solidFill>
                  <a:srgbClr val="C00000"/>
                </a:solidFill>
              </a:rPr>
              <a:t>border: 1px solid #000000;</a:t>
            </a:r>
            <a:endParaRPr lang="es-VE" sz="1600" b="1" i="1" dirty="0">
              <a:solidFill>
                <a:srgbClr val="C00000"/>
              </a:solidFill>
            </a:endParaRPr>
          </a:p>
          <a:p>
            <a:pPr fontAlgn="t"/>
            <a:r>
              <a:rPr lang="es-VE" sz="1600" b="1" i="1" dirty="0">
                <a:solidFill>
                  <a:srgbClr val="C00000"/>
                </a:solidFill>
              </a:rPr>
              <a:t>} </a:t>
            </a:r>
          </a:p>
          <a:p>
            <a:pPr fontAlgn="t"/>
            <a:r>
              <a:rPr lang="en-US" sz="1600" b="1" i="1" dirty="0">
                <a:solidFill>
                  <a:srgbClr val="C00000"/>
                </a:solidFill>
              </a:rPr>
              <a:t>.</a:t>
            </a:r>
            <a:r>
              <a:rPr lang="en-US" sz="1600" b="1" i="1" dirty="0" err="1">
                <a:solidFill>
                  <a:srgbClr val="C00000"/>
                </a:solidFill>
              </a:rPr>
              <a:t>clasico</a:t>
            </a:r>
            <a:r>
              <a:rPr lang="en-US" sz="1600" b="1" i="1" dirty="0">
                <a:solidFill>
                  <a:srgbClr val="C00000"/>
                </a:solidFill>
              </a:rPr>
              <a:t>{</a:t>
            </a:r>
            <a:endParaRPr lang="es-VE" sz="1600" b="1" i="1" dirty="0">
              <a:solidFill>
                <a:srgbClr val="C00000"/>
              </a:solidFill>
            </a:endParaRPr>
          </a:p>
          <a:p>
            <a:pPr fontAlgn="t"/>
            <a:r>
              <a:rPr lang="en-US" sz="1600" b="1" i="1" dirty="0">
                <a:solidFill>
                  <a:srgbClr val="C00000"/>
                </a:solidFill>
              </a:rPr>
              <a:t>margin: 0px;</a:t>
            </a:r>
            <a:endParaRPr lang="es-VE" sz="1600" b="1" i="1" dirty="0">
              <a:solidFill>
                <a:srgbClr val="C00000"/>
              </a:solidFill>
            </a:endParaRPr>
          </a:p>
          <a:p>
            <a:pPr fontAlgn="t"/>
            <a:r>
              <a:rPr lang="en-US" sz="1600" b="1" i="1" dirty="0">
                <a:solidFill>
                  <a:srgbClr val="C00000"/>
                </a:solidFill>
              </a:rPr>
              <a:t>padding: 0px;</a:t>
            </a:r>
            <a:endParaRPr lang="es-VE" sz="1600" b="1" i="1" dirty="0">
              <a:solidFill>
                <a:srgbClr val="C00000"/>
              </a:solidFill>
            </a:endParaRPr>
          </a:p>
          <a:p>
            <a:pPr fontAlgn="t"/>
            <a:r>
              <a:rPr lang="es-VE" sz="1600" b="1" i="1" dirty="0" err="1">
                <a:solidFill>
                  <a:srgbClr val="C00000"/>
                </a:solidFill>
              </a:rPr>
              <a:t>list-style-type</a:t>
            </a:r>
            <a:r>
              <a:rPr lang="es-VE" sz="1600" b="1" i="1" dirty="0">
                <a:solidFill>
                  <a:srgbClr val="C00000"/>
                </a:solidFill>
              </a:rPr>
              <a:t>: </a:t>
            </a:r>
            <a:r>
              <a:rPr lang="es-VE" sz="1600" b="1" i="1" dirty="0" err="1">
                <a:solidFill>
                  <a:srgbClr val="C00000"/>
                </a:solidFill>
              </a:rPr>
              <a:t>none</a:t>
            </a:r>
            <a:r>
              <a:rPr lang="es-VE" sz="1600" b="1" i="1" dirty="0">
                <a:solidFill>
                  <a:srgbClr val="C00000"/>
                </a:solidFill>
              </a:rPr>
              <a:t>;</a:t>
            </a:r>
          </a:p>
          <a:p>
            <a:pPr fontAlgn="t"/>
            <a:r>
              <a:rPr lang="es-VE" sz="1600" b="1" i="1" dirty="0">
                <a:solidFill>
                  <a:srgbClr val="C00000"/>
                </a:solidFill>
              </a:rPr>
              <a:t>} </a:t>
            </a:r>
          </a:p>
        </p:txBody>
      </p:sp>
    </p:spTree>
    <p:extLst>
      <p:ext uri="{BB962C8B-B14F-4D97-AF65-F5344CB8AC3E}">
        <p14:creationId xmlns:p14="http://schemas.microsoft.com/office/powerpoint/2010/main" val="42392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84784"/>
            <a:ext cx="8229600" cy="648072"/>
          </a:xfrm>
        </p:spPr>
        <p:txBody>
          <a:bodyPr>
            <a:normAutofit fontScale="90000"/>
          </a:bodyPr>
          <a:lstStyle/>
          <a:p>
            <a:pPr fontAlgn="t"/>
            <a:r>
              <a:rPr lang="es-VE" b="1" i="1" dirty="0" smtClean="0"/>
              <a:t>Colores en CSS</a:t>
            </a:r>
            <a:endParaRPr lang="es-VE" i="1" dirty="0"/>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2276872"/>
            <a:ext cx="5328592" cy="41857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24324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323528" y="1582921"/>
            <a:ext cx="8424936" cy="4770537"/>
          </a:xfrm>
          <a:prstGeom prst="rect">
            <a:avLst/>
          </a:prstGeom>
          <a:noFill/>
        </p:spPr>
        <p:txBody>
          <a:bodyPr wrap="square" rtlCol="0">
            <a:spAutoFit/>
          </a:bodyPr>
          <a:lstStyle/>
          <a:p>
            <a:pPr algn="just" fontAlgn="t"/>
            <a:r>
              <a:rPr lang="es-VE" sz="1600" i="1" dirty="0"/>
              <a:t>De esta manera se pueden agregar diferentes estilos en diferentes etiquetas, </a:t>
            </a:r>
            <a:r>
              <a:rPr lang="es-VE" sz="1600" i="1" dirty="0" smtClean="0"/>
              <a:t>después </a:t>
            </a:r>
            <a:r>
              <a:rPr lang="es-VE" sz="1600" i="1" dirty="0"/>
              <a:t>de clasificar se puede especificar a que contenido o etiqueta se debe aplicar el estilo, las siguientes formas de referencias a selectores se utilizan para dar estilo, </a:t>
            </a:r>
            <a:r>
              <a:rPr lang="es-VE" sz="1600" i="1" dirty="0" err="1"/>
              <a:t>ejm</a:t>
            </a:r>
            <a:r>
              <a:rPr lang="es-VE" sz="1600" i="1" dirty="0" smtClean="0"/>
              <a:t>:</a:t>
            </a:r>
          </a:p>
          <a:p>
            <a:pPr algn="just" fontAlgn="t"/>
            <a:endParaRPr lang="es-VE" sz="1600" i="1" dirty="0"/>
          </a:p>
          <a:p>
            <a:pPr algn="just" fontAlgn="t"/>
            <a:endParaRPr lang="es-VE" sz="1600" i="1" dirty="0" smtClean="0"/>
          </a:p>
          <a:p>
            <a:pPr algn="just" fontAlgn="t"/>
            <a:endParaRPr lang="es-VE" sz="1600" i="1" dirty="0"/>
          </a:p>
          <a:p>
            <a:pPr algn="just" fontAlgn="t"/>
            <a:endParaRPr lang="es-VE" sz="1600" i="1" dirty="0" smtClean="0"/>
          </a:p>
          <a:p>
            <a:pPr algn="just" fontAlgn="t"/>
            <a:endParaRPr lang="es-VE" sz="1600" i="1" dirty="0"/>
          </a:p>
          <a:p>
            <a:pPr algn="just" fontAlgn="t"/>
            <a:endParaRPr lang="es-VE" sz="1600" i="1" dirty="0" smtClean="0"/>
          </a:p>
          <a:p>
            <a:pPr algn="just" fontAlgn="t"/>
            <a:endParaRPr lang="es-VE" sz="1600" i="1" dirty="0"/>
          </a:p>
          <a:p>
            <a:pPr algn="just" fontAlgn="t"/>
            <a:endParaRPr lang="es-VE" sz="1600" i="1" dirty="0" smtClean="0"/>
          </a:p>
          <a:p>
            <a:pPr algn="just" fontAlgn="t"/>
            <a:endParaRPr lang="es-VE" sz="1600" i="1" dirty="0"/>
          </a:p>
          <a:p>
            <a:pPr algn="just" fontAlgn="t"/>
            <a:endParaRPr lang="es-VE" sz="1600" i="1" dirty="0" smtClean="0"/>
          </a:p>
          <a:p>
            <a:pPr algn="just" fontAlgn="t"/>
            <a:endParaRPr lang="es-VE" sz="1600" i="1" dirty="0"/>
          </a:p>
          <a:p>
            <a:pPr algn="just" fontAlgn="t"/>
            <a:endParaRPr lang="es-VE" sz="1600" i="1" dirty="0"/>
          </a:p>
          <a:p>
            <a:pPr algn="just" fontAlgn="t"/>
            <a:r>
              <a:rPr lang="es-VE" sz="1600" i="1" dirty="0"/>
              <a:t>Los Identificadores ID suelen utilizarse normalmente en etiquetas únicas como HEADER, FOOTER al contrario de los clasificadores de clase CLASS que son comúnmente utilizados para etiquetas como &lt;P&gt; &lt;H1&gt; &lt;H2&gt; , ahora cada etiqueta aunque se repita en tu HTML puede tener un estilo propio, de esta manera se tiene la versatilidad de configuración para crear un sitio web. </a:t>
            </a:r>
          </a:p>
        </p:txBody>
      </p:sp>
      <p:sp>
        <p:nvSpPr>
          <p:cNvPr id="4" name="3 CuadroTexto"/>
          <p:cNvSpPr txBox="1"/>
          <p:nvPr/>
        </p:nvSpPr>
        <p:spPr>
          <a:xfrm>
            <a:off x="648803" y="2510894"/>
            <a:ext cx="3568606" cy="2862322"/>
          </a:xfrm>
          <a:prstGeom prst="rect">
            <a:avLst/>
          </a:prstGeom>
          <a:noFill/>
        </p:spPr>
        <p:txBody>
          <a:bodyPr wrap="none" rtlCol="0">
            <a:spAutoFit/>
          </a:bodyPr>
          <a:lstStyle/>
          <a:p>
            <a:pPr fontAlgn="t"/>
            <a:r>
              <a:rPr lang="en-US" b="1" i="1" dirty="0">
                <a:solidFill>
                  <a:srgbClr val="C00000"/>
                </a:solidFill>
              </a:rPr>
              <a:t>.</a:t>
            </a:r>
            <a:r>
              <a:rPr lang="en-US" b="1" i="1" dirty="0" err="1">
                <a:solidFill>
                  <a:srgbClr val="C00000"/>
                </a:solidFill>
              </a:rPr>
              <a:t>rockA</a:t>
            </a:r>
            <a:r>
              <a:rPr lang="en-US" b="1" i="1" dirty="0">
                <a:solidFill>
                  <a:srgbClr val="C00000"/>
                </a:solidFill>
              </a:rPr>
              <a:t>{</a:t>
            </a:r>
            <a:endParaRPr lang="es-VE" b="1" i="1" dirty="0">
              <a:solidFill>
                <a:srgbClr val="C00000"/>
              </a:solidFill>
            </a:endParaRPr>
          </a:p>
          <a:p>
            <a:pPr fontAlgn="t"/>
            <a:r>
              <a:rPr lang="en-US" b="1" i="1" dirty="0" err="1">
                <a:solidFill>
                  <a:srgbClr val="C00000"/>
                </a:solidFill>
              </a:rPr>
              <a:t>color:red</a:t>
            </a:r>
            <a:r>
              <a:rPr lang="en-US" b="1" i="1" dirty="0">
                <a:solidFill>
                  <a:srgbClr val="C00000"/>
                </a:solidFill>
              </a:rPr>
              <a:t>;</a:t>
            </a:r>
            <a:endParaRPr lang="es-VE" b="1" i="1" dirty="0">
              <a:solidFill>
                <a:srgbClr val="C00000"/>
              </a:solidFill>
            </a:endParaRPr>
          </a:p>
          <a:p>
            <a:pPr fontAlgn="t"/>
            <a:r>
              <a:rPr lang="en-US" b="1" i="1" dirty="0">
                <a:solidFill>
                  <a:srgbClr val="C00000"/>
                </a:solidFill>
              </a:rPr>
              <a:t>} </a:t>
            </a:r>
            <a:endParaRPr lang="es-VE" b="1" i="1" dirty="0">
              <a:solidFill>
                <a:srgbClr val="C00000"/>
              </a:solidFill>
            </a:endParaRPr>
          </a:p>
          <a:p>
            <a:pPr fontAlgn="t"/>
            <a:r>
              <a:rPr lang="en-US" b="1" i="1" dirty="0">
                <a:solidFill>
                  <a:srgbClr val="C00000"/>
                </a:solidFill>
              </a:rPr>
              <a:t>&lt;h2 class="</a:t>
            </a:r>
            <a:r>
              <a:rPr lang="en-US" b="1" i="1" dirty="0" err="1">
                <a:solidFill>
                  <a:srgbClr val="C00000"/>
                </a:solidFill>
              </a:rPr>
              <a:t>rockA</a:t>
            </a:r>
            <a:r>
              <a:rPr lang="en-US" b="1" i="1" dirty="0">
                <a:solidFill>
                  <a:srgbClr val="C00000"/>
                </a:solidFill>
              </a:rPr>
              <a:t>"&gt; </a:t>
            </a:r>
            <a:r>
              <a:rPr lang="en-US" b="1" i="1" dirty="0" err="1">
                <a:solidFill>
                  <a:srgbClr val="C00000"/>
                </a:solidFill>
              </a:rPr>
              <a:t>Buen</a:t>
            </a:r>
            <a:r>
              <a:rPr lang="en-US" b="1" i="1" dirty="0">
                <a:solidFill>
                  <a:srgbClr val="C00000"/>
                </a:solidFill>
              </a:rPr>
              <a:t> </a:t>
            </a:r>
            <a:r>
              <a:rPr lang="en-US" b="1" i="1" dirty="0" err="1">
                <a:solidFill>
                  <a:srgbClr val="C00000"/>
                </a:solidFill>
              </a:rPr>
              <a:t>Dia</a:t>
            </a:r>
            <a:r>
              <a:rPr lang="en-US" b="1" i="1" dirty="0">
                <a:solidFill>
                  <a:srgbClr val="C00000"/>
                </a:solidFill>
              </a:rPr>
              <a:t> &lt;/h2&gt;</a:t>
            </a:r>
            <a:endParaRPr lang="es-VE" b="1" i="1" dirty="0">
              <a:solidFill>
                <a:srgbClr val="C00000"/>
              </a:solidFill>
            </a:endParaRPr>
          </a:p>
          <a:p>
            <a:pPr fontAlgn="t"/>
            <a:r>
              <a:rPr lang="en-US" b="1" i="1" dirty="0">
                <a:solidFill>
                  <a:srgbClr val="C00000"/>
                </a:solidFill>
              </a:rPr>
              <a:t> </a:t>
            </a:r>
            <a:endParaRPr lang="es-VE" b="1" i="1" dirty="0">
              <a:solidFill>
                <a:srgbClr val="C00000"/>
              </a:solidFill>
            </a:endParaRPr>
          </a:p>
          <a:p>
            <a:pPr fontAlgn="t"/>
            <a:r>
              <a:rPr lang="en-US" b="1" i="1" dirty="0" err="1">
                <a:solidFill>
                  <a:srgbClr val="C00000"/>
                </a:solidFill>
              </a:rPr>
              <a:t>p.rockB</a:t>
            </a:r>
            <a:r>
              <a:rPr lang="en-US" b="1" i="1" dirty="0">
                <a:solidFill>
                  <a:srgbClr val="C00000"/>
                </a:solidFill>
              </a:rPr>
              <a:t>{</a:t>
            </a:r>
            <a:endParaRPr lang="es-VE" b="1" i="1" dirty="0">
              <a:solidFill>
                <a:srgbClr val="C00000"/>
              </a:solidFill>
            </a:endParaRPr>
          </a:p>
          <a:p>
            <a:pPr fontAlgn="t"/>
            <a:r>
              <a:rPr lang="en-US" b="1" i="1" dirty="0" err="1">
                <a:solidFill>
                  <a:srgbClr val="C00000"/>
                </a:solidFill>
              </a:rPr>
              <a:t>color:blue</a:t>
            </a:r>
            <a:r>
              <a:rPr lang="en-US" b="1" i="1" dirty="0">
                <a:solidFill>
                  <a:srgbClr val="C00000"/>
                </a:solidFill>
              </a:rPr>
              <a:t>;</a:t>
            </a:r>
            <a:endParaRPr lang="es-VE" b="1" i="1" dirty="0">
              <a:solidFill>
                <a:srgbClr val="C00000"/>
              </a:solidFill>
            </a:endParaRPr>
          </a:p>
          <a:p>
            <a:pPr fontAlgn="t"/>
            <a:r>
              <a:rPr lang="en-US" b="1" i="1" dirty="0">
                <a:solidFill>
                  <a:srgbClr val="C00000"/>
                </a:solidFill>
              </a:rPr>
              <a:t>}</a:t>
            </a:r>
            <a:endParaRPr lang="es-VE" b="1" i="1" dirty="0">
              <a:solidFill>
                <a:srgbClr val="C00000"/>
              </a:solidFill>
            </a:endParaRPr>
          </a:p>
          <a:p>
            <a:pPr fontAlgn="t"/>
            <a:r>
              <a:rPr lang="en-US" b="1" i="1" dirty="0">
                <a:solidFill>
                  <a:srgbClr val="C00000"/>
                </a:solidFill>
              </a:rPr>
              <a:t>&lt;p class="</a:t>
            </a:r>
            <a:r>
              <a:rPr lang="en-US" b="1" i="1" dirty="0" err="1">
                <a:solidFill>
                  <a:srgbClr val="C00000"/>
                </a:solidFill>
              </a:rPr>
              <a:t>rockB</a:t>
            </a:r>
            <a:r>
              <a:rPr lang="en-US" b="1" i="1" dirty="0">
                <a:solidFill>
                  <a:srgbClr val="C00000"/>
                </a:solidFill>
              </a:rPr>
              <a:t>"&gt; </a:t>
            </a:r>
            <a:r>
              <a:rPr lang="en-US" b="1" i="1" dirty="0" err="1">
                <a:solidFill>
                  <a:srgbClr val="C00000"/>
                </a:solidFill>
              </a:rPr>
              <a:t>Buen</a:t>
            </a:r>
            <a:r>
              <a:rPr lang="en-US" b="1" i="1" dirty="0">
                <a:solidFill>
                  <a:srgbClr val="C00000"/>
                </a:solidFill>
              </a:rPr>
              <a:t> </a:t>
            </a:r>
            <a:r>
              <a:rPr lang="en-US" b="1" i="1" dirty="0" err="1">
                <a:solidFill>
                  <a:srgbClr val="C00000"/>
                </a:solidFill>
              </a:rPr>
              <a:t>Dia</a:t>
            </a:r>
            <a:r>
              <a:rPr lang="en-US" b="1" i="1" dirty="0">
                <a:solidFill>
                  <a:srgbClr val="C00000"/>
                </a:solidFill>
              </a:rPr>
              <a:t> &lt;/p&gt;</a:t>
            </a:r>
            <a:endParaRPr lang="es-VE" b="1" i="1" dirty="0">
              <a:solidFill>
                <a:srgbClr val="C00000"/>
              </a:solidFill>
            </a:endParaRPr>
          </a:p>
          <a:p>
            <a:endParaRPr lang="es-VE" b="1" i="1" dirty="0">
              <a:solidFill>
                <a:srgbClr val="C00000"/>
              </a:solidFill>
            </a:endParaRPr>
          </a:p>
        </p:txBody>
      </p:sp>
      <p:sp>
        <p:nvSpPr>
          <p:cNvPr id="8" name="7 CuadroTexto"/>
          <p:cNvSpPr txBox="1"/>
          <p:nvPr/>
        </p:nvSpPr>
        <p:spPr>
          <a:xfrm>
            <a:off x="4753259" y="2510894"/>
            <a:ext cx="3272050" cy="2862322"/>
          </a:xfrm>
          <a:prstGeom prst="rect">
            <a:avLst/>
          </a:prstGeom>
          <a:noFill/>
        </p:spPr>
        <p:txBody>
          <a:bodyPr wrap="none" rtlCol="0">
            <a:spAutoFit/>
          </a:bodyPr>
          <a:lstStyle/>
          <a:p>
            <a:pPr fontAlgn="t"/>
            <a:r>
              <a:rPr lang="en-US" b="1" i="1" dirty="0">
                <a:solidFill>
                  <a:srgbClr val="C00000"/>
                </a:solidFill>
              </a:rPr>
              <a:t>#</a:t>
            </a:r>
            <a:r>
              <a:rPr lang="en-US" b="1" i="1" dirty="0" err="1">
                <a:solidFill>
                  <a:srgbClr val="C00000"/>
                </a:solidFill>
              </a:rPr>
              <a:t>rockC</a:t>
            </a:r>
            <a:r>
              <a:rPr lang="en-US" b="1" i="1" dirty="0">
                <a:solidFill>
                  <a:srgbClr val="C00000"/>
                </a:solidFill>
              </a:rPr>
              <a:t>{</a:t>
            </a:r>
            <a:endParaRPr lang="es-VE" b="1" i="1" dirty="0">
              <a:solidFill>
                <a:srgbClr val="C00000"/>
              </a:solidFill>
            </a:endParaRPr>
          </a:p>
          <a:p>
            <a:pPr fontAlgn="t"/>
            <a:r>
              <a:rPr lang="en-US" b="1" i="1" dirty="0" err="1">
                <a:solidFill>
                  <a:srgbClr val="C00000"/>
                </a:solidFill>
              </a:rPr>
              <a:t>color:green</a:t>
            </a:r>
            <a:r>
              <a:rPr lang="en-US" b="1" i="1" dirty="0">
                <a:solidFill>
                  <a:srgbClr val="C00000"/>
                </a:solidFill>
              </a:rPr>
              <a:t>;</a:t>
            </a:r>
            <a:endParaRPr lang="es-VE" b="1" i="1" dirty="0">
              <a:solidFill>
                <a:srgbClr val="C00000"/>
              </a:solidFill>
            </a:endParaRPr>
          </a:p>
          <a:p>
            <a:pPr fontAlgn="t"/>
            <a:r>
              <a:rPr lang="en-US" b="1" i="1" dirty="0">
                <a:solidFill>
                  <a:srgbClr val="C00000"/>
                </a:solidFill>
              </a:rPr>
              <a:t>} </a:t>
            </a:r>
            <a:endParaRPr lang="es-VE" b="1" i="1" dirty="0">
              <a:solidFill>
                <a:srgbClr val="C00000"/>
              </a:solidFill>
            </a:endParaRPr>
          </a:p>
          <a:p>
            <a:pPr fontAlgn="t"/>
            <a:r>
              <a:rPr lang="en-US" b="1" i="1" dirty="0">
                <a:solidFill>
                  <a:srgbClr val="C00000"/>
                </a:solidFill>
              </a:rPr>
              <a:t>&lt;h2 id="</a:t>
            </a:r>
            <a:r>
              <a:rPr lang="en-US" b="1" i="1" dirty="0" err="1">
                <a:solidFill>
                  <a:srgbClr val="C00000"/>
                </a:solidFill>
              </a:rPr>
              <a:t>rockC</a:t>
            </a:r>
            <a:r>
              <a:rPr lang="en-US" b="1" i="1" dirty="0">
                <a:solidFill>
                  <a:srgbClr val="C00000"/>
                </a:solidFill>
              </a:rPr>
              <a:t>"&gt; </a:t>
            </a:r>
            <a:r>
              <a:rPr lang="en-US" b="1" i="1" dirty="0" err="1">
                <a:solidFill>
                  <a:srgbClr val="C00000"/>
                </a:solidFill>
              </a:rPr>
              <a:t>Buen</a:t>
            </a:r>
            <a:r>
              <a:rPr lang="en-US" b="1" i="1" dirty="0">
                <a:solidFill>
                  <a:srgbClr val="C00000"/>
                </a:solidFill>
              </a:rPr>
              <a:t> </a:t>
            </a:r>
            <a:r>
              <a:rPr lang="en-US" b="1" i="1" dirty="0" err="1">
                <a:solidFill>
                  <a:srgbClr val="C00000"/>
                </a:solidFill>
              </a:rPr>
              <a:t>Dia</a:t>
            </a:r>
            <a:r>
              <a:rPr lang="en-US" b="1" i="1" dirty="0">
                <a:solidFill>
                  <a:srgbClr val="C00000"/>
                </a:solidFill>
              </a:rPr>
              <a:t> &lt;/h2&gt;</a:t>
            </a:r>
            <a:endParaRPr lang="es-VE" b="1" i="1" dirty="0">
              <a:solidFill>
                <a:srgbClr val="C00000"/>
              </a:solidFill>
            </a:endParaRPr>
          </a:p>
          <a:p>
            <a:pPr fontAlgn="t"/>
            <a:r>
              <a:rPr lang="en-US" b="1" i="1" dirty="0">
                <a:solidFill>
                  <a:srgbClr val="C00000"/>
                </a:solidFill>
              </a:rPr>
              <a:t> </a:t>
            </a:r>
            <a:endParaRPr lang="es-VE" b="1" i="1" dirty="0">
              <a:solidFill>
                <a:srgbClr val="C00000"/>
              </a:solidFill>
            </a:endParaRPr>
          </a:p>
          <a:p>
            <a:pPr fontAlgn="t"/>
            <a:r>
              <a:rPr lang="en-US" b="1" i="1" dirty="0" err="1">
                <a:solidFill>
                  <a:srgbClr val="C00000"/>
                </a:solidFill>
              </a:rPr>
              <a:t>p#rockD</a:t>
            </a:r>
            <a:r>
              <a:rPr lang="en-US" b="1" i="1" dirty="0">
                <a:solidFill>
                  <a:srgbClr val="C00000"/>
                </a:solidFill>
              </a:rPr>
              <a:t>{</a:t>
            </a:r>
            <a:endParaRPr lang="es-VE" b="1" i="1" dirty="0">
              <a:solidFill>
                <a:srgbClr val="C00000"/>
              </a:solidFill>
            </a:endParaRPr>
          </a:p>
          <a:p>
            <a:pPr fontAlgn="t"/>
            <a:r>
              <a:rPr lang="en-US" b="1" i="1" dirty="0" err="1">
                <a:solidFill>
                  <a:srgbClr val="C00000"/>
                </a:solidFill>
              </a:rPr>
              <a:t>color:pink</a:t>
            </a:r>
            <a:r>
              <a:rPr lang="en-US" b="1" i="1" dirty="0">
                <a:solidFill>
                  <a:srgbClr val="C00000"/>
                </a:solidFill>
              </a:rPr>
              <a:t>;</a:t>
            </a:r>
            <a:endParaRPr lang="es-VE" b="1" i="1" dirty="0">
              <a:solidFill>
                <a:srgbClr val="C00000"/>
              </a:solidFill>
            </a:endParaRPr>
          </a:p>
          <a:p>
            <a:pPr fontAlgn="t"/>
            <a:r>
              <a:rPr lang="en-US" b="1" i="1" dirty="0">
                <a:solidFill>
                  <a:srgbClr val="C00000"/>
                </a:solidFill>
              </a:rPr>
              <a:t>}</a:t>
            </a:r>
            <a:endParaRPr lang="es-VE" b="1" i="1" dirty="0">
              <a:solidFill>
                <a:srgbClr val="C00000"/>
              </a:solidFill>
            </a:endParaRPr>
          </a:p>
          <a:p>
            <a:pPr fontAlgn="t"/>
            <a:r>
              <a:rPr lang="en-US" b="1" i="1" dirty="0">
                <a:solidFill>
                  <a:srgbClr val="C00000"/>
                </a:solidFill>
              </a:rPr>
              <a:t>&lt;p id="</a:t>
            </a:r>
            <a:r>
              <a:rPr lang="en-US" b="1" i="1" dirty="0" err="1">
                <a:solidFill>
                  <a:srgbClr val="C00000"/>
                </a:solidFill>
              </a:rPr>
              <a:t>rockD</a:t>
            </a:r>
            <a:r>
              <a:rPr lang="en-US" b="1" i="1" dirty="0">
                <a:solidFill>
                  <a:srgbClr val="C00000"/>
                </a:solidFill>
              </a:rPr>
              <a:t>"&gt; </a:t>
            </a:r>
            <a:r>
              <a:rPr lang="en-US" b="1" i="1" dirty="0" err="1">
                <a:solidFill>
                  <a:srgbClr val="C00000"/>
                </a:solidFill>
              </a:rPr>
              <a:t>Buen</a:t>
            </a:r>
            <a:r>
              <a:rPr lang="en-US" b="1" i="1" dirty="0">
                <a:solidFill>
                  <a:srgbClr val="C00000"/>
                </a:solidFill>
              </a:rPr>
              <a:t> </a:t>
            </a:r>
            <a:r>
              <a:rPr lang="en-US" b="1" i="1" dirty="0" err="1">
                <a:solidFill>
                  <a:srgbClr val="C00000"/>
                </a:solidFill>
              </a:rPr>
              <a:t>Dia</a:t>
            </a:r>
            <a:r>
              <a:rPr lang="en-US" b="1" i="1" dirty="0">
                <a:solidFill>
                  <a:srgbClr val="C00000"/>
                </a:solidFill>
              </a:rPr>
              <a:t> &lt;/p&gt;</a:t>
            </a:r>
            <a:endParaRPr lang="es-VE" b="1" i="1" dirty="0">
              <a:solidFill>
                <a:srgbClr val="C00000"/>
              </a:solidFill>
            </a:endParaRPr>
          </a:p>
          <a:p>
            <a:endParaRPr lang="es-VE" b="1" i="1" dirty="0">
              <a:solidFill>
                <a:srgbClr val="C00000"/>
              </a:solidFill>
            </a:endParaRPr>
          </a:p>
        </p:txBody>
      </p:sp>
    </p:spTree>
    <p:extLst>
      <p:ext uri="{BB962C8B-B14F-4D97-AF65-F5344CB8AC3E}">
        <p14:creationId xmlns:p14="http://schemas.microsoft.com/office/powerpoint/2010/main" val="2529734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84784"/>
            <a:ext cx="8229600" cy="648072"/>
          </a:xfrm>
        </p:spPr>
        <p:txBody>
          <a:bodyPr>
            <a:normAutofit fontScale="90000"/>
          </a:bodyPr>
          <a:lstStyle/>
          <a:p>
            <a:pPr fontAlgn="t"/>
            <a:r>
              <a:rPr lang="es-VE" b="1" i="1" dirty="0"/>
              <a:t>Contornos, Bordes y </a:t>
            </a:r>
            <a:r>
              <a:rPr lang="es-VE" b="1" i="1" dirty="0" err="1"/>
              <a:t>Margenes</a:t>
            </a:r>
            <a:endParaRPr lang="es-VE" i="1" dirty="0"/>
          </a:p>
        </p:txBody>
      </p:sp>
      <p:sp>
        <p:nvSpPr>
          <p:cNvPr id="9" name="8 CuadroTexto"/>
          <p:cNvSpPr txBox="1"/>
          <p:nvPr/>
        </p:nvSpPr>
        <p:spPr>
          <a:xfrm>
            <a:off x="539552" y="2132856"/>
            <a:ext cx="8136904" cy="4924425"/>
          </a:xfrm>
          <a:prstGeom prst="rect">
            <a:avLst/>
          </a:prstGeom>
          <a:noFill/>
        </p:spPr>
        <p:txBody>
          <a:bodyPr wrap="square" rtlCol="0">
            <a:spAutoFit/>
          </a:bodyPr>
          <a:lstStyle/>
          <a:p>
            <a:pPr algn="just" fontAlgn="t"/>
            <a:r>
              <a:rPr lang="es-VE" sz="1600" i="1" dirty="0"/>
              <a:t>La etiquetas que se comportan como cajas deben colocarse correctamente en la pagina web, para ello existen algunas configuraciones, utilizando los siguientes parámetros para posicionar una caja</a:t>
            </a:r>
          </a:p>
          <a:p>
            <a:pPr lvl="0" algn="just" fontAlgn="t"/>
            <a:r>
              <a:rPr lang="es-VE" sz="1600" i="1" dirty="0" err="1"/>
              <a:t>Padding</a:t>
            </a:r>
            <a:r>
              <a:rPr lang="es-VE" sz="1600" i="1" dirty="0"/>
              <a:t>: Es la distancia de la Información al </a:t>
            </a:r>
            <a:r>
              <a:rPr lang="es-VE" sz="1600" b="1" i="1" dirty="0"/>
              <a:t>Border</a:t>
            </a:r>
            <a:endParaRPr lang="es-VE" sz="1600" i="1" dirty="0"/>
          </a:p>
          <a:p>
            <a:pPr lvl="0" algn="just" fontAlgn="t"/>
            <a:r>
              <a:rPr lang="es-VE" sz="1600" i="1" dirty="0"/>
              <a:t>Border: la </a:t>
            </a:r>
            <a:r>
              <a:rPr lang="es-VE" sz="1600" i="1" dirty="0" err="1"/>
              <a:t>linea</a:t>
            </a:r>
            <a:r>
              <a:rPr lang="es-VE" sz="1600" i="1" dirty="0"/>
              <a:t> que rodea la información y depende de la distancia del </a:t>
            </a:r>
            <a:r>
              <a:rPr lang="es-VE" sz="1600" b="1" i="1" dirty="0" err="1"/>
              <a:t>Padding</a:t>
            </a:r>
            <a:endParaRPr lang="es-VE" sz="1600" i="1" dirty="0"/>
          </a:p>
          <a:p>
            <a:pPr lvl="0" algn="just" fontAlgn="t"/>
            <a:r>
              <a:rPr lang="es-VE" sz="1600" i="1" dirty="0" err="1"/>
              <a:t>Margin</a:t>
            </a:r>
            <a:r>
              <a:rPr lang="es-VE" sz="1600" i="1" dirty="0"/>
              <a:t>: la distancia del </a:t>
            </a:r>
            <a:r>
              <a:rPr lang="es-VE" sz="1600" b="1" i="1" dirty="0"/>
              <a:t>Border </a:t>
            </a:r>
            <a:r>
              <a:rPr lang="es-VE" sz="1600" i="1" dirty="0"/>
              <a:t>hacia un margen de caja o los limites de la pantalla, este tipo de parámetro generalmente se reflejan en pixeles (</a:t>
            </a:r>
            <a:r>
              <a:rPr lang="es-VE" sz="1600" i="1" dirty="0" err="1"/>
              <a:t>px</a:t>
            </a:r>
            <a:r>
              <a:rPr lang="es-VE" sz="1600" i="1" dirty="0"/>
              <a:t>).</a:t>
            </a:r>
          </a:p>
          <a:p>
            <a:pPr algn="just" fontAlgn="t"/>
            <a:r>
              <a:rPr lang="es-VE" sz="1600" i="1" dirty="0"/>
              <a:t>La pantalla dependiendo de su resolución esta dividida en pixeles estos generan un color </a:t>
            </a:r>
            <a:r>
              <a:rPr lang="es-VE" sz="1600" i="1" dirty="0" err="1"/>
              <a:t>caracteristico</a:t>
            </a:r>
            <a:r>
              <a:rPr lang="es-VE" sz="1600" i="1" dirty="0"/>
              <a:t> en RGB por lo que cada pixeles es capaz de entregar 16.581.375 combinaciones de colores, si tu pantalla es Full HD tiene una resolución de 1920px por 1080px lo que significa que tiene 2.073.600px, por ejemplo:</a:t>
            </a:r>
          </a:p>
          <a:p>
            <a:pPr algn="just" fontAlgn="t"/>
            <a:r>
              <a:rPr lang="en-US" sz="1600" i="1" dirty="0" err="1"/>
              <a:t>ejm</a:t>
            </a:r>
            <a:r>
              <a:rPr lang="en-US" sz="1600" i="1" dirty="0"/>
              <a:t>:</a:t>
            </a:r>
            <a:endParaRPr lang="es-VE" sz="1600" i="1" dirty="0"/>
          </a:p>
          <a:p>
            <a:pPr algn="just" fontAlgn="t"/>
            <a:r>
              <a:rPr lang="en-US" sz="1600" b="1" i="1" dirty="0">
                <a:solidFill>
                  <a:srgbClr val="C00000"/>
                </a:solidFill>
              </a:rPr>
              <a:t>.</a:t>
            </a:r>
            <a:r>
              <a:rPr lang="en-US" sz="1600" b="1" i="1" dirty="0" err="1">
                <a:solidFill>
                  <a:srgbClr val="C00000"/>
                </a:solidFill>
              </a:rPr>
              <a:t>ejemplo</a:t>
            </a:r>
            <a:r>
              <a:rPr lang="en-US" sz="1600" b="1" i="1" dirty="0">
                <a:solidFill>
                  <a:srgbClr val="C00000"/>
                </a:solidFill>
              </a:rPr>
              <a:t>{</a:t>
            </a:r>
            <a:endParaRPr lang="es-VE" sz="1600" b="1" i="1" dirty="0">
              <a:solidFill>
                <a:srgbClr val="C00000"/>
              </a:solidFill>
            </a:endParaRPr>
          </a:p>
          <a:p>
            <a:pPr algn="just" fontAlgn="t"/>
            <a:r>
              <a:rPr lang="en-US" sz="1600" b="1" i="1" dirty="0">
                <a:solidFill>
                  <a:srgbClr val="C00000"/>
                </a:solidFill>
              </a:rPr>
              <a:t>Border-color:#000000;</a:t>
            </a:r>
            <a:endParaRPr lang="es-VE" sz="1600" b="1" i="1" dirty="0">
              <a:solidFill>
                <a:srgbClr val="C00000"/>
              </a:solidFill>
            </a:endParaRPr>
          </a:p>
          <a:p>
            <a:pPr algn="just" fontAlgn="t"/>
            <a:r>
              <a:rPr lang="en-US" sz="1600" b="1" i="1" dirty="0">
                <a:solidFill>
                  <a:srgbClr val="C00000"/>
                </a:solidFill>
              </a:rPr>
              <a:t>Border-width:1px;</a:t>
            </a:r>
            <a:endParaRPr lang="es-VE" sz="1600" b="1" i="1" dirty="0">
              <a:solidFill>
                <a:srgbClr val="C00000"/>
              </a:solidFill>
            </a:endParaRPr>
          </a:p>
          <a:p>
            <a:pPr algn="just" fontAlgn="t"/>
            <a:r>
              <a:rPr lang="en-US" sz="1600" b="1" i="1" dirty="0">
                <a:solidFill>
                  <a:srgbClr val="C00000"/>
                </a:solidFill>
              </a:rPr>
              <a:t>Padding: 25px;</a:t>
            </a:r>
            <a:endParaRPr lang="es-VE" sz="1600" b="1" i="1" dirty="0">
              <a:solidFill>
                <a:srgbClr val="C00000"/>
              </a:solidFill>
            </a:endParaRPr>
          </a:p>
          <a:p>
            <a:pPr algn="just" fontAlgn="t"/>
            <a:r>
              <a:rPr lang="en-US" sz="1600" b="1" i="1" dirty="0">
                <a:solidFill>
                  <a:srgbClr val="C00000"/>
                </a:solidFill>
              </a:rPr>
              <a:t>Margin: 30px;</a:t>
            </a:r>
            <a:endParaRPr lang="es-VE" sz="1600" b="1" i="1" dirty="0">
              <a:solidFill>
                <a:srgbClr val="C00000"/>
              </a:solidFill>
            </a:endParaRPr>
          </a:p>
          <a:p>
            <a:pPr algn="just" fontAlgn="t"/>
            <a:r>
              <a:rPr lang="en-US" sz="1600" b="1" i="1" dirty="0" err="1">
                <a:solidFill>
                  <a:srgbClr val="C00000"/>
                </a:solidFill>
              </a:rPr>
              <a:t>Background-color:red</a:t>
            </a:r>
            <a:r>
              <a:rPr lang="en-US" sz="1600" b="1" i="1" dirty="0">
                <a:solidFill>
                  <a:srgbClr val="C00000"/>
                </a:solidFill>
              </a:rPr>
              <a:t>;</a:t>
            </a:r>
            <a:endParaRPr lang="es-VE" sz="1600" b="1" i="1" dirty="0">
              <a:solidFill>
                <a:srgbClr val="C00000"/>
              </a:solidFill>
            </a:endParaRPr>
          </a:p>
          <a:p>
            <a:pPr algn="just" fontAlgn="t"/>
            <a:r>
              <a:rPr lang="en-US" sz="1600" b="1" i="1" dirty="0">
                <a:solidFill>
                  <a:srgbClr val="C00000"/>
                </a:solidFill>
              </a:rPr>
              <a:t>}</a:t>
            </a:r>
            <a:endParaRPr lang="es-VE" sz="1600" b="1" i="1" dirty="0">
              <a:solidFill>
                <a:srgbClr val="C00000"/>
              </a:solidFill>
            </a:endParaRPr>
          </a:p>
        </p:txBody>
      </p:sp>
    </p:spTree>
    <p:extLst>
      <p:ext uri="{BB962C8B-B14F-4D97-AF65-F5344CB8AC3E}">
        <p14:creationId xmlns:p14="http://schemas.microsoft.com/office/powerpoint/2010/main" val="4043954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179512" y="1454341"/>
            <a:ext cx="8856984" cy="5509200"/>
          </a:xfrm>
          <a:prstGeom prst="rect">
            <a:avLst/>
          </a:prstGeom>
          <a:noFill/>
        </p:spPr>
        <p:txBody>
          <a:bodyPr wrap="square" rtlCol="0">
            <a:spAutoFit/>
          </a:bodyPr>
          <a:lstStyle/>
          <a:p>
            <a:pPr algn="just" fontAlgn="t"/>
            <a:r>
              <a:rPr lang="es-VE" sz="1600" i="1" dirty="0"/>
              <a:t>Si esta clase se le referencia a cualquier etiqueta se </a:t>
            </a:r>
            <a:r>
              <a:rPr lang="es-VE" sz="1600" i="1" dirty="0" smtClean="0"/>
              <a:t>podrán </a:t>
            </a:r>
            <a:r>
              <a:rPr lang="es-VE" sz="1600" i="1" dirty="0"/>
              <a:t>ver los cambios en el navegador, tener presente que el </a:t>
            </a:r>
            <a:r>
              <a:rPr lang="es-VE" sz="1600" i="1" dirty="0" err="1"/>
              <a:t>Background</a:t>
            </a:r>
            <a:r>
              <a:rPr lang="es-VE" sz="1600" i="1" dirty="0"/>
              <a:t> es todo lo que contiene el Border, si se va a meter una imagen en el </a:t>
            </a:r>
            <a:r>
              <a:rPr lang="es-VE" sz="1600" i="1" dirty="0" err="1"/>
              <a:t>Background</a:t>
            </a:r>
            <a:r>
              <a:rPr lang="es-VE" sz="1600" i="1" dirty="0"/>
              <a:t> debe escribirse correctamente la sintaxis </a:t>
            </a:r>
          </a:p>
          <a:p>
            <a:pPr algn="just" fontAlgn="t"/>
            <a:r>
              <a:rPr lang="es-VE" sz="1600" b="1" i="1" dirty="0">
                <a:solidFill>
                  <a:srgbClr val="C00000"/>
                </a:solidFill>
              </a:rPr>
              <a:t>.ejemplo2{</a:t>
            </a:r>
          </a:p>
          <a:p>
            <a:pPr algn="just" fontAlgn="t"/>
            <a:r>
              <a:rPr lang="es-VE" sz="1600" b="1" i="1" dirty="0" err="1">
                <a:solidFill>
                  <a:srgbClr val="C00000"/>
                </a:solidFill>
              </a:rPr>
              <a:t>Border-image:url</a:t>
            </a:r>
            <a:r>
              <a:rPr lang="es-VE" sz="1600" b="1" i="1" dirty="0">
                <a:solidFill>
                  <a:srgbClr val="C00000"/>
                </a:solidFill>
              </a:rPr>
              <a:t>(</a:t>
            </a:r>
            <a:r>
              <a:rPr lang="es-VE" sz="1600" b="1" i="1" dirty="0" err="1">
                <a:solidFill>
                  <a:srgbClr val="C00000"/>
                </a:solidFill>
              </a:rPr>
              <a:t>direccion</a:t>
            </a:r>
            <a:r>
              <a:rPr lang="es-VE" sz="1600" b="1" i="1" dirty="0">
                <a:solidFill>
                  <a:srgbClr val="C00000"/>
                </a:solidFill>
              </a:rPr>
              <a:t> de la imagen);</a:t>
            </a:r>
          </a:p>
          <a:p>
            <a:pPr algn="just" fontAlgn="t"/>
            <a:r>
              <a:rPr lang="es-VE" sz="1600" b="1" i="1" dirty="0">
                <a:solidFill>
                  <a:srgbClr val="C00000"/>
                </a:solidFill>
              </a:rPr>
              <a:t>}</a:t>
            </a:r>
          </a:p>
          <a:p>
            <a:pPr algn="just" fontAlgn="t"/>
            <a:r>
              <a:rPr lang="es-VE" sz="1600" i="1" dirty="0"/>
              <a:t>Si el contenido va en los extremos existe la etiqueta &lt;aside&gt; que coloca todo lo que se encuentra dentro de ella al lado derecho de la pantalla por ejemplo una lista:</a:t>
            </a:r>
          </a:p>
          <a:p>
            <a:pPr algn="just" fontAlgn="t"/>
            <a:r>
              <a:rPr lang="es-VE" sz="1600" b="1" i="1" dirty="0">
                <a:solidFill>
                  <a:srgbClr val="C00000"/>
                </a:solidFill>
              </a:rPr>
              <a:t>&lt;</a:t>
            </a:r>
            <a:r>
              <a:rPr lang="es-VE" sz="1600" b="1" i="1" dirty="0" err="1">
                <a:solidFill>
                  <a:srgbClr val="C00000"/>
                </a:solidFill>
              </a:rPr>
              <a:t>body</a:t>
            </a:r>
            <a:r>
              <a:rPr lang="es-VE" sz="1600" b="1" i="1" dirty="0">
                <a:solidFill>
                  <a:srgbClr val="C00000"/>
                </a:solidFill>
              </a:rPr>
              <a:t>&gt;</a:t>
            </a:r>
          </a:p>
          <a:p>
            <a:pPr algn="just" fontAlgn="t"/>
            <a:r>
              <a:rPr lang="es-VE" sz="1600" b="1" i="1" dirty="0">
                <a:solidFill>
                  <a:srgbClr val="C00000"/>
                </a:solidFill>
              </a:rPr>
              <a:t>&lt;aside&gt;</a:t>
            </a:r>
          </a:p>
          <a:p>
            <a:pPr algn="just" fontAlgn="t"/>
            <a:r>
              <a:rPr lang="es-VE" sz="1600" b="1" i="1" dirty="0">
                <a:solidFill>
                  <a:srgbClr val="C00000"/>
                </a:solidFill>
              </a:rPr>
              <a:t>&lt;</a:t>
            </a:r>
            <a:r>
              <a:rPr lang="es-VE" sz="1600" b="1" i="1" dirty="0" err="1">
                <a:solidFill>
                  <a:srgbClr val="C00000"/>
                </a:solidFill>
              </a:rPr>
              <a:t>ol</a:t>
            </a:r>
            <a:r>
              <a:rPr lang="es-VE" sz="1600" b="1" i="1" dirty="0">
                <a:solidFill>
                  <a:srgbClr val="C00000"/>
                </a:solidFill>
              </a:rPr>
              <a:t>&gt;</a:t>
            </a:r>
          </a:p>
          <a:p>
            <a:pPr algn="just" fontAlgn="t"/>
            <a:r>
              <a:rPr lang="es-VE" sz="1600" b="1" i="1" dirty="0">
                <a:solidFill>
                  <a:srgbClr val="C00000"/>
                </a:solidFill>
              </a:rPr>
              <a:t>&lt;li&gt;Materiales&lt;/li&gt;</a:t>
            </a:r>
          </a:p>
          <a:p>
            <a:pPr algn="just" fontAlgn="t"/>
            <a:r>
              <a:rPr lang="es-VE" sz="1600" b="1" i="1" dirty="0">
                <a:solidFill>
                  <a:srgbClr val="C00000"/>
                </a:solidFill>
              </a:rPr>
              <a:t>&lt;li&gt;Empleados&lt;/li&gt;</a:t>
            </a:r>
          </a:p>
          <a:p>
            <a:pPr algn="just" fontAlgn="t"/>
            <a:r>
              <a:rPr lang="es-VE" sz="1600" b="1" i="1" dirty="0">
                <a:solidFill>
                  <a:srgbClr val="C00000"/>
                </a:solidFill>
              </a:rPr>
              <a:t>&lt;li&gt;Pedido&lt;/li&gt;</a:t>
            </a:r>
          </a:p>
          <a:p>
            <a:pPr algn="just" fontAlgn="t"/>
            <a:r>
              <a:rPr lang="es-VE" sz="1600" b="1" i="1" dirty="0">
                <a:solidFill>
                  <a:srgbClr val="C00000"/>
                </a:solidFill>
              </a:rPr>
              <a:t>&lt;/</a:t>
            </a:r>
            <a:r>
              <a:rPr lang="es-VE" sz="1600" b="1" i="1" dirty="0" err="1">
                <a:solidFill>
                  <a:srgbClr val="C00000"/>
                </a:solidFill>
              </a:rPr>
              <a:t>ol</a:t>
            </a:r>
            <a:r>
              <a:rPr lang="es-VE" sz="1600" b="1" i="1" dirty="0">
                <a:solidFill>
                  <a:srgbClr val="C00000"/>
                </a:solidFill>
              </a:rPr>
              <a:t>&gt;</a:t>
            </a:r>
          </a:p>
          <a:p>
            <a:pPr algn="just" fontAlgn="t"/>
            <a:r>
              <a:rPr lang="es-VE" sz="1600" b="1" i="1" dirty="0">
                <a:solidFill>
                  <a:srgbClr val="C00000"/>
                </a:solidFill>
              </a:rPr>
              <a:t>&lt;/aside&gt;</a:t>
            </a:r>
          </a:p>
          <a:p>
            <a:pPr algn="just" fontAlgn="t"/>
            <a:r>
              <a:rPr lang="es-VE" sz="1600" i="1" dirty="0"/>
              <a:t>Lo que </a:t>
            </a:r>
            <a:r>
              <a:rPr lang="es-VE" sz="1600" i="1" dirty="0" smtClean="0"/>
              <a:t>permitirá </a:t>
            </a:r>
            <a:r>
              <a:rPr lang="es-VE" sz="1600" i="1" dirty="0"/>
              <a:t>que la </a:t>
            </a:r>
            <a:r>
              <a:rPr lang="es-VE" sz="1600" i="1" dirty="0" err="1"/>
              <a:t>info</a:t>
            </a:r>
            <a:r>
              <a:rPr lang="es-VE" sz="1600" i="1" dirty="0"/>
              <a:t> se vaya a un costado y se le pueda dar formato desde el archivo del CSS agregando una CLASS o un ID a la etiqueta aside</a:t>
            </a:r>
          </a:p>
          <a:p>
            <a:pPr algn="just" fontAlgn="t"/>
            <a:r>
              <a:rPr lang="es-VE" sz="1600" b="1" i="1" dirty="0">
                <a:solidFill>
                  <a:srgbClr val="C00000"/>
                </a:solidFill>
              </a:rPr>
              <a:t>&lt;aside CLASS=""&gt; o &lt;aside ID=""&gt; </a:t>
            </a:r>
          </a:p>
          <a:p>
            <a:pPr algn="just" fontAlgn="t"/>
            <a:r>
              <a:rPr lang="es-VE" sz="1600" i="1" dirty="0"/>
              <a:t>Es importante que se note que si un archivo no esta al lado de otro elemento, el </a:t>
            </a:r>
            <a:r>
              <a:rPr lang="es-VE" sz="1600" i="1" dirty="0" err="1"/>
              <a:t>Margin</a:t>
            </a:r>
            <a:r>
              <a:rPr lang="es-VE" sz="1600" i="1" dirty="0"/>
              <a:t> siempre se referenciara a los limites de la ventana del navegador, para darle formato al HTML por medio del CSS debes considerar que se trata de etiquetas que contienen otras </a:t>
            </a:r>
            <a:r>
              <a:rPr lang="es-VE" sz="1600" i="1" dirty="0" smtClean="0"/>
              <a:t> etiquetas.</a:t>
            </a:r>
            <a:endParaRPr lang="es-VE" sz="1600" i="1" dirty="0"/>
          </a:p>
        </p:txBody>
      </p:sp>
    </p:spTree>
    <p:extLst>
      <p:ext uri="{BB962C8B-B14F-4D97-AF65-F5344CB8AC3E}">
        <p14:creationId xmlns:p14="http://schemas.microsoft.com/office/powerpoint/2010/main" val="16366939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84784"/>
            <a:ext cx="8229600" cy="648072"/>
          </a:xfrm>
        </p:spPr>
        <p:txBody>
          <a:bodyPr>
            <a:normAutofit fontScale="90000"/>
          </a:bodyPr>
          <a:lstStyle/>
          <a:p>
            <a:pPr fontAlgn="t"/>
            <a:r>
              <a:rPr lang="es-VE" b="1" i="1" dirty="0"/>
              <a:t>Uso de Pseudo Clases</a:t>
            </a:r>
            <a:endParaRPr lang="es-VE" i="1" dirty="0"/>
          </a:p>
        </p:txBody>
      </p:sp>
      <p:sp>
        <p:nvSpPr>
          <p:cNvPr id="9" name="8 CuadroTexto"/>
          <p:cNvSpPr txBox="1"/>
          <p:nvPr/>
        </p:nvSpPr>
        <p:spPr>
          <a:xfrm>
            <a:off x="539552" y="2132856"/>
            <a:ext cx="8136904" cy="4278094"/>
          </a:xfrm>
          <a:prstGeom prst="rect">
            <a:avLst/>
          </a:prstGeom>
          <a:noFill/>
        </p:spPr>
        <p:txBody>
          <a:bodyPr wrap="square" rtlCol="0">
            <a:spAutoFit/>
          </a:bodyPr>
          <a:lstStyle/>
          <a:p>
            <a:pPr fontAlgn="t"/>
            <a:r>
              <a:rPr lang="es-VE" sz="1600" i="1" dirty="0"/>
              <a:t>Para la interactividad del sitio web debes desarrollar </a:t>
            </a:r>
            <a:r>
              <a:rPr lang="es-VE" sz="1600" i="1" dirty="0" err="1"/>
              <a:t>pseudo</a:t>
            </a:r>
            <a:r>
              <a:rPr lang="es-VE" sz="1600" i="1" dirty="0"/>
              <a:t>-clases, esto vuelve mas atractivo el contenido y genera que el usuario visite mas frecuentemente el contenido.</a:t>
            </a:r>
          </a:p>
          <a:p>
            <a:pPr fontAlgn="t"/>
            <a:r>
              <a:rPr lang="es-VE" sz="1600" b="1" i="1" dirty="0"/>
              <a:t>Cambio de Etiquetas o elementos</a:t>
            </a:r>
            <a:endParaRPr lang="es-VE" sz="1600" i="1" dirty="0"/>
          </a:p>
          <a:p>
            <a:pPr fontAlgn="t"/>
            <a:r>
              <a:rPr lang="es-VE" sz="1600" i="1" dirty="0"/>
              <a:t>Para lograr un aspecto interactivo en ciertos aspectos definidos por el </a:t>
            </a:r>
            <a:r>
              <a:rPr lang="es-VE" sz="1600" i="1" dirty="0" smtClean="0"/>
              <a:t>código </a:t>
            </a:r>
            <a:r>
              <a:rPr lang="es-VE" sz="1600" i="1" dirty="0"/>
              <a:t>CSS es necesario cambiar el estilo de los elementos en la pagina web</a:t>
            </a:r>
            <a:r>
              <a:rPr lang="es-VE" sz="1600" i="1" dirty="0" smtClean="0"/>
              <a:t>, por </a:t>
            </a:r>
            <a:r>
              <a:rPr lang="es-VE" sz="1600" i="1" dirty="0"/>
              <a:t>ejemplo se tiene un </a:t>
            </a:r>
            <a:r>
              <a:rPr lang="es-VE" sz="1600" i="1" dirty="0" smtClean="0"/>
              <a:t>botón </a:t>
            </a:r>
            <a:r>
              <a:rPr lang="es-VE" sz="1600" i="1" dirty="0"/>
              <a:t>definido en la pagina web anclado a una clase, cuando el puntero pase por el </a:t>
            </a:r>
            <a:r>
              <a:rPr lang="es-VE" sz="1600" i="1" dirty="0" smtClean="0"/>
              <a:t>botón </a:t>
            </a:r>
            <a:r>
              <a:rPr lang="es-VE" sz="1600" i="1" dirty="0"/>
              <a:t>este debe cambiar de color, eso se llama </a:t>
            </a:r>
            <a:r>
              <a:rPr lang="es-VE" sz="1600" i="1" dirty="0" err="1"/>
              <a:t>hover</a:t>
            </a:r>
            <a:r>
              <a:rPr lang="es-VE" sz="1600" i="1" dirty="0"/>
              <a:t>, y para realizar ese efecto se debe anclar la pseudo-clase a la que esta anclada la etiqueta, </a:t>
            </a:r>
            <a:r>
              <a:rPr lang="es-VE" sz="1600" i="1" dirty="0" smtClean="0"/>
              <a:t>código</a:t>
            </a:r>
          </a:p>
          <a:p>
            <a:pPr fontAlgn="t"/>
            <a:endParaRPr lang="es-VE" sz="1600" i="1" dirty="0"/>
          </a:p>
          <a:p>
            <a:pPr fontAlgn="t"/>
            <a:r>
              <a:rPr lang="en-US" sz="1600" b="1" i="1" dirty="0">
                <a:solidFill>
                  <a:srgbClr val="C00000"/>
                </a:solidFill>
              </a:rPr>
              <a:t>.</a:t>
            </a:r>
            <a:r>
              <a:rPr lang="en-US" sz="1600" b="1" i="1" dirty="0" err="1">
                <a:solidFill>
                  <a:srgbClr val="C00000"/>
                </a:solidFill>
              </a:rPr>
              <a:t>boton</a:t>
            </a:r>
            <a:r>
              <a:rPr lang="en-US" sz="1600" b="1" i="1" dirty="0">
                <a:solidFill>
                  <a:srgbClr val="C00000"/>
                </a:solidFill>
              </a:rPr>
              <a:t>{</a:t>
            </a:r>
            <a:endParaRPr lang="es-VE" sz="1600" b="1" i="1" dirty="0">
              <a:solidFill>
                <a:srgbClr val="C00000"/>
              </a:solidFill>
            </a:endParaRPr>
          </a:p>
          <a:p>
            <a:pPr fontAlgn="t"/>
            <a:r>
              <a:rPr lang="en-US" sz="1600" b="1" i="1" dirty="0">
                <a:solidFill>
                  <a:srgbClr val="C00000"/>
                </a:solidFill>
              </a:rPr>
              <a:t>background-color:#4D8756;</a:t>
            </a:r>
            <a:endParaRPr lang="es-VE" sz="1600" b="1" i="1" dirty="0">
              <a:solidFill>
                <a:srgbClr val="C00000"/>
              </a:solidFill>
            </a:endParaRPr>
          </a:p>
          <a:p>
            <a:pPr fontAlgn="t"/>
            <a:r>
              <a:rPr lang="en-US" sz="1600" b="1" i="1" dirty="0" err="1">
                <a:solidFill>
                  <a:srgbClr val="C00000"/>
                </a:solidFill>
              </a:rPr>
              <a:t>color:white</a:t>
            </a:r>
            <a:r>
              <a:rPr lang="en-US" sz="1600" b="1" i="1" dirty="0">
                <a:solidFill>
                  <a:srgbClr val="C00000"/>
                </a:solidFill>
              </a:rPr>
              <a:t>;</a:t>
            </a:r>
            <a:endParaRPr lang="es-VE" sz="1600" b="1" i="1" dirty="0">
              <a:solidFill>
                <a:srgbClr val="C00000"/>
              </a:solidFill>
            </a:endParaRPr>
          </a:p>
          <a:p>
            <a:pPr fontAlgn="t"/>
            <a:r>
              <a:rPr lang="en-US" sz="1600" b="1" i="1" dirty="0" err="1">
                <a:solidFill>
                  <a:srgbClr val="C00000"/>
                </a:solidFill>
              </a:rPr>
              <a:t>display:inline-block</a:t>
            </a:r>
            <a:r>
              <a:rPr lang="en-US" sz="1600" b="1" i="1" dirty="0">
                <a:solidFill>
                  <a:srgbClr val="C00000"/>
                </a:solidFill>
              </a:rPr>
              <a:t>;</a:t>
            </a:r>
            <a:endParaRPr lang="es-VE" sz="1600" b="1" i="1" dirty="0">
              <a:solidFill>
                <a:srgbClr val="C00000"/>
              </a:solidFill>
            </a:endParaRPr>
          </a:p>
          <a:p>
            <a:pPr fontAlgn="t"/>
            <a:r>
              <a:rPr lang="en-US" sz="1600" b="1" i="1" dirty="0">
                <a:solidFill>
                  <a:srgbClr val="C00000"/>
                </a:solidFill>
              </a:rPr>
              <a:t>padding:2px 25px;</a:t>
            </a:r>
            <a:endParaRPr lang="es-VE" sz="1600" b="1" i="1" dirty="0">
              <a:solidFill>
                <a:srgbClr val="C00000"/>
              </a:solidFill>
            </a:endParaRPr>
          </a:p>
          <a:p>
            <a:pPr fontAlgn="t"/>
            <a:r>
              <a:rPr lang="es-VE" sz="1600" b="1" i="1" dirty="0" err="1">
                <a:solidFill>
                  <a:srgbClr val="C00000"/>
                </a:solidFill>
              </a:rPr>
              <a:t>text-align:center</a:t>
            </a:r>
            <a:r>
              <a:rPr lang="es-VE" sz="1600" b="1" i="1" dirty="0">
                <a:solidFill>
                  <a:srgbClr val="C00000"/>
                </a:solidFill>
              </a:rPr>
              <a:t>;</a:t>
            </a:r>
          </a:p>
          <a:p>
            <a:pPr fontAlgn="t"/>
            <a:r>
              <a:rPr lang="es-VE" sz="1600" b="1" i="1" dirty="0">
                <a:solidFill>
                  <a:srgbClr val="C00000"/>
                </a:solidFill>
              </a:rPr>
              <a:t>width:93%;</a:t>
            </a:r>
          </a:p>
          <a:p>
            <a:pPr fontAlgn="t"/>
            <a:r>
              <a:rPr lang="es-VE" sz="1600" b="1" i="1" dirty="0">
                <a:solidFill>
                  <a:srgbClr val="C00000"/>
                </a:solidFill>
              </a:rPr>
              <a:t>}</a:t>
            </a:r>
          </a:p>
        </p:txBody>
      </p:sp>
    </p:spTree>
    <p:extLst>
      <p:ext uri="{BB962C8B-B14F-4D97-AF65-F5344CB8AC3E}">
        <p14:creationId xmlns:p14="http://schemas.microsoft.com/office/powerpoint/2010/main" val="1223880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539552" y="2132856"/>
            <a:ext cx="8136904" cy="3600986"/>
          </a:xfrm>
          <a:prstGeom prst="rect">
            <a:avLst/>
          </a:prstGeom>
          <a:noFill/>
        </p:spPr>
        <p:txBody>
          <a:bodyPr wrap="square" rtlCol="0">
            <a:spAutoFit/>
          </a:bodyPr>
          <a:lstStyle/>
          <a:p>
            <a:pPr algn="just" fontAlgn="t"/>
            <a:r>
              <a:rPr lang="es-VE" sz="1600" i="1" dirty="0"/>
              <a:t>S</a:t>
            </a:r>
            <a:r>
              <a:rPr lang="es-VE" sz="1600" i="1" dirty="0" smtClean="0"/>
              <a:t>e </a:t>
            </a:r>
            <a:r>
              <a:rPr lang="es-VE" sz="1600" i="1" dirty="0"/>
              <a:t>debe agregar el identificador de la clase, luego dos puntos y el nombre de la acción, posteriormente abrimos corchetes e incluimos la regla, quedando de la siguiente forma </a:t>
            </a:r>
          </a:p>
          <a:p>
            <a:pPr algn="just" fontAlgn="t"/>
            <a:r>
              <a:rPr lang="en-US" sz="1600" b="1" i="1" dirty="0">
                <a:solidFill>
                  <a:srgbClr val="C00000"/>
                </a:solidFill>
              </a:rPr>
              <a:t>.</a:t>
            </a:r>
            <a:r>
              <a:rPr lang="en-US" sz="1600" b="1" i="1" dirty="0" err="1">
                <a:solidFill>
                  <a:srgbClr val="C00000"/>
                </a:solidFill>
              </a:rPr>
              <a:t>boton</a:t>
            </a:r>
            <a:r>
              <a:rPr lang="en-US" sz="1600" b="1" i="1" dirty="0">
                <a:solidFill>
                  <a:srgbClr val="C00000"/>
                </a:solidFill>
              </a:rPr>
              <a:t>{</a:t>
            </a:r>
            <a:endParaRPr lang="es-VE" sz="1600" b="1" i="1" dirty="0">
              <a:solidFill>
                <a:srgbClr val="C00000"/>
              </a:solidFill>
            </a:endParaRPr>
          </a:p>
          <a:p>
            <a:pPr algn="just" fontAlgn="t"/>
            <a:r>
              <a:rPr lang="en-US" sz="1600" b="1" i="1" dirty="0">
                <a:solidFill>
                  <a:srgbClr val="C00000"/>
                </a:solidFill>
              </a:rPr>
              <a:t>background-color:#4D8756;</a:t>
            </a:r>
            <a:endParaRPr lang="es-VE" sz="1600" b="1" i="1" dirty="0">
              <a:solidFill>
                <a:srgbClr val="C00000"/>
              </a:solidFill>
            </a:endParaRPr>
          </a:p>
          <a:p>
            <a:pPr algn="just" fontAlgn="t"/>
            <a:r>
              <a:rPr lang="en-US" sz="1600" b="1" i="1" dirty="0" err="1">
                <a:solidFill>
                  <a:srgbClr val="C00000"/>
                </a:solidFill>
              </a:rPr>
              <a:t>color:white</a:t>
            </a:r>
            <a:r>
              <a:rPr lang="en-US" sz="1600" b="1" i="1" dirty="0">
                <a:solidFill>
                  <a:srgbClr val="C00000"/>
                </a:solidFill>
              </a:rPr>
              <a:t>;</a:t>
            </a:r>
            <a:endParaRPr lang="es-VE" sz="1600" b="1" i="1" dirty="0">
              <a:solidFill>
                <a:srgbClr val="C00000"/>
              </a:solidFill>
            </a:endParaRPr>
          </a:p>
          <a:p>
            <a:pPr algn="just" fontAlgn="t"/>
            <a:r>
              <a:rPr lang="en-US" sz="1600" b="1" i="1" dirty="0" err="1">
                <a:solidFill>
                  <a:srgbClr val="C00000"/>
                </a:solidFill>
              </a:rPr>
              <a:t>display:inline-block</a:t>
            </a:r>
            <a:r>
              <a:rPr lang="en-US" sz="1600" b="1" i="1" dirty="0">
                <a:solidFill>
                  <a:srgbClr val="C00000"/>
                </a:solidFill>
              </a:rPr>
              <a:t>;</a:t>
            </a:r>
            <a:endParaRPr lang="es-VE" sz="1600" b="1" i="1" dirty="0">
              <a:solidFill>
                <a:srgbClr val="C00000"/>
              </a:solidFill>
            </a:endParaRPr>
          </a:p>
          <a:p>
            <a:pPr algn="just" fontAlgn="t"/>
            <a:r>
              <a:rPr lang="en-US" sz="1600" b="1" i="1" dirty="0">
                <a:solidFill>
                  <a:srgbClr val="C00000"/>
                </a:solidFill>
              </a:rPr>
              <a:t>padding:2px 25px;</a:t>
            </a:r>
            <a:endParaRPr lang="es-VE" sz="1600" b="1" i="1" dirty="0">
              <a:solidFill>
                <a:srgbClr val="C00000"/>
              </a:solidFill>
            </a:endParaRPr>
          </a:p>
          <a:p>
            <a:pPr algn="just" fontAlgn="t"/>
            <a:r>
              <a:rPr lang="es-VE" sz="1600" b="1" i="1" dirty="0" err="1">
                <a:solidFill>
                  <a:srgbClr val="C00000"/>
                </a:solidFill>
              </a:rPr>
              <a:t>text-align:center</a:t>
            </a:r>
            <a:r>
              <a:rPr lang="es-VE" sz="1600" b="1" i="1" dirty="0">
                <a:solidFill>
                  <a:srgbClr val="C00000"/>
                </a:solidFill>
              </a:rPr>
              <a:t>;</a:t>
            </a:r>
          </a:p>
          <a:p>
            <a:pPr algn="just" fontAlgn="t"/>
            <a:r>
              <a:rPr lang="es-VE" sz="1600" b="1" i="1" dirty="0">
                <a:solidFill>
                  <a:srgbClr val="C00000"/>
                </a:solidFill>
              </a:rPr>
              <a:t>width:93%;</a:t>
            </a:r>
          </a:p>
          <a:p>
            <a:pPr algn="just" fontAlgn="t"/>
            <a:r>
              <a:rPr lang="es-VE" sz="1600" b="1" i="1" dirty="0">
                <a:solidFill>
                  <a:srgbClr val="C00000"/>
                </a:solidFill>
              </a:rPr>
              <a:t>}</a:t>
            </a:r>
          </a:p>
          <a:p>
            <a:pPr algn="just" fontAlgn="t"/>
            <a:r>
              <a:rPr lang="en-US" sz="1600" b="1" i="1" dirty="0">
                <a:solidFill>
                  <a:srgbClr val="C00000"/>
                </a:solidFill>
              </a:rPr>
              <a:t>.</a:t>
            </a:r>
            <a:r>
              <a:rPr lang="en-US" sz="1600" b="1" i="1" dirty="0" err="1">
                <a:solidFill>
                  <a:srgbClr val="C00000"/>
                </a:solidFill>
              </a:rPr>
              <a:t>boton:hover</a:t>
            </a:r>
            <a:r>
              <a:rPr lang="en-US" sz="1600" b="1" i="1" dirty="0">
                <a:solidFill>
                  <a:srgbClr val="C00000"/>
                </a:solidFill>
              </a:rPr>
              <a:t>{</a:t>
            </a:r>
            <a:endParaRPr lang="es-VE" sz="1600" b="1" i="1" dirty="0">
              <a:solidFill>
                <a:srgbClr val="C00000"/>
              </a:solidFill>
            </a:endParaRPr>
          </a:p>
          <a:p>
            <a:pPr algn="just" fontAlgn="t"/>
            <a:r>
              <a:rPr lang="en-US" sz="1600" b="1" i="1" dirty="0">
                <a:solidFill>
                  <a:srgbClr val="C00000"/>
                </a:solidFill>
              </a:rPr>
              <a:t>background-color:#0067A6;</a:t>
            </a:r>
            <a:endParaRPr lang="es-VE" sz="1600" b="1" i="1" dirty="0">
              <a:solidFill>
                <a:srgbClr val="C00000"/>
              </a:solidFill>
            </a:endParaRPr>
          </a:p>
          <a:p>
            <a:pPr algn="just" fontAlgn="t"/>
            <a:r>
              <a:rPr lang="es-VE" sz="1600" b="1" i="1" dirty="0">
                <a:solidFill>
                  <a:srgbClr val="C00000"/>
                </a:solidFill>
              </a:rPr>
              <a:t>}</a:t>
            </a:r>
          </a:p>
          <a:p>
            <a:pPr algn="just" fontAlgn="t"/>
            <a:r>
              <a:rPr lang="es-VE" sz="1600" i="1" dirty="0"/>
              <a:t>Cada vez que se pase por el </a:t>
            </a:r>
            <a:r>
              <a:rPr lang="es-VE" sz="1600" i="1" dirty="0" smtClean="0"/>
              <a:t>botón </a:t>
            </a:r>
            <a:r>
              <a:rPr lang="es-VE" sz="1600" i="1" dirty="0"/>
              <a:t>mostrara un cambio de color.</a:t>
            </a:r>
          </a:p>
        </p:txBody>
      </p:sp>
    </p:spTree>
    <p:extLst>
      <p:ext uri="{BB962C8B-B14F-4D97-AF65-F5344CB8AC3E}">
        <p14:creationId xmlns:p14="http://schemas.microsoft.com/office/powerpoint/2010/main" val="2713901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484784"/>
            <a:ext cx="8229600" cy="648072"/>
          </a:xfrm>
        </p:spPr>
        <p:txBody>
          <a:bodyPr>
            <a:normAutofit fontScale="90000"/>
          </a:bodyPr>
          <a:lstStyle/>
          <a:p>
            <a:pPr fontAlgn="t"/>
            <a:r>
              <a:rPr lang="es-VE" b="1" i="1" dirty="0"/>
              <a:t>Pseudo-clases frecuentes</a:t>
            </a:r>
            <a:endParaRPr lang="es-VE" i="1" dirty="0"/>
          </a:p>
        </p:txBody>
      </p:sp>
      <p:sp>
        <p:nvSpPr>
          <p:cNvPr id="9" name="8 CuadroTexto"/>
          <p:cNvSpPr txBox="1"/>
          <p:nvPr/>
        </p:nvSpPr>
        <p:spPr>
          <a:xfrm>
            <a:off x="539552" y="2132856"/>
            <a:ext cx="8136904" cy="4370427"/>
          </a:xfrm>
          <a:prstGeom prst="rect">
            <a:avLst/>
          </a:prstGeom>
          <a:noFill/>
        </p:spPr>
        <p:txBody>
          <a:bodyPr wrap="square" rtlCol="0">
            <a:spAutoFit/>
          </a:bodyPr>
          <a:lstStyle/>
          <a:p>
            <a:pPr fontAlgn="t"/>
            <a:r>
              <a:rPr lang="es-VE" sz="1600" i="1" dirty="0"/>
              <a:t>Existen acciones frecuentes en pseudo-clases, por ejemplo:</a:t>
            </a:r>
          </a:p>
          <a:p>
            <a:pPr lvl="0" fontAlgn="t"/>
            <a:r>
              <a:rPr lang="es-VE" sz="1600" i="1" dirty="0" err="1"/>
              <a:t>Hover</a:t>
            </a:r>
            <a:r>
              <a:rPr lang="es-VE" sz="1600" i="1" dirty="0"/>
              <a:t>: elementos sobre los que pasa el puntero.</a:t>
            </a:r>
          </a:p>
          <a:p>
            <a:pPr lvl="0" fontAlgn="t"/>
            <a:r>
              <a:rPr lang="es-VE" sz="1600" i="1" dirty="0" err="1"/>
              <a:t>Focus</a:t>
            </a:r>
            <a:r>
              <a:rPr lang="es-VE" sz="1600" i="1" dirty="0"/>
              <a:t>: elemento de entrada al que le has dado clic con el mouse</a:t>
            </a:r>
          </a:p>
          <a:p>
            <a:pPr lvl="0" fontAlgn="t"/>
            <a:r>
              <a:rPr lang="es-VE" sz="1600" i="1" dirty="0" err="1"/>
              <a:t>Viseted</a:t>
            </a:r>
            <a:r>
              <a:rPr lang="es-VE" sz="1600" i="1" dirty="0"/>
              <a:t>: (</a:t>
            </a:r>
            <a:r>
              <a:rPr lang="es-VE" sz="1600" i="1" dirty="0" err="1"/>
              <a:t>a:visited</a:t>
            </a:r>
            <a:r>
              <a:rPr lang="es-VE" sz="1600" i="1" dirty="0"/>
              <a:t>) un link previamente visualizado</a:t>
            </a:r>
          </a:p>
          <a:p>
            <a:pPr lvl="0" fontAlgn="t"/>
            <a:r>
              <a:rPr lang="es-VE" sz="1600" i="1" dirty="0"/>
              <a:t>Link: (</a:t>
            </a:r>
            <a:r>
              <a:rPr lang="es-VE" sz="1600" i="1" dirty="0" err="1"/>
              <a:t>a:link</a:t>
            </a:r>
            <a:r>
              <a:rPr lang="es-VE" sz="1600" i="1" dirty="0"/>
              <a:t>) los link que no han sido visitados</a:t>
            </a:r>
          </a:p>
          <a:p>
            <a:pPr lvl="0" fontAlgn="t"/>
            <a:r>
              <a:rPr lang="es-VE" sz="1600" i="1" dirty="0"/>
              <a:t>Active: (</a:t>
            </a:r>
            <a:r>
              <a:rPr lang="es-VE" sz="1600" i="1" dirty="0" err="1"/>
              <a:t>a:active</a:t>
            </a:r>
            <a:r>
              <a:rPr lang="es-VE" sz="1600" i="1" dirty="0"/>
              <a:t>) un link activo</a:t>
            </a:r>
          </a:p>
          <a:p>
            <a:pPr fontAlgn="t"/>
            <a:r>
              <a:rPr lang="es-VE" sz="1600" i="1" dirty="0"/>
              <a:t>Las pseudo-clases se ancla a clases o etiquetas, pero si no existe etiqueta en la sección en donde quieres anclar la pseudo-clase se debe crear con &lt;div&gt;, para ello se debe hacer lo siguiente:</a:t>
            </a:r>
          </a:p>
          <a:p>
            <a:pPr fontAlgn="t"/>
            <a:r>
              <a:rPr lang="es-VE" sz="1600" b="1" i="1" dirty="0">
                <a:solidFill>
                  <a:srgbClr val="C00000"/>
                </a:solidFill>
              </a:rPr>
              <a:t>&lt;</a:t>
            </a:r>
            <a:r>
              <a:rPr lang="es-VE" sz="1600" b="1" i="1" dirty="0" err="1">
                <a:solidFill>
                  <a:srgbClr val="C00000"/>
                </a:solidFill>
              </a:rPr>
              <a:t>body</a:t>
            </a:r>
            <a:r>
              <a:rPr lang="es-VE" sz="1600" b="1" i="1" dirty="0">
                <a:solidFill>
                  <a:srgbClr val="C00000"/>
                </a:solidFill>
              </a:rPr>
              <a:t>&gt;</a:t>
            </a:r>
          </a:p>
          <a:p>
            <a:pPr fontAlgn="t"/>
            <a:r>
              <a:rPr lang="es-VE" sz="1600" b="1" i="1" dirty="0">
                <a:solidFill>
                  <a:srgbClr val="C00000"/>
                </a:solidFill>
              </a:rPr>
              <a:t>&lt;div </a:t>
            </a:r>
            <a:r>
              <a:rPr lang="es-VE" sz="1600" b="1" i="1" dirty="0" err="1">
                <a:solidFill>
                  <a:srgbClr val="C00000"/>
                </a:solidFill>
              </a:rPr>
              <a:t>class</a:t>
            </a:r>
            <a:r>
              <a:rPr lang="es-VE" sz="1600" b="1" i="1" dirty="0">
                <a:solidFill>
                  <a:srgbClr val="C00000"/>
                </a:solidFill>
              </a:rPr>
              <a:t>="</a:t>
            </a:r>
            <a:r>
              <a:rPr lang="es-VE" sz="1600" b="1" i="1" dirty="0" err="1">
                <a:solidFill>
                  <a:srgbClr val="C00000"/>
                </a:solidFill>
              </a:rPr>
              <a:t>nombreclase</a:t>
            </a:r>
            <a:r>
              <a:rPr lang="es-VE" sz="1600" b="1" i="1" dirty="0">
                <a:solidFill>
                  <a:srgbClr val="C00000"/>
                </a:solidFill>
              </a:rPr>
              <a:t>"&gt;</a:t>
            </a:r>
          </a:p>
          <a:p>
            <a:pPr fontAlgn="t"/>
            <a:r>
              <a:rPr lang="es-VE" sz="1600" b="1" i="1" dirty="0">
                <a:solidFill>
                  <a:srgbClr val="C00000"/>
                </a:solidFill>
              </a:rPr>
              <a:t>&lt;h2&gt;Elementos a Anclar&lt;/h2&gt;</a:t>
            </a:r>
          </a:p>
          <a:p>
            <a:pPr fontAlgn="t"/>
            <a:r>
              <a:rPr lang="es-VE" sz="1600" b="1" i="1" dirty="0">
                <a:solidFill>
                  <a:srgbClr val="C00000"/>
                </a:solidFill>
              </a:rPr>
              <a:t>&lt;p&gt;Inicio </a:t>
            </a:r>
            <a:r>
              <a:rPr lang="es-VE" sz="1600" b="1" i="1" dirty="0" err="1">
                <a:solidFill>
                  <a:srgbClr val="C00000"/>
                </a:solidFill>
              </a:rPr>
              <a:t>parrafo</a:t>
            </a:r>
            <a:r>
              <a:rPr lang="es-VE" sz="1600" b="1" i="1" dirty="0">
                <a:solidFill>
                  <a:srgbClr val="C00000"/>
                </a:solidFill>
              </a:rPr>
              <a:t>&lt;/p&gt;</a:t>
            </a:r>
          </a:p>
          <a:p>
            <a:pPr fontAlgn="t"/>
            <a:r>
              <a:rPr lang="es-VE" sz="1600" b="1" i="1" dirty="0">
                <a:solidFill>
                  <a:srgbClr val="C00000"/>
                </a:solidFill>
              </a:rPr>
              <a:t>&lt;/div&gt;</a:t>
            </a:r>
          </a:p>
          <a:p>
            <a:pPr fontAlgn="t"/>
            <a:r>
              <a:rPr lang="es-VE" sz="1600" b="1" i="1" dirty="0">
                <a:solidFill>
                  <a:srgbClr val="C00000"/>
                </a:solidFill>
              </a:rPr>
              <a:t>&lt;/</a:t>
            </a:r>
            <a:r>
              <a:rPr lang="es-VE" sz="1600" b="1" i="1" dirty="0" err="1">
                <a:solidFill>
                  <a:srgbClr val="C00000"/>
                </a:solidFill>
              </a:rPr>
              <a:t>body</a:t>
            </a:r>
            <a:r>
              <a:rPr lang="es-VE" sz="1600" b="1" i="1" dirty="0">
                <a:solidFill>
                  <a:srgbClr val="C00000"/>
                </a:solidFill>
              </a:rPr>
              <a:t>&gt;</a:t>
            </a:r>
          </a:p>
          <a:p>
            <a:pPr fontAlgn="t"/>
            <a:r>
              <a:rPr lang="es-VE" sz="1600" i="1" dirty="0">
                <a:solidFill>
                  <a:srgbClr val="C00000"/>
                </a:solidFill>
              </a:rPr>
              <a:t>Ahora en el CSS creamos la Pseudo-clase</a:t>
            </a:r>
          </a:p>
          <a:p>
            <a:pPr fontAlgn="t"/>
            <a:r>
              <a:rPr lang="es-VE" sz="1600" b="1" i="1" dirty="0">
                <a:solidFill>
                  <a:srgbClr val="C00000"/>
                </a:solidFill>
              </a:rPr>
              <a:t>.</a:t>
            </a:r>
            <a:r>
              <a:rPr lang="es-VE" sz="1600" b="1" i="1" dirty="0" err="1">
                <a:solidFill>
                  <a:srgbClr val="C00000"/>
                </a:solidFill>
              </a:rPr>
              <a:t>nombreclase:focus</a:t>
            </a:r>
            <a:r>
              <a:rPr lang="es-VE" sz="1600" b="1" i="1" dirty="0">
                <a:solidFill>
                  <a:srgbClr val="C00000"/>
                </a:solidFill>
              </a:rPr>
              <a:t>{ }</a:t>
            </a:r>
          </a:p>
          <a:p>
            <a:pPr fontAlgn="t"/>
            <a:r>
              <a:rPr lang="es-VE" sz="1600" i="1" dirty="0"/>
              <a:t>Ahora se pueden crear secciones &lt;div&gt; y crear el estilo de cada una de ellas </a:t>
            </a:r>
          </a:p>
        </p:txBody>
      </p:sp>
    </p:spTree>
    <p:extLst>
      <p:ext uri="{BB962C8B-B14F-4D97-AF65-F5344CB8AC3E}">
        <p14:creationId xmlns:p14="http://schemas.microsoft.com/office/powerpoint/2010/main" val="479953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72816"/>
            <a:ext cx="8229600" cy="648072"/>
          </a:xfrm>
        </p:spPr>
        <p:txBody>
          <a:bodyPr>
            <a:normAutofit fontScale="90000"/>
          </a:bodyPr>
          <a:lstStyle/>
          <a:p>
            <a:pPr fontAlgn="t"/>
            <a:r>
              <a:rPr lang="es-VE" b="1" i="1" dirty="0" smtClean="0"/>
              <a:t> </a:t>
            </a:r>
            <a:r>
              <a:rPr lang="es-VE" b="1" i="1" dirty="0"/>
              <a:t>Experiencia de </a:t>
            </a:r>
            <a:r>
              <a:rPr lang="es-VE" b="1" i="1" dirty="0" smtClean="0"/>
              <a:t>Usuario</a:t>
            </a:r>
            <a:endParaRPr lang="es-VE" i="1" dirty="0"/>
          </a:p>
        </p:txBody>
      </p:sp>
      <p:sp>
        <p:nvSpPr>
          <p:cNvPr id="9" name="8 CuadroTexto"/>
          <p:cNvSpPr txBox="1"/>
          <p:nvPr/>
        </p:nvSpPr>
        <p:spPr>
          <a:xfrm>
            <a:off x="671269" y="2843053"/>
            <a:ext cx="7896552" cy="2862322"/>
          </a:xfrm>
          <a:prstGeom prst="rect">
            <a:avLst/>
          </a:prstGeom>
          <a:noFill/>
        </p:spPr>
        <p:txBody>
          <a:bodyPr wrap="square" rtlCol="0">
            <a:spAutoFit/>
          </a:bodyPr>
          <a:lstStyle/>
          <a:p>
            <a:pPr algn="just" fontAlgn="t"/>
            <a:r>
              <a:rPr lang="es-VE" sz="2000" i="1" dirty="0">
                <a:solidFill>
                  <a:schemeClr val="tx1">
                    <a:lumMod val="85000"/>
                    <a:lumOff val="15000"/>
                  </a:schemeClr>
                </a:solidFill>
              </a:rPr>
              <a:t>Como desarrollador se debe apoyar al desarrollo que cumplan con las necesidades del usuario haciendo agradable su experiencia de navegación y con ello visite el sitio web en mas ocasiones e </a:t>
            </a:r>
            <a:r>
              <a:rPr lang="es-VE" sz="2000" i="1" dirty="0" smtClean="0">
                <a:solidFill>
                  <a:schemeClr val="tx1">
                    <a:lumMod val="85000"/>
                    <a:lumOff val="15000"/>
                  </a:schemeClr>
                </a:solidFill>
              </a:rPr>
              <a:t>inclusión </a:t>
            </a:r>
            <a:r>
              <a:rPr lang="es-VE" sz="2000" i="1" dirty="0">
                <a:solidFill>
                  <a:schemeClr val="tx1">
                    <a:lumMod val="85000"/>
                    <a:lumOff val="15000"/>
                  </a:schemeClr>
                </a:solidFill>
              </a:rPr>
              <a:t>que lo </a:t>
            </a:r>
            <a:r>
              <a:rPr lang="es-VE" sz="2000" i="1" dirty="0" smtClean="0">
                <a:solidFill>
                  <a:schemeClr val="tx1">
                    <a:lumMod val="85000"/>
                    <a:lumOff val="15000"/>
                  </a:schemeClr>
                </a:solidFill>
              </a:rPr>
              <a:t>recomendado. </a:t>
            </a:r>
            <a:endParaRPr lang="es-VE" sz="2000" i="1" dirty="0">
              <a:solidFill>
                <a:schemeClr val="tx1">
                  <a:lumMod val="85000"/>
                  <a:lumOff val="15000"/>
                </a:schemeClr>
              </a:solidFill>
            </a:endParaRPr>
          </a:p>
          <a:p>
            <a:pPr algn="just" fontAlgn="t"/>
            <a:r>
              <a:rPr lang="es-VE" sz="2000" i="1" dirty="0">
                <a:solidFill>
                  <a:schemeClr val="tx1">
                    <a:lumMod val="85000"/>
                    <a:lumOff val="15000"/>
                  </a:schemeClr>
                </a:solidFill>
              </a:rPr>
              <a:t>La interfaz debe estar diseñada tomando en cuenta la experiencia de usuario y la </a:t>
            </a:r>
            <a:r>
              <a:rPr lang="es-VE" sz="2000" i="1" dirty="0" smtClean="0">
                <a:solidFill>
                  <a:schemeClr val="tx1">
                    <a:lumMod val="85000"/>
                    <a:lumOff val="15000"/>
                  </a:schemeClr>
                </a:solidFill>
              </a:rPr>
              <a:t>interactividad </a:t>
            </a:r>
            <a:r>
              <a:rPr lang="es-VE" sz="2000" i="1" dirty="0">
                <a:solidFill>
                  <a:schemeClr val="tx1">
                    <a:lumMod val="85000"/>
                    <a:lumOff val="15000"/>
                  </a:schemeClr>
                </a:solidFill>
              </a:rPr>
              <a:t>ya que entre mas visitas tenga el sitio mas probabilidad tienen de que los usuarios adquieran los productos y servicios adicionalmente las otras empresas ven una posibilidad de negocio al promocionarse en nuestra pagina generando otra fuente de </a:t>
            </a:r>
            <a:r>
              <a:rPr lang="es-VE" sz="2000" i="1" dirty="0" smtClean="0">
                <a:solidFill>
                  <a:schemeClr val="tx1">
                    <a:lumMod val="85000"/>
                    <a:lumOff val="15000"/>
                  </a:schemeClr>
                </a:solidFill>
              </a:rPr>
              <a:t>Ingreso.</a:t>
            </a:r>
            <a:endParaRPr lang="es-VE" sz="2000" i="1" dirty="0">
              <a:solidFill>
                <a:schemeClr val="tx1">
                  <a:lumMod val="85000"/>
                  <a:lumOff val="15000"/>
                </a:schemeClr>
              </a:solidFill>
            </a:endParaRPr>
          </a:p>
        </p:txBody>
      </p:sp>
    </p:spTree>
    <p:extLst>
      <p:ext uri="{BB962C8B-B14F-4D97-AF65-F5344CB8AC3E}">
        <p14:creationId xmlns:p14="http://schemas.microsoft.com/office/powerpoint/2010/main" val="3595492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00808"/>
            <a:ext cx="8229600" cy="648072"/>
          </a:xfrm>
        </p:spPr>
        <p:txBody>
          <a:bodyPr>
            <a:normAutofit fontScale="90000"/>
          </a:bodyPr>
          <a:lstStyle/>
          <a:p>
            <a:pPr fontAlgn="t"/>
            <a:r>
              <a:rPr lang="es-VE" b="1" i="1" dirty="0"/>
              <a:t>¿Cómo incorporar JavaScript al sitio web?</a:t>
            </a:r>
            <a:endParaRPr lang="es-VE" i="1" dirty="0"/>
          </a:p>
        </p:txBody>
      </p:sp>
      <p:sp>
        <p:nvSpPr>
          <p:cNvPr id="9" name="8 CuadroTexto"/>
          <p:cNvSpPr txBox="1"/>
          <p:nvPr/>
        </p:nvSpPr>
        <p:spPr>
          <a:xfrm>
            <a:off x="503548" y="2535282"/>
            <a:ext cx="8316924" cy="4278094"/>
          </a:xfrm>
          <a:prstGeom prst="rect">
            <a:avLst/>
          </a:prstGeom>
          <a:noFill/>
        </p:spPr>
        <p:txBody>
          <a:bodyPr wrap="square" rtlCol="0">
            <a:spAutoFit/>
          </a:bodyPr>
          <a:lstStyle/>
          <a:p>
            <a:pPr fontAlgn="t"/>
            <a:r>
              <a:rPr lang="es-VE" sz="1600" i="1" dirty="0" smtClean="0"/>
              <a:t>JavaScript </a:t>
            </a:r>
            <a:r>
              <a:rPr lang="es-VE" sz="1600" i="1" dirty="0"/>
              <a:t>es un lenguaje de programación ligero e interpretado por el motor del navegador cuya función es brindar dinamismo y funcionalidad al contenido de una pagina web, un archivo de </a:t>
            </a:r>
            <a:r>
              <a:rPr lang="es-VE" sz="1600" i="1" dirty="0" smtClean="0"/>
              <a:t>JavaScript </a:t>
            </a:r>
            <a:r>
              <a:rPr lang="es-VE" sz="1600" i="1" dirty="0"/>
              <a:t>tiene la extensión .js, para importarla a un archivo HTML se debe incorporar la siguiente </a:t>
            </a:r>
            <a:r>
              <a:rPr lang="es-VE" sz="1600" i="1" dirty="0" smtClean="0"/>
              <a:t>línea </a:t>
            </a:r>
            <a:r>
              <a:rPr lang="es-VE" sz="1600" i="1" dirty="0"/>
              <a:t>de código</a:t>
            </a:r>
          </a:p>
          <a:p>
            <a:pPr fontAlgn="t"/>
            <a:r>
              <a:rPr lang="en-US" sz="1600" b="1" i="1" dirty="0">
                <a:solidFill>
                  <a:srgbClr val="C00000"/>
                </a:solidFill>
              </a:rPr>
              <a:t>&lt;script type="text/</a:t>
            </a:r>
            <a:r>
              <a:rPr lang="en-US" sz="1600" b="1" i="1" dirty="0" err="1">
                <a:solidFill>
                  <a:srgbClr val="C00000"/>
                </a:solidFill>
              </a:rPr>
              <a:t>javascript</a:t>
            </a:r>
            <a:r>
              <a:rPr lang="en-US" sz="1600" b="1" i="1" dirty="0">
                <a:solidFill>
                  <a:srgbClr val="C00000"/>
                </a:solidFill>
              </a:rPr>
              <a:t>" </a:t>
            </a:r>
            <a:r>
              <a:rPr lang="en-US" sz="1600" b="1" i="1" dirty="0" err="1">
                <a:solidFill>
                  <a:srgbClr val="C00000"/>
                </a:solidFill>
              </a:rPr>
              <a:t>src</a:t>
            </a:r>
            <a:r>
              <a:rPr lang="en-US" sz="1600" b="1" i="1" dirty="0">
                <a:solidFill>
                  <a:srgbClr val="C00000"/>
                </a:solidFill>
              </a:rPr>
              <a:t>="./</a:t>
            </a:r>
            <a:r>
              <a:rPr lang="en-US" sz="1600" b="1" i="1" dirty="0" err="1">
                <a:solidFill>
                  <a:srgbClr val="C00000"/>
                </a:solidFill>
              </a:rPr>
              <a:t>js</a:t>
            </a:r>
            <a:r>
              <a:rPr lang="en-US" sz="1600" b="1" i="1" dirty="0">
                <a:solidFill>
                  <a:srgbClr val="C00000"/>
                </a:solidFill>
              </a:rPr>
              <a:t>/principal.js"&gt;&lt;/script&gt;</a:t>
            </a:r>
            <a:endParaRPr lang="es-VE" sz="1600" b="1" i="1" dirty="0">
              <a:solidFill>
                <a:srgbClr val="C00000"/>
              </a:solidFill>
            </a:endParaRPr>
          </a:p>
          <a:p>
            <a:pPr fontAlgn="t"/>
            <a:r>
              <a:rPr lang="es-VE" sz="1600" i="1" dirty="0"/>
              <a:t>Código se debe incorporar en el BODY y se recomienda ingresar en la parte final del código para evitar confusiones con otras secciones, </a:t>
            </a:r>
            <a:r>
              <a:rPr lang="es-VE" sz="1600" i="1" dirty="0" smtClean="0"/>
              <a:t>además </a:t>
            </a:r>
            <a:r>
              <a:rPr lang="es-VE" sz="1600" i="1" dirty="0"/>
              <a:t>el archivo .js debe estar dentro de la misma carpeta donde se aloja la pagina web en una carpeta propia para generar practicidad y orden, existen librerías o frameworks de JS que facilitan la programación en este lenguaje, estos frameworks existen gracias a la programación orientada a objetos , se componen de conjunto de funciones y animaciones que son fácilmente re-utilizables, el ejemplo mas sencillo es el Framework JQUERY para usarlo debes descargar el archivo JS desde sus paginas web e importarlo en ele HTML como cualquier otro archivo de </a:t>
            </a:r>
            <a:r>
              <a:rPr lang="es-VE" sz="1600" i="1" dirty="0" smtClean="0"/>
              <a:t>JavaScript </a:t>
            </a:r>
            <a:r>
              <a:rPr lang="es-VE" sz="1600" i="1" dirty="0"/>
              <a:t>otra opción que se puede usar es colocando la dirección URL donde se aloja el archivo .JS eso permite tener la versión mas actualizada del Frameworks sin embargo esta sujeto a su disponibilidad en la web, en caso de utilizar JQUERY y otros Frameworks la </a:t>
            </a:r>
            <a:r>
              <a:rPr lang="es-VE" sz="1600" i="1" dirty="0" smtClean="0"/>
              <a:t>línea </a:t>
            </a:r>
            <a:r>
              <a:rPr lang="es-VE" sz="1600" i="1" dirty="0"/>
              <a:t>de llamado del JQUERY debe de ir primero ya que comúnmente los </a:t>
            </a:r>
            <a:r>
              <a:rPr lang="es-VE" sz="1600" i="1" dirty="0" smtClean="0"/>
              <a:t>demás </a:t>
            </a:r>
            <a:r>
              <a:rPr lang="es-VE" sz="1600" i="1" dirty="0"/>
              <a:t>Frameworks dependen de JQUERY por ser uno de los primeros en desarrollarse </a:t>
            </a:r>
          </a:p>
        </p:txBody>
      </p:sp>
    </p:spTree>
    <p:extLst>
      <p:ext uri="{BB962C8B-B14F-4D97-AF65-F5344CB8AC3E}">
        <p14:creationId xmlns:p14="http://schemas.microsoft.com/office/powerpoint/2010/main" val="3679115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467544" y="1700808"/>
            <a:ext cx="8280920" cy="5016758"/>
          </a:xfrm>
          <a:prstGeom prst="rect">
            <a:avLst/>
          </a:prstGeom>
          <a:noFill/>
        </p:spPr>
        <p:txBody>
          <a:bodyPr wrap="square" rtlCol="0">
            <a:spAutoFit/>
          </a:bodyPr>
          <a:lstStyle/>
          <a:p>
            <a:pPr algn="just" fontAlgn="t"/>
            <a:r>
              <a:rPr lang="es-VE" sz="2000" i="1" dirty="0">
                <a:solidFill>
                  <a:schemeClr val="tx1">
                    <a:lumMod val="85000"/>
                    <a:lumOff val="15000"/>
                  </a:schemeClr>
                </a:solidFill>
              </a:rPr>
              <a:t>En un sitio web </a:t>
            </a:r>
            <a:r>
              <a:rPr lang="es-VE" sz="2000" i="1" dirty="0">
                <a:solidFill>
                  <a:srgbClr val="C00000"/>
                </a:solidFill>
              </a:rPr>
              <a:t>los botones</a:t>
            </a:r>
            <a:r>
              <a:rPr lang="es-VE" sz="2000" i="1" dirty="0">
                <a:solidFill>
                  <a:schemeClr val="tx1">
                    <a:lumMod val="85000"/>
                    <a:lumOff val="15000"/>
                  </a:schemeClr>
                </a:solidFill>
              </a:rPr>
              <a:t> son la principal forma de Interactividad de la web con el usuario, razón por la cual se deben cuidar los siguientes 3 aspectos:</a:t>
            </a:r>
          </a:p>
          <a:p>
            <a:pPr marL="342900" lvl="0" indent="-342900" algn="just" fontAlgn="t">
              <a:buFont typeface="Arial" pitchFamily="34" charset="0"/>
              <a:buChar char="•"/>
            </a:pPr>
            <a:r>
              <a:rPr lang="es-VE" sz="2000" i="1" dirty="0">
                <a:solidFill>
                  <a:schemeClr val="tx1">
                    <a:lumMod val="85000"/>
                    <a:lumOff val="15000"/>
                  </a:schemeClr>
                </a:solidFill>
              </a:rPr>
              <a:t>Forma del botón debe ser la misma en todo el sitio</a:t>
            </a:r>
          </a:p>
          <a:p>
            <a:pPr marL="342900" lvl="0" indent="-342900" algn="just" fontAlgn="t">
              <a:buFont typeface="Arial" pitchFamily="34" charset="0"/>
              <a:buChar char="•"/>
            </a:pPr>
            <a:r>
              <a:rPr lang="es-VE" sz="2000" i="1" dirty="0">
                <a:solidFill>
                  <a:schemeClr val="tx1">
                    <a:lumMod val="85000"/>
                    <a:lumOff val="15000"/>
                  </a:schemeClr>
                </a:solidFill>
              </a:rPr>
              <a:t>La palabra que contiene el botón debe ser característica de la acción que realizara</a:t>
            </a:r>
          </a:p>
          <a:p>
            <a:pPr marL="342900" lvl="0" indent="-342900" algn="just" fontAlgn="t">
              <a:buFont typeface="Arial" pitchFamily="34" charset="0"/>
              <a:buChar char="•"/>
            </a:pPr>
            <a:r>
              <a:rPr lang="es-VE" sz="2000" i="1" dirty="0">
                <a:solidFill>
                  <a:schemeClr val="tx1">
                    <a:lumMod val="85000"/>
                    <a:lumOff val="15000"/>
                  </a:schemeClr>
                </a:solidFill>
              </a:rPr>
              <a:t>Animación de cambio de estado, cuando el usuario pasa por encima o pulsa el botón</a:t>
            </a:r>
          </a:p>
          <a:p>
            <a:pPr algn="just" fontAlgn="t"/>
            <a:r>
              <a:rPr lang="es-VE" sz="2000" i="1" dirty="0">
                <a:solidFill>
                  <a:schemeClr val="tx1">
                    <a:lumMod val="85000"/>
                    <a:lumOff val="15000"/>
                  </a:schemeClr>
                </a:solidFill>
              </a:rPr>
              <a:t>Estos aspectos deben ayudar al usuario a manejar la pagina de manera intuitiva aunque sea la primera vez que la visita</a:t>
            </a:r>
            <a:r>
              <a:rPr lang="es-VE" sz="2000" i="1" dirty="0" smtClean="0">
                <a:solidFill>
                  <a:schemeClr val="tx1">
                    <a:lumMod val="85000"/>
                    <a:lumOff val="15000"/>
                  </a:schemeClr>
                </a:solidFill>
              </a:rPr>
              <a:t>. </a:t>
            </a:r>
          </a:p>
          <a:p>
            <a:pPr algn="just" fontAlgn="t"/>
            <a:endParaRPr lang="es-VE" sz="2000" i="1" dirty="0" smtClean="0">
              <a:solidFill>
                <a:schemeClr val="tx1">
                  <a:lumMod val="85000"/>
                  <a:lumOff val="15000"/>
                </a:schemeClr>
              </a:solidFill>
            </a:endParaRPr>
          </a:p>
          <a:p>
            <a:pPr algn="just" fontAlgn="t"/>
            <a:r>
              <a:rPr lang="es-VE" sz="2000" i="1" dirty="0" smtClean="0">
                <a:solidFill>
                  <a:srgbClr val="C00000"/>
                </a:solidFill>
              </a:rPr>
              <a:t>Los </a:t>
            </a:r>
            <a:r>
              <a:rPr lang="es-VE" sz="2000" i="1" dirty="0">
                <a:solidFill>
                  <a:srgbClr val="C00000"/>
                </a:solidFill>
              </a:rPr>
              <a:t>enlaces </a:t>
            </a:r>
            <a:r>
              <a:rPr lang="es-VE" sz="2000" i="1" dirty="0">
                <a:solidFill>
                  <a:schemeClr val="tx1">
                    <a:lumMod val="85000"/>
                    <a:lumOff val="15000"/>
                  </a:schemeClr>
                </a:solidFill>
              </a:rPr>
              <a:t>son esenciales en el sitio web ya que permite la navegación entre sus paginas, pueden estar en el texto, una imagen, ancladas al botón, entre otros. Deben de tener las siguientes características:</a:t>
            </a:r>
          </a:p>
          <a:p>
            <a:pPr marL="342900" lvl="0" indent="-342900" algn="just" fontAlgn="t">
              <a:buFont typeface="Arial" pitchFamily="34" charset="0"/>
              <a:buChar char="•"/>
            </a:pPr>
            <a:r>
              <a:rPr lang="es-VE" sz="2000" i="1" dirty="0">
                <a:solidFill>
                  <a:schemeClr val="tx1">
                    <a:lumMod val="85000"/>
                    <a:lumOff val="15000"/>
                  </a:schemeClr>
                </a:solidFill>
              </a:rPr>
              <a:t>Diferenciados del Texto</a:t>
            </a:r>
          </a:p>
          <a:p>
            <a:pPr marL="342900" lvl="0" indent="-342900" algn="just" fontAlgn="t">
              <a:buFont typeface="Arial" pitchFamily="34" charset="0"/>
              <a:buChar char="•"/>
            </a:pPr>
            <a:r>
              <a:rPr lang="es-VE" sz="2000" i="1" dirty="0">
                <a:solidFill>
                  <a:schemeClr val="tx1">
                    <a:lumMod val="85000"/>
                    <a:lumOff val="15000"/>
                  </a:schemeClr>
                </a:solidFill>
              </a:rPr>
              <a:t>El estado del enlace debe estar anclado al color del mismo</a:t>
            </a:r>
          </a:p>
          <a:p>
            <a:pPr marL="342900" lvl="0" indent="-342900" algn="just" fontAlgn="t">
              <a:buFont typeface="Arial" pitchFamily="34" charset="0"/>
              <a:buChar char="•"/>
            </a:pPr>
            <a:r>
              <a:rPr lang="es-VE" sz="2000" i="1" dirty="0">
                <a:solidFill>
                  <a:schemeClr val="tx1">
                    <a:lumMod val="85000"/>
                    <a:lumOff val="15000"/>
                  </a:schemeClr>
                </a:solidFill>
              </a:rPr>
              <a:t>Deben llevar un texto Explicativo</a:t>
            </a:r>
          </a:p>
        </p:txBody>
      </p:sp>
    </p:spTree>
    <p:extLst>
      <p:ext uri="{BB962C8B-B14F-4D97-AF65-F5344CB8AC3E}">
        <p14:creationId xmlns:p14="http://schemas.microsoft.com/office/powerpoint/2010/main" val="1024043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72816"/>
            <a:ext cx="8229600" cy="648072"/>
          </a:xfrm>
        </p:spPr>
        <p:txBody>
          <a:bodyPr>
            <a:normAutofit fontScale="90000"/>
          </a:bodyPr>
          <a:lstStyle/>
          <a:p>
            <a:pPr fontAlgn="t"/>
            <a:r>
              <a:rPr lang="es-VE" b="1" i="1" dirty="0"/>
              <a:t>Uso de otros Elementos Interactivos</a:t>
            </a:r>
            <a:endParaRPr lang="es-VE" i="1" dirty="0"/>
          </a:p>
        </p:txBody>
      </p:sp>
      <p:sp>
        <p:nvSpPr>
          <p:cNvPr id="9" name="8 CuadroTexto"/>
          <p:cNvSpPr txBox="1"/>
          <p:nvPr/>
        </p:nvSpPr>
        <p:spPr>
          <a:xfrm>
            <a:off x="671269" y="2843053"/>
            <a:ext cx="7896552" cy="2862322"/>
          </a:xfrm>
          <a:prstGeom prst="rect">
            <a:avLst/>
          </a:prstGeom>
          <a:noFill/>
        </p:spPr>
        <p:txBody>
          <a:bodyPr wrap="square" rtlCol="0">
            <a:spAutoFit/>
          </a:bodyPr>
          <a:lstStyle/>
          <a:p>
            <a:pPr algn="just" fontAlgn="t"/>
            <a:r>
              <a:rPr lang="es-VE" sz="2000" i="1" dirty="0">
                <a:solidFill>
                  <a:schemeClr val="tx1">
                    <a:lumMod val="85000"/>
                    <a:lumOff val="15000"/>
                  </a:schemeClr>
                </a:solidFill>
              </a:rPr>
              <a:t>Permitirán al usuario interactuar con la pagina web, en los </a:t>
            </a:r>
            <a:r>
              <a:rPr lang="es-VE" sz="2000" i="1" dirty="0" smtClean="0">
                <a:solidFill>
                  <a:schemeClr val="tx1">
                    <a:lumMod val="85000"/>
                    <a:lumOff val="15000"/>
                  </a:schemeClr>
                </a:solidFill>
              </a:rPr>
              <a:t>formularios</a:t>
            </a:r>
          </a:p>
          <a:p>
            <a:pPr algn="just" fontAlgn="t"/>
            <a:endParaRPr lang="es-VE" sz="2000" i="1" dirty="0">
              <a:solidFill>
                <a:schemeClr val="tx1">
                  <a:lumMod val="85000"/>
                  <a:lumOff val="15000"/>
                </a:schemeClr>
              </a:solidFill>
            </a:endParaRPr>
          </a:p>
          <a:p>
            <a:pPr marL="342900" lvl="0" indent="-342900" algn="just" fontAlgn="t">
              <a:buFont typeface="Arial" pitchFamily="34" charset="0"/>
              <a:buChar char="•"/>
            </a:pPr>
            <a:r>
              <a:rPr lang="es-VE" sz="2000" i="1" dirty="0">
                <a:solidFill>
                  <a:schemeClr val="tx1">
                    <a:lumMod val="85000"/>
                    <a:lumOff val="15000"/>
                  </a:schemeClr>
                </a:solidFill>
              </a:rPr>
              <a:t>Text </a:t>
            </a:r>
            <a:r>
              <a:rPr lang="es-VE" sz="2000" i="1" dirty="0" err="1">
                <a:solidFill>
                  <a:schemeClr val="tx1">
                    <a:lumMod val="85000"/>
                    <a:lumOff val="15000"/>
                  </a:schemeClr>
                </a:solidFill>
              </a:rPr>
              <a:t>Area</a:t>
            </a:r>
            <a:r>
              <a:rPr lang="es-VE" sz="2000" i="1" dirty="0">
                <a:solidFill>
                  <a:schemeClr val="tx1">
                    <a:lumMod val="85000"/>
                    <a:lumOff val="15000"/>
                  </a:schemeClr>
                </a:solidFill>
              </a:rPr>
              <a:t> (Área de Texto): opciones o sugerencias</a:t>
            </a:r>
          </a:p>
          <a:p>
            <a:pPr marL="342900" lvl="0" indent="-342900" algn="just" fontAlgn="t">
              <a:buFont typeface="Arial" pitchFamily="34" charset="0"/>
              <a:buChar char="•"/>
            </a:pPr>
            <a:r>
              <a:rPr lang="es-VE" sz="2000" i="1" dirty="0" err="1">
                <a:solidFill>
                  <a:schemeClr val="tx1">
                    <a:lumMod val="85000"/>
                    <a:lumOff val="15000"/>
                  </a:schemeClr>
                </a:solidFill>
              </a:rPr>
              <a:t>CheckBox</a:t>
            </a:r>
            <a:r>
              <a:rPr lang="es-VE" sz="2000" i="1" dirty="0">
                <a:solidFill>
                  <a:schemeClr val="tx1">
                    <a:lumMod val="85000"/>
                    <a:lumOff val="15000"/>
                  </a:schemeClr>
                </a:solidFill>
              </a:rPr>
              <a:t>: Marcar opciones dentro de la pagina</a:t>
            </a:r>
          </a:p>
          <a:p>
            <a:pPr marL="342900" lvl="0" indent="-342900" algn="just" fontAlgn="t">
              <a:buFont typeface="Arial" pitchFamily="34" charset="0"/>
              <a:buChar char="•"/>
            </a:pPr>
            <a:r>
              <a:rPr lang="es-VE" sz="2000" i="1" dirty="0">
                <a:solidFill>
                  <a:schemeClr val="tx1">
                    <a:lumMod val="85000"/>
                    <a:lumOff val="15000"/>
                  </a:schemeClr>
                </a:solidFill>
              </a:rPr>
              <a:t>Radio </a:t>
            </a:r>
            <a:r>
              <a:rPr lang="es-VE" sz="2000" i="1" dirty="0" err="1">
                <a:solidFill>
                  <a:schemeClr val="tx1">
                    <a:lumMod val="85000"/>
                    <a:lumOff val="15000"/>
                  </a:schemeClr>
                </a:solidFill>
              </a:rPr>
              <a:t>Button</a:t>
            </a:r>
            <a:r>
              <a:rPr lang="es-VE" sz="2000" i="1" dirty="0">
                <a:solidFill>
                  <a:schemeClr val="tx1">
                    <a:lumMod val="85000"/>
                    <a:lumOff val="15000"/>
                  </a:schemeClr>
                </a:solidFill>
              </a:rPr>
              <a:t>: macar una opción dentro del sitio </a:t>
            </a:r>
            <a:r>
              <a:rPr lang="es-VE" sz="2000" i="1" dirty="0" smtClean="0">
                <a:solidFill>
                  <a:schemeClr val="tx1">
                    <a:lumMod val="85000"/>
                    <a:lumOff val="15000"/>
                  </a:schemeClr>
                </a:solidFill>
              </a:rPr>
              <a:t>web</a:t>
            </a:r>
          </a:p>
          <a:p>
            <a:pPr lvl="0" algn="just" fontAlgn="t"/>
            <a:endParaRPr lang="es-VE" sz="2000" i="1" dirty="0">
              <a:solidFill>
                <a:schemeClr val="tx1">
                  <a:lumMod val="85000"/>
                  <a:lumOff val="15000"/>
                </a:schemeClr>
              </a:solidFill>
            </a:endParaRPr>
          </a:p>
          <a:p>
            <a:pPr algn="just" fontAlgn="t"/>
            <a:r>
              <a:rPr lang="es-VE" sz="2000" i="1" dirty="0">
                <a:solidFill>
                  <a:schemeClr val="tx1">
                    <a:lumMod val="85000"/>
                    <a:lumOff val="15000"/>
                  </a:schemeClr>
                </a:solidFill>
              </a:rPr>
              <a:t>Formularios que forman parte del sitio web con la finalidad de que lo usuarios se registren en la pagina y de esa manera conocer los gustos o apreciaciones en búsqueda de mejorar nuestro sitio web.</a:t>
            </a:r>
          </a:p>
        </p:txBody>
      </p:sp>
    </p:spTree>
    <p:extLst>
      <p:ext uri="{BB962C8B-B14F-4D97-AF65-F5344CB8AC3E}">
        <p14:creationId xmlns:p14="http://schemas.microsoft.com/office/powerpoint/2010/main" val="497325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72816"/>
            <a:ext cx="8229600" cy="648072"/>
          </a:xfrm>
        </p:spPr>
        <p:txBody>
          <a:bodyPr>
            <a:normAutofit fontScale="90000"/>
          </a:bodyPr>
          <a:lstStyle/>
          <a:p>
            <a:pPr fontAlgn="t"/>
            <a:r>
              <a:rPr lang="es-VE" b="1" i="1" dirty="0"/>
              <a:t>Aseguramiento de la Usabilidad</a:t>
            </a:r>
            <a:endParaRPr lang="es-VE" i="1" dirty="0"/>
          </a:p>
        </p:txBody>
      </p:sp>
      <p:sp>
        <p:nvSpPr>
          <p:cNvPr id="9" name="8 CuadroTexto"/>
          <p:cNvSpPr txBox="1"/>
          <p:nvPr/>
        </p:nvSpPr>
        <p:spPr>
          <a:xfrm>
            <a:off x="671269" y="2843053"/>
            <a:ext cx="7896552" cy="3170099"/>
          </a:xfrm>
          <a:prstGeom prst="rect">
            <a:avLst/>
          </a:prstGeom>
          <a:noFill/>
        </p:spPr>
        <p:txBody>
          <a:bodyPr wrap="square" rtlCol="0">
            <a:spAutoFit/>
          </a:bodyPr>
          <a:lstStyle/>
          <a:p>
            <a:pPr algn="just" fontAlgn="t"/>
            <a:r>
              <a:rPr lang="es-VE" sz="2000" i="1" dirty="0">
                <a:solidFill>
                  <a:schemeClr val="tx1">
                    <a:lumMod val="85000"/>
                    <a:lumOff val="15000"/>
                  </a:schemeClr>
                </a:solidFill>
              </a:rPr>
              <a:t>El principal objetivo del Desarrollador Front-</a:t>
            </a:r>
            <a:r>
              <a:rPr lang="es-VE" sz="2000" i="1" dirty="0" err="1">
                <a:solidFill>
                  <a:schemeClr val="tx1">
                    <a:lumMod val="85000"/>
                    <a:lumOff val="15000"/>
                  </a:schemeClr>
                </a:solidFill>
              </a:rPr>
              <a:t>end</a:t>
            </a:r>
            <a:r>
              <a:rPr lang="es-VE" sz="2000" i="1" dirty="0">
                <a:solidFill>
                  <a:schemeClr val="tx1">
                    <a:lumMod val="85000"/>
                    <a:lumOff val="15000"/>
                  </a:schemeClr>
                </a:solidFill>
              </a:rPr>
              <a:t> es que el usuario utilice y adquiera los servicios del sitio web para ello se debe facilitar la usabilidad del sitio es decir que el usuario utilice y entienda sus funcionalidad de </a:t>
            </a:r>
            <a:r>
              <a:rPr lang="es-VE" sz="2000" i="1" dirty="0" smtClean="0">
                <a:solidFill>
                  <a:schemeClr val="tx1">
                    <a:lumMod val="85000"/>
                    <a:lumOff val="15000"/>
                  </a:schemeClr>
                </a:solidFill>
              </a:rPr>
              <a:t>manera </a:t>
            </a:r>
            <a:r>
              <a:rPr lang="es-VE" sz="2000" i="1" dirty="0">
                <a:solidFill>
                  <a:schemeClr val="tx1">
                    <a:lumMod val="85000"/>
                    <a:lumOff val="15000"/>
                  </a:schemeClr>
                </a:solidFill>
              </a:rPr>
              <a:t>casi intuitiva. </a:t>
            </a:r>
            <a:endParaRPr lang="es-VE" sz="2000" i="1" dirty="0" smtClean="0">
              <a:solidFill>
                <a:schemeClr val="tx1">
                  <a:lumMod val="85000"/>
                  <a:lumOff val="15000"/>
                </a:schemeClr>
              </a:solidFill>
            </a:endParaRPr>
          </a:p>
          <a:p>
            <a:pPr algn="just" fontAlgn="t"/>
            <a:endParaRPr lang="es-VE" sz="2000" i="1" dirty="0">
              <a:solidFill>
                <a:schemeClr val="tx1">
                  <a:lumMod val="85000"/>
                  <a:lumOff val="15000"/>
                </a:schemeClr>
              </a:solidFill>
            </a:endParaRPr>
          </a:p>
          <a:p>
            <a:pPr algn="just" fontAlgn="t"/>
            <a:r>
              <a:rPr lang="es-VE" sz="2000" i="1" dirty="0">
                <a:solidFill>
                  <a:schemeClr val="tx1">
                    <a:lumMod val="85000"/>
                    <a:lumOff val="15000"/>
                  </a:schemeClr>
                </a:solidFill>
              </a:rPr>
              <a:t>La </a:t>
            </a:r>
            <a:r>
              <a:rPr lang="es-VE" sz="2000" i="1" dirty="0" smtClean="0">
                <a:solidFill>
                  <a:schemeClr val="tx1">
                    <a:lumMod val="85000"/>
                    <a:lumOff val="15000"/>
                  </a:schemeClr>
                </a:solidFill>
              </a:rPr>
              <a:t>usabilidad </a:t>
            </a:r>
            <a:r>
              <a:rPr lang="es-VE" sz="2000" i="1" dirty="0">
                <a:solidFill>
                  <a:schemeClr val="tx1">
                    <a:lumMod val="85000"/>
                    <a:lumOff val="15000"/>
                  </a:schemeClr>
                </a:solidFill>
              </a:rPr>
              <a:t>va muy ligada a la experiencia del usuario y al diseño de la Interfaces, por ejemplo un sitio web de ventas no seria exitoso si su procedimiento de compras no es </a:t>
            </a:r>
            <a:r>
              <a:rPr lang="es-VE" sz="2000" i="1" dirty="0" smtClean="0">
                <a:solidFill>
                  <a:schemeClr val="tx1">
                    <a:lumMod val="85000"/>
                    <a:lumOff val="15000"/>
                  </a:schemeClr>
                </a:solidFill>
              </a:rPr>
              <a:t>fácil </a:t>
            </a:r>
            <a:r>
              <a:rPr lang="es-VE" sz="2000" i="1" dirty="0">
                <a:solidFill>
                  <a:schemeClr val="tx1">
                    <a:lumMod val="85000"/>
                    <a:lumOff val="15000"/>
                  </a:schemeClr>
                </a:solidFill>
              </a:rPr>
              <a:t>de seguir, esto es generado por mecanismos de programación bastante complejos que el programador </a:t>
            </a:r>
            <a:r>
              <a:rPr lang="es-VE" sz="2000" i="1" dirty="0" err="1">
                <a:solidFill>
                  <a:schemeClr val="tx1">
                    <a:lumMod val="85000"/>
                    <a:lumOff val="15000"/>
                  </a:schemeClr>
                </a:solidFill>
              </a:rPr>
              <a:t>front-end</a:t>
            </a:r>
            <a:r>
              <a:rPr lang="es-VE" sz="2000" i="1" dirty="0">
                <a:solidFill>
                  <a:schemeClr val="tx1">
                    <a:lumMod val="85000"/>
                    <a:lumOff val="15000"/>
                  </a:schemeClr>
                </a:solidFill>
              </a:rPr>
              <a:t> debe simplificar para el usuario.</a:t>
            </a:r>
          </a:p>
        </p:txBody>
      </p:sp>
    </p:spTree>
    <p:extLst>
      <p:ext uri="{BB962C8B-B14F-4D97-AF65-F5344CB8AC3E}">
        <p14:creationId xmlns:p14="http://schemas.microsoft.com/office/powerpoint/2010/main" val="2366588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72816"/>
            <a:ext cx="8229600" cy="648072"/>
          </a:xfrm>
        </p:spPr>
        <p:txBody>
          <a:bodyPr>
            <a:normAutofit fontScale="90000"/>
          </a:bodyPr>
          <a:lstStyle/>
          <a:p>
            <a:pPr fontAlgn="t"/>
            <a:r>
              <a:rPr lang="es-VE" b="1" i="1" dirty="0"/>
              <a:t>Aseguramiento de la Usabilidad</a:t>
            </a:r>
            <a:endParaRPr lang="es-VE" i="1" dirty="0"/>
          </a:p>
        </p:txBody>
      </p:sp>
      <p:sp>
        <p:nvSpPr>
          <p:cNvPr id="9" name="8 CuadroTexto"/>
          <p:cNvSpPr txBox="1"/>
          <p:nvPr/>
        </p:nvSpPr>
        <p:spPr>
          <a:xfrm>
            <a:off x="671269" y="2843053"/>
            <a:ext cx="7896552" cy="3170099"/>
          </a:xfrm>
          <a:prstGeom prst="rect">
            <a:avLst/>
          </a:prstGeom>
          <a:noFill/>
        </p:spPr>
        <p:txBody>
          <a:bodyPr wrap="square" rtlCol="0">
            <a:spAutoFit/>
          </a:bodyPr>
          <a:lstStyle/>
          <a:p>
            <a:pPr algn="just" fontAlgn="t"/>
            <a:r>
              <a:rPr lang="es-VE" sz="2000" i="1" dirty="0">
                <a:solidFill>
                  <a:schemeClr val="tx1">
                    <a:lumMod val="85000"/>
                    <a:lumOff val="15000"/>
                  </a:schemeClr>
                </a:solidFill>
              </a:rPr>
              <a:t>El principal objetivo del Desarrollador Front-</a:t>
            </a:r>
            <a:r>
              <a:rPr lang="es-VE" sz="2000" i="1" dirty="0" err="1">
                <a:solidFill>
                  <a:schemeClr val="tx1">
                    <a:lumMod val="85000"/>
                    <a:lumOff val="15000"/>
                  </a:schemeClr>
                </a:solidFill>
              </a:rPr>
              <a:t>end</a:t>
            </a:r>
            <a:r>
              <a:rPr lang="es-VE" sz="2000" i="1" dirty="0">
                <a:solidFill>
                  <a:schemeClr val="tx1">
                    <a:lumMod val="85000"/>
                    <a:lumOff val="15000"/>
                  </a:schemeClr>
                </a:solidFill>
              </a:rPr>
              <a:t> es que el usuario utilice y adquiera los servicios del sitio web para ello se debe facilitar la usabilidad del sitio es decir que el usuario utilice y entienda sus funcionalidad de </a:t>
            </a:r>
            <a:r>
              <a:rPr lang="es-VE" sz="2000" i="1" dirty="0" err="1">
                <a:solidFill>
                  <a:schemeClr val="tx1">
                    <a:lumMod val="85000"/>
                    <a:lumOff val="15000"/>
                  </a:schemeClr>
                </a:solidFill>
              </a:rPr>
              <a:t>de</a:t>
            </a:r>
            <a:r>
              <a:rPr lang="es-VE" sz="2000" i="1" dirty="0">
                <a:solidFill>
                  <a:schemeClr val="tx1">
                    <a:lumMod val="85000"/>
                    <a:lumOff val="15000"/>
                  </a:schemeClr>
                </a:solidFill>
              </a:rPr>
              <a:t> manera casi intuitiva. </a:t>
            </a:r>
            <a:endParaRPr lang="es-VE" sz="2000" i="1" dirty="0" smtClean="0">
              <a:solidFill>
                <a:schemeClr val="tx1">
                  <a:lumMod val="85000"/>
                  <a:lumOff val="15000"/>
                </a:schemeClr>
              </a:solidFill>
            </a:endParaRPr>
          </a:p>
          <a:p>
            <a:pPr algn="just" fontAlgn="t"/>
            <a:endParaRPr lang="es-VE" sz="2000" i="1" dirty="0">
              <a:solidFill>
                <a:schemeClr val="tx1">
                  <a:lumMod val="85000"/>
                  <a:lumOff val="15000"/>
                </a:schemeClr>
              </a:solidFill>
            </a:endParaRPr>
          </a:p>
          <a:p>
            <a:pPr algn="just" fontAlgn="t"/>
            <a:r>
              <a:rPr lang="es-VE" sz="2000" i="1" dirty="0">
                <a:solidFill>
                  <a:schemeClr val="tx1">
                    <a:lumMod val="85000"/>
                    <a:lumOff val="15000"/>
                  </a:schemeClr>
                </a:solidFill>
              </a:rPr>
              <a:t>La </a:t>
            </a:r>
            <a:r>
              <a:rPr lang="es-VE" sz="2000" i="1" dirty="0" err="1">
                <a:solidFill>
                  <a:schemeClr val="tx1">
                    <a:lumMod val="85000"/>
                    <a:lumOff val="15000"/>
                  </a:schemeClr>
                </a:solidFill>
              </a:rPr>
              <a:t>usuabilidad</a:t>
            </a:r>
            <a:r>
              <a:rPr lang="es-VE" sz="2000" i="1" dirty="0">
                <a:solidFill>
                  <a:schemeClr val="tx1">
                    <a:lumMod val="85000"/>
                    <a:lumOff val="15000"/>
                  </a:schemeClr>
                </a:solidFill>
              </a:rPr>
              <a:t> va muy ligada a la experiencia del usuario y al diseño de la Interfaces, por ejemplo un sitio web de ventas no seria exitoso si su procedimiento de compras no es </a:t>
            </a:r>
            <a:r>
              <a:rPr lang="es-VE" sz="2000" i="1" dirty="0" err="1">
                <a:solidFill>
                  <a:schemeClr val="tx1">
                    <a:lumMod val="85000"/>
                    <a:lumOff val="15000"/>
                  </a:schemeClr>
                </a:solidFill>
              </a:rPr>
              <a:t>facil</a:t>
            </a:r>
            <a:r>
              <a:rPr lang="es-VE" sz="2000" i="1" dirty="0">
                <a:solidFill>
                  <a:schemeClr val="tx1">
                    <a:lumMod val="85000"/>
                    <a:lumOff val="15000"/>
                  </a:schemeClr>
                </a:solidFill>
              </a:rPr>
              <a:t> de seguir, esto es generado por mecanismos de programación bastante complejos que el programador </a:t>
            </a:r>
            <a:r>
              <a:rPr lang="es-VE" sz="2000" i="1" dirty="0" err="1">
                <a:solidFill>
                  <a:schemeClr val="tx1">
                    <a:lumMod val="85000"/>
                    <a:lumOff val="15000"/>
                  </a:schemeClr>
                </a:solidFill>
              </a:rPr>
              <a:t>front-end</a:t>
            </a:r>
            <a:r>
              <a:rPr lang="es-VE" sz="2000" i="1" dirty="0">
                <a:solidFill>
                  <a:schemeClr val="tx1">
                    <a:lumMod val="85000"/>
                    <a:lumOff val="15000"/>
                  </a:schemeClr>
                </a:solidFill>
              </a:rPr>
              <a:t> debe simplificar para el usuario.</a:t>
            </a:r>
          </a:p>
        </p:txBody>
      </p:sp>
    </p:spTree>
    <p:extLst>
      <p:ext uri="{BB962C8B-B14F-4D97-AF65-F5344CB8AC3E}">
        <p14:creationId xmlns:p14="http://schemas.microsoft.com/office/powerpoint/2010/main" val="1259986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8"/>
            <a:ext cx="9144000" cy="6851251"/>
          </a:xfrm>
          <a:prstGeom prst="rect">
            <a:avLst/>
          </a:prstGeom>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4" y="564097"/>
            <a:ext cx="694947" cy="7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395536" y="1772816"/>
            <a:ext cx="8229600" cy="648072"/>
          </a:xfrm>
        </p:spPr>
        <p:txBody>
          <a:bodyPr>
            <a:normAutofit fontScale="90000"/>
          </a:bodyPr>
          <a:lstStyle/>
          <a:p>
            <a:pPr fontAlgn="t"/>
            <a:r>
              <a:rPr lang="es-VE" b="1" i="1" dirty="0" smtClean="0"/>
              <a:t>Factores de </a:t>
            </a:r>
            <a:r>
              <a:rPr lang="es-VE" b="1" i="1" dirty="0"/>
              <a:t>la Usabilidad</a:t>
            </a:r>
            <a:endParaRPr lang="es-VE" i="1" dirty="0"/>
          </a:p>
        </p:txBody>
      </p:sp>
      <p:sp>
        <p:nvSpPr>
          <p:cNvPr id="9" name="8 CuadroTexto"/>
          <p:cNvSpPr txBox="1"/>
          <p:nvPr/>
        </p:nvSpPr>
        <p:spPr>
          <a:xfrm>
            <a:off x="671269" y="2492896"/>
            <a:ext cx="7896552" cy="4093428"/>
          </a:xfrm>
          <a:prstGeom prst="rect">
            <a:avLst/>
          </a:prstGeom>
          <a:noFill/>
        </p:spPr>
        <p:txBody>
          <a:bodyPr wrap="square" rtlCol="0">
            <a:spAutoFit/>
          </a:bodyPr>
          <a:lstStyle/>
          <a:p>
            <a:pPr algn="just" fontAlgn="t"/>
            <a:r>
              <a:rPr lang="es-VE" sz="2000" i="1" dirty="0">
                <a:solidFill>
                  <a:schemeClr val="tx1">
                    <a:lumMod val="85000"/>
                    <a:lumOff val="15000"/>
                  </a:schemeClr>
                </a:solidFill>
              </a:rPr>
              <a:t>Para que la usabilidad sea efectiva se debe tomar en </a:t>
            </a:r>
            <a:r>
              <a:rPr lang="es-VE" sz="2000" i="1" dirty="0" smtClean="0">
                <a:solidFill>
                  <a:schemeClr val="tx1">
                    <a:lumMod val="85000"/>
                    <a:lumOff val="15000"/>
                  </a:schemeClr>
                </a:solidFill>
              </a:rPr>
              <a:t>cuenta </a:t>
            </a:r>
            <a:r>
              <a:rPr lang="es-VE" sz="2000" i="1" dirty="0">
                <a:solidFill>
                  <a:schemeClr val="tx1">
                    <a:lumMod val="85000"/>
                    <a:lumOff val="15000"/>
                  </a:schemeClr>
                </a:solidFill>
              </a:rPr>
              <a:t>los siguientes factores claves:</a:t>
            </a:r>
          </a:p>
          <a:p>
            <a:pPr marL="342900" lvl="0" indent="-342900" algn="just" fontAlgn="t">
              <a:buFont typeface="Arial" pitchFamily="34" charset="0"/>
              <a:buChar char="•"/>
            </a:pPr>
            <a:r>
              <a:rPr lang="es-VE" sz="2000" i="1" dirty="0">
                <a:solidFill>
                  <a:schemeClr val="tx1">
                    <a:lumMod val="85000"/>
                    <a:lumOff val="15000"/>
                  </a:schemeClr>
                </a:solidFill>
              </a:rPr>
              <a:t>Facilidad de aprendizaje: por parte del usuario de usar una interfaz</a:t>
            </a:r>
          </a:p>
          <a:p>
            <a:pPr marL="342900" lvl="0" indent="-342900" algn="just" fontAlgn="t">
              <a:buFont typeface="Arial" pitchFamily="34" charset="0"/>
              <a:buChar char="•"/>
            </a:pPr>
            <a:r>
              <a:rPr lang="es-VE" sz="2000" i="1" dirty="0">
                <a:solidFill>
                  <a:schemeClr val="tx1">
                    <a:lumMod val="85000"/>
                    <a:lumOff val="15000"/>
                  </a:schemeClr>
                </a:solidFill>
              </a:rPr>
              <a:t>Facilidad de uso: rapidez con la que el usuario recuerda los procedimientos particulares de cada función</a:t>
            </a:r>
          </a:p>
          <a:p>
            <a:pPr marL="342900" lvl="0" indent="-342900" algn="just" fontAlgn="t">
              <a:buFont typeface="Arial" pitchFamily="34" charset="0"/>
              <a:buChar char="•"/>
            </a:pPr>
            <a:r>
              <a:rPr lang="es-VE" sz="2000" i="1" dirty="0">
                <a:solidFill>
                  <a:schemeClr val="tx1">
                    <a:lumMod val="85000"/>
                    <a:lumOff val="15000"/>
                  </a:schemeClr>
                </a:solidFill>
              </a:rPr>
              <a:t>Fácil de recordar: el reconocimiento de características claves para utilizar el sistema en un futuro</a:t>
            </a:r>
          </a:p>
          <a:p>
            <a:pPr marL="342900" lvl="0" indent="-342900" algn="just" fontAlgn="t">
              <a:buFont typeface="Arial" pitchFamily="34" charset="0"/>
              <a:buChar char="•"/>
            </a:pPr>
            <a:r>
              <a:rPr lang="es-VE" sz="2000" i="1" dirty="0">
                <a:solidFill>
                  <a:schemeClr val="tx1">
                    <a:lumMod val="85000"/>
                    <a:lumOff val="15000"/>
                  </a:schemeClr>
                </a:solidFill>
              </a:rPr>
              <a:t>Frecuencia de errores: la asistencia al usuario en caso de problemas </a:t>
            </a:r>
          </a:p>
          <a:p>
            <a:pPr marL="342900" lvl="0" indent="-342900" algn="just" fontAlgn="t">
              <a:buFont typeface="Arial" pitchFamily="34" charset="0"/>
              <a:buChar char="•"/>
            </a:pPr>
            <a:r>
              <a:rPr lang="es-VE" sz="2000" i="1" dirty="0">
                <a:solidFill>
                  <a:schemeClr val="tx1">
                    <a:lumMod val="85000"/>
                    <a:lumOff val="15000"/>
                  </a:schemeClr>
                </a:solidFill>
              </a:rPr>
              <a:t>Satisfacción subjetiva: el grado de satisfacción de los usuarios cuando han utilizado el sistema</a:t>
            </a:r>
          </a:p>
          <a:p>
            <a:pPr algn="just" fontAlgn="t"/>
            <a:r>
              <a:rPr lang="es-VE" sz="2000" i="1" dirty="0">
                <a:solidFill>
                  <a:schemeClr val="tx1">
                    <a:lumMod val="85000"/>
                    <a:lumOff val="15000"/>
                  </a:schemeClr>
                </a:solidFill>
              </a:rPr>
              <a:t>Para medir estos factores se realizan pruebas de usabilidad por el equipo de </a:t>
            </a:r>
            <a:r>
              <a:rPr lang="es-VE" sz="2000" i="1" dirty="0">
                <a:solidFill>
                  <a:srgbClr val="C00000"/>
                </a:solidFill>
              </a:rPr>
              <a:t>tester </a:t>
            </a:r>
            <a:r>
              <a:rPr lang="es-VE" sz="2000" i="1" dirty="0">
                <a:solidFill>
                  <a:schemeClr val="tx1">
                    <a:lumMod val="85000"/>
                    <a:lumOff val="15000"/>
                  </a:schemeClr>
                </a:solidFill>
              </a:rPr>
              <a:t>si no pasa las pruebas la interfaz debe ser rediseñada u optimizada</a:t>
            </a:r>
          </a:p>
        </p:txBody>
      </p:sp>
    </p:spTree>
    <p:extLst>
      <p:ext uri="{BB962C8B-B14F-4D97-AF65-F5344CB8AC3E}">
        <p14:creationId xmlns:p14="http://schemas.microsoft.com/office/powerpoint/2010/main" val="1259986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935</TotalTime>
  <Words>5472</Words>
  <Application>Microsoft Office PowerPoint</Application>
  <PresentationFormat>Presentación en pantalla (4:3)</PresentationFormat>
  <Paragraphs>355</Paragraphs>
  <Slides>40</Slides>
  <Notes>0</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Tema de Office</vt:lpstr>
      <vt:lpstr>Presentación de PowerPoint</vt:lpstr>
      <vt:lpstr>Diseño de Interfaz de Usuario</vt:lpstr>
      <vt:lpstr>Principios del Diseño de Interfaces</vt:lpstr>
      <vt:lpstr> Experiencia de Usuario</vt:lpstr>
      <vt:lpstr>Presentación de PowerPoint</vt:lpstr>
      <vt:lpstr>Uso de otros Elementos Interactivos</vt:lpstr>
      <vt:lpstr>Aseguramiento de la Usabilidad</vt:lpstr>
      <vt:lpstr>Aseguramiento de la Usabilidad</vt:lpstr>
      <vt:lpstr>Factores de la Usabilidad</vt:lpstr>
      <vt:lpstr>Mejoras de la Usabilidad</vt:lpstr>
      <vt:lpstr>Proceso de Desarrollo Front-End</vt:lpstr>
      <vt:lpstr>Requerimientos del Cliente</vt:lpstr>
      <vt:lpstr>Ejemplo Soluciones para un Sitio Web de Ventas Online</vt:lpstr>
      <vt:lpstr>Mapas de Navegación y Wireframes</vt:lpstr>
      <vt:lpstr>Mapa de Navegación: </vt:lpstr>
      <vt:lpstr>Wireframes</vt:lpstr>
      <vt:lpstr>Partituras de interacción</vt:lpstr>
      <vt:lpstr>Lenguaje de la Web</vt:lpstr>
      <vt:lpstr>Lenguaje de la Web</vt:lpstr>
      <vt:lpstr>Lenguaje de la Web</vt:lpstr>
      <vt:lpstr>Uso de Link e Imágenes en HTML</vt:lpstr>
      <vt:lpstr>Uso de Link e Imágenes en HTML</vt:lpstr>
      <vt:lpstr>Insertar Listas y Tablas en HTML</vt:lpstr>
      <vt:lpstr>Insertar Listas y Tablas en HTML</vt:lpstr>
      <vt:lpstr>Estructura en HTML</vt:lpstr>
      <vt:lpstr>Presentación de PowerPoint</vt:lpstr>
      <vt:lpstr>Vídeo y Audio en HTML</vt:lpstr>
      <vt:lpstr>Presentación de PowerPoint</vt:lpstr>
      <vt:lpstr>Generar estilo visual al sitio web</vt:lpstr>
      <vt:lpstr>Presentación de PowerPoint</vt:lpstr>
      <vt:lpstr>Presentación de PowerPoint</vt:lpstr>
      <vt:lpstr>Generar Clases en CSS</vt:lpstr>
      <vt:lpstr>Colores en CSS</vt:lpstr>
      <vt:lpstr>Presentación de PowerPoint</vt:lpstr>
      <vt:lpstr>Contornos, Bordes y Margenes</vt:lpstr>
      <vt:lpstr>Presentación de PowerPoint</vt:lpstr>
      <vt:lpstr>Uso de Pseudo Clases</vt:lpstr>
      <vt:lpstr>Presentación de PowerPoint</vt:lpstr>
      <vt:lpstr>Pseudo-clases frecuentes</vt:lpstr>
      <vt:lpstr>¿Cómo incorporar JavaScript al sitio web?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dc:creator>
  <cp:lastModifiedBy>Rafael</cp:lastModifiedBy>
  <cp:revision>32</cp:revision>
  <dcterms:created xsi:type="dcterms:W3CDTF">2017-07-15T16:12:47Z</dcterms:created>
  <dcterms:modified xsi:type="dcterms:W3CDTF">2017-10-07T21:05:08Z</dcterms:modified>
</cp:coreProperties>
</file>