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  <p:sldId id="261" r:id="rId7"/>
    <p:sldId id="259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8545-3814-D745-9540-FB19A0F04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297F2-457B-2640-90A0-E452E59FD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E83A-53D3-814E-A7FB-9D156A70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AB0D-6237-9747-9E22-C00E58C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8D71-B82A-6E49-BD8F-7CF336BA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333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819D-8A82-2245-B917-4437ADB2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AD6E-C5AA-6B42-B96A-426142F0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4BC7-A6DA-074B-9DD2-13098E4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6C70-21B6-3D49-9B97-A2541E97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FE0F-578C-FD4B-9BC8-E661F590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975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C46AB-6F2D-0442-9CB6-3D5120691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0CA1-0FFD-8249-82D2-0C4436AE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2B6D-6AA9-EE4A-AAB3-B1EFF8FF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6D0A-0009-0944-A2DF-1B396EA1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3A50-CFEC-5C46-BBA7-76CC8A0A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39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9F3B-CB6A-6D48-8CC0-5FD81AD8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64A0-2278-CE40-841A-E74D15D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9140-6260-8947-84E1-4C6A2D9C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93F3-049D-FC49-B98F-FC9AB780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826-4747-724F-A7F6-B539787D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56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C7CA-6839-D644-8002-BCDFF0AC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9A98-9786-4A4B-B9A7-15A53DC4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D9CA-A431-104C-AE68-92761082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7C4-4A47-C34D-9BB1-5186F433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714C-105E-3441-BB34-5882AA24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4061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9446-83B7-B748-B486-7C5245BA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CFC9-E692-3E40-8FA8-60D91FF8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BCE5-3F0A-0140-A711-A2C38522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917C-25F7-A54D-914C-1B2DE61A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76A15-436A-E542-9BC5-652901F8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AF434-B088-4E48-986B-180A016C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1209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B08C-F971-CF46-8F7C-514BA39A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AA2F-AB84-D541-9B58-CEA3A0C7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748F-655A-5443-84D7-596429D1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0E826-181A-434D-9A43-C838F433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09043-AB33-A347-B403-50188F56A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5496D-312D-9E4F-9FD7-2C86BF16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20548-6E9D-DD49-9094-0040D08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2C486-5882-EE4D-B8F5-C6DCE76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199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2FA-12F6-6141-B941-48178E8C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8AC85-2FDD-204E-A2C8-64936391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E94D0-3100-BD41-86B4-5B16B40B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7592D-3CB7-5F41-A34F-628DC7BC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49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663EC-C5E7-9842-8227-CB52685B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9C32B-934F-E04B-9299-5B35AF5D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52896-13E8-C14F-9300-24C0625C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02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2A9E-0C9A-1E40-8D94-374CE6EB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7413-71A5-A34D-B870-2E7FF0F8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89BE9-A10C-BB4B-AAEA-183088647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E0F03-D72C-E24C-81A2-056AB05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FC5B-4F8F-A142-9F33-19F00219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0AD9-BFB3-2C4E-98DA-BC33FF0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955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1B83-47C3-8D4F-8ECC-E6E7A3E6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0BF31-848F-5746-9F12-3361E65A9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B2ECE-F594-4544-BC90-AF391E61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1C75-927D-D141-9CC5-D2986762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46CC-A8BE-1F4E-907E-2B141886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95452-28AB-4444-9DE7-88DFF74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10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14BD8-27F5-5F49-95FC-62475507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4C2D-509A-844B-8E5B-E6D1CFC1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8394-BDBC-FD4C-B612-AC9E99730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EB75-9EBB-7844-AEB4-4219F41B05B1}" type="datetimeFigureOut">
              <a:rPr lang="en-RU" smtClean="0"/>
              <a:t>25.08.2020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5F53-DCF3-8A40-8753-832040E89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1645-E6E4-8B40-AEE9-8FABDF851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02C2-6DA3-5740-AEF7-088CC6E7C98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648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0581-ECB3-FB45-8A3C-DEDC36894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90773"/>
            <a:ext cx="108204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Процессы ударной ионизации электронами и дырками в Ga</a:t>
            </a:r>
            <a:r>
              <a:rPr lang="ru-RU" b="1" baseline="-25000" dirty="0"/>
              <a:t>2</a:t>
            </a:r>
            <a:r>
              <a:rPr lang="ru-RU" b="1" dirty="0"/>
              <a:t>O</a:t>
            </a:r>
            <a:r>
              <a:rPr lang="ru-RU" b="1" baseline="-25000" dirty="0"/>
              <a:t>3</a:t>
            </a:r>
            <a:r>
              <a:rPr lang="ru-RU" b="1" dirty="0"/>
              <a:t> в сильных электрических полях</a:t>
            </a:r>
            <a:r>
              <a:rPr lang="en-RU" dirty="0">
                <a:effectLst/>
              </a:rPr>
              <a:t> 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0FF80-9FEA-AB42-9DC8-F8EEB6FB6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697693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 Студент группы МЭН-19-2-2</a:t>
            </a:r>
            <a:r>
              <a:rPr lang="en-US" dirty="0"/>
              <a:t>:</a:t>
            </a:r>
            <a:r>
              <a:rPr lang="ru-RU" dirty="0"/>
              <a:t>		</a:t>
            </a:r>
            <a:r>
              <a:rPr lang="en-US" dirty="0"/>
              <a:t> </a:t>
            </a:r>
            <a:r>
              <a:rPr lang="ru-RU" dirty="0"/>
              <a:t>Васильев А.А.</a:t>
            </a:r>
            <a:endParaRPr lang="en-US" dirty="0"/>
          </a:p>
          <a:p>
            <a:pPr algn="r"/>
            <a:r>
              <a:rPr lang="en-US" dirty="0"/>
              <a:t> </a:t>
            </a:r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   </a:t>
            </a:r>
            <a:r>
              <a:rPr lang="en-US" dirty="0"/>
              <a:t> </a:t>
            </a:r>
            <a:r>
              <a:rPr lang="ru-RU" dirty="0"/>
              <a:t>к.т.н., проф. Поляков А.Я.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705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4F83FC78-930F-F948-AAA6-BB8FC10B05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/>
          <a:stretch/>
        </p:blipFill>
        <p:spPr bwMode="auto">
          <a:xfrm>
            <a:off x="1258435" y="875141"/>
            <a:ext cx="9675130" cy="3681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F7612-EE4C-F944-BEA7-36D2AC8666F5}"/>
              </a:ext>
            </a:extLst>
          </p:cNvPr>
          <p:cNvSpPr txBox="1"/>
          <p:nvPr/>
        </p:nvSpPr>
        <p:spPr>
          <a:xfrm>
            <a:off x="1736124" y="5274973"/>
            <a:ext cx="9090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Анизотропия процесса ударной ионизации в следствии переходов с высших энергетических уровней вблизи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000" dirty="0"/>
              <a:t> долины</a:t>
            </a:r>
            <a:r>
              <a:rPr lang="en-US" sz="2000" dirty="0"/>
              <a:t>.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2285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D2F9615-9B3F-1B44-955A-F1E9CBD9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32" y="8526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RU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86F0CD-4F41-4845-B630-44EEA7DA6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707884"/>
              </p:ext>
            </p:extLst>
          </p:nvPr>
        </p:nvGraphicFramePr>
        <p:xfrm>
          <a:off x="2860112" y="326368"/>
          <a:ext cx="6471776" cy="450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4127500" imgH="2882900" progId="Origin50.Graph">
                  <p:embed/>
                </p:oleObj>
              </mc:Choice>
              <mc:Fallback>
                <p:oleObj r:id="rId3" imgW="4127500" imgH="288290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112" y="326368"/>
                        <a:ext cx="6471776" cy="4500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BAE563-E32F-7F4F-8FF6-6FC1E560FA36}"/>
              </a:ext>
            </a:extLst>
          </p:cNvPr>
          <p:cNvSpPr txBox="1"/>
          <p:nvPr/>
        </p:nvSpPr>
        <p:spPr>
          <a:xfrm>
            <a:off x="1884405" y="5297498"/>
            <a:ext cx="9090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Увеличение сигнала </a:t>
            </a:r>
            <a:r>
              <a:rPr lang="ru-RU" sz="2000" dirty="0" err="1"/>
              <a:t>фотоемкости</a:t>
            </a:r>
            <a:r>
              <a:rPr lang="ru-RU" sz="2000" dirty="0"/>
              <a:t> для фотонов энергии </a:t>
            </a:r>
            <a:r>
              <a:rPr lang="en-US" sz="2000" dirty="0"/>
              <a:t>2,3 </a:t>
            </a:r>
            <a:r>
              <a:rPr lang="ru-RU" sz="2000" dirty="0"/>
              <a:t>эВ и выше сигнализирует о наличии глубоких центров в нижней половине ЗЗ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50532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56FE68D-A303-3E4E-94C0-F0E20C3A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764038" cy="41751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3B7824-D020-534D-A8B6-65C4DCA7977B}"/>
                  </a:ext>
                </a:extLst>
              </p:cNvPr>
              <p:cNvSpPr/>
              <p:nvPr/>
            </p:nvSpPr>
            <p:spPr>
              <a:xfrm>
                <a:off x="7277100" y="320484"/>
                <a:ext cx="6096000" cy="8735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таких полей,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≪1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3B7824-D020-534D-A8B6-65C4DCA79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20484"/>
                <a:ext cx="6096000" cy="873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F8C38D-2FE0-5540-9FD8-F23254B59307}"/>
                  </a:ext>
                </a:extLst>
              </p:cNvPr>
              <p:cNvSpPr/>
              <p:nvPr/>
            </p:nvSpPr>
            <p:spPr>
              <a:xfrm>
                <a:off x="8864973" y="956820"/>
                <a:ext cx="2148729" cy="715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U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RU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  <m:r>
                        <a:rPr lang="en-RU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RU" i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F8C38D-2FE0-5540-9FD8-F23254B59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973" y="956820"/>
                <a:ext cx="2148729" cy="715260"/>
              </a:xfrm>
              <a:prstGeom prst="rect">
                <a:avLst/>
              </a:prstGeom>
              <a:blipFill>
                <a:blip r:embed="rId4"/>
                <a:stretch>
                  <a:fillRect t="-146552" b="-2241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393C0-AF68-304D-966F-089A121B56C2}"/>
                  </a:ext>
                </a:extLst>
              </p:cNvPr>
              <p:cNvSpPr/>
              <p:nvPr/>
            </p:nvSpPr>
            <p:spPr>
              <a:xfrm>
                <a:off x="7439025" y="1830329"/>
                <a:ext cx="4752975" cy="1704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Зная полевую зависимость фактора умножения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𝓔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а следовательно,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𝑊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можно вычислить полевую зависимость фактора ионизации: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393C0-AF68-304D-966F-089A121B5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025" y="1830329"/>
                <a:ext cx="4752975" cy="1704506"/>
              </a:xfrm>
              <a:prstGeom prst="rect">
                <a:avLst/>
              </a:prstGeom>
              <a:blipFill>
                <a:blip r:embed="rId5"/>
                <a:stretch>
                  <a:fillRect l="-1067" r="-2133" b="-522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EAF904-212D-CF4C-AB8C-EC8F85D6D1CC}"/>
                  </a:ext>
                </a:extLst>
              </p:cNvPr>
              <p:cNvSpPr/>
              <p:nvPr/>
            </p:nvSpPr>
            <p:spPr>
              <a:xfrm>
                <a:off x="8116767" y="3693084"/>
                <a:ext cx="3130792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U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RU" b="1" i="0"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</m:d>
                      <m:r>
                        <a:rPr lang="en-RU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U" b="1" i="0">
                          <a:latin typeface="Cambria Math" panose="02040503050406030204" pitchFamily="18" charset="0"/>
                        </a:rPr>
                        <m:t>𝓔</m:t>
                      </m:r>
                      <m:r>
                        <a:rPr lang="en-RU" b="0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R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b="0" i="1"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RU" b="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f>
                        <m:fPr>
                          <m:ctrlPr>
                            <a:rPr lang="en-R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R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U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RU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RU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R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b="0" i="1"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RU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R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R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U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RU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RU" b="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EAF904-212D-CF4C-AB8C-EC8F85D6D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67" y="3693084"/>
                <a:ext cx="3130792" cy="618311"/>
              </a:xfrm>
              <a:prstGeom prst="rect">
                <a:avLst/>
              </a:prstGeom>
              <a:blipFill>
                <a:blip r:embed="rId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F084A6-F810-CF41-A9CA-A74F04BB7867}"/>
                  </a:ext>
                </a:extLst>
              </p:cNvPr>
              <p:cNvSpPr/>
              <p:nvPr/>
            </p:nvSpPr>
            <p:spPr>
              <a:xfrm>
                <a:off x="422461" y="4526925"/>
                <a:ext cx="8442512" cy="45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Далее на графике в осях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𝛼</m:t>
                        </m:r>
                      </m:e>
                    </m:func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−1/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𝓔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получаем параметры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U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R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для уравнения.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DF084A6-F810-CF41-A9CA-A74F04BB7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1" y="4526925"/>
                <a:ext cx="8442512" cy="458011"/>
              </a:xfrm>
              <a:prstGeom prst="rect">
                <a:avLst/>
              </a:prstGeom>
              <a:blipFill>
                <a:blip r:embed="rId7"/>
                <a:stretch>
                  <a:fillRect r="-450" b="-157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5AC5B-1185-804E-AA37-90B70510460B}"/>
                  </a:ext>
                </a:extLst>
              </p:cNvPr>
              <p:cNvSpPr/>
              <p:nvPr/>
            </p:nvSpPr>
            <p:spPr>
              <a:xfrm>
                <a:off x="5440702" y="5200466"/>
                <a:ext cx="2477665" cy="61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U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RU" b="1" i="0"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</m:d>
                      <m:r>
                        <a:rPr lang="en-RU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RU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RU" b="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R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RU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RU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RU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RU" b="0" i="0">
                                          <a:latin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RU" b="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RU" b="1" i="0">
                                      <a:latin typeface="Cambria Math" panose="02040503050406030204" pitchFamily="18" charset="0"/>
                                    </a:rPr>
                                    <m:t>𝓔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RU" b="0" i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5AC5B-1185-804E-AA37-90B70510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702" y="5200466"/>
                <a:ext cx="2477665" cy="618696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9D7BE06-F7CB-CF4E-A584-F24A7761B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1" t="7383" r="6494"/>
          <a:stretch/>
        </p:blipFill>
        <p:spPr>
          <a:xfrm>
            <a:off x="207929" y="1136437"/>
            <a:ext cx="6250451" cy="458512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807B34-FA58-014B-8748-0B3D0272CD28}"/>
                  </a:ext>
                </a:extLst>
              </p:cNvPr>
              <p:cNvSpPr/>
              <p:nvPr/>
            </p:nvSpPr>
            <p:spPr>
              <a:xfrm>
                <a:off x="6250451" y="753763"/>
                <a:ext cx="573362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  <m:r>
                            <a:rPr lang="en-RU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RU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RU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en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RU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num>
                                        <m:den>
                                          <m: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d>
                      <m:r>
                        <a:rPr lang="en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807B34-FA58-014B-8748-0B3D0272C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51" y="753763"/>
                <a:ext cx="5733620" cy="984052"/>
              </a:xfrm>
              <a:prstGeom prst="rect">
                <a:avLst/>
              </a:prstGeom>
              <a:blipFill>
                <a:blip r:embed="rId3"/>
                <a:stretch>
                  <a:fillRect t="-94937" b="-1506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030D91-7579-5143-A9B5-8F42E7922566}"/>
                  </a:ext>
                </a:extLst>
              </p:cNvPr>
              <p:cNvSpPr/>
              <p:nvPr/>
            </p:nvSpPr>
            <p:spPr>
              <a:xfrm>
                <a:off x="5888071" y="1634858"/>
                <a:ext cx="6096000" cy="12890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ширина обедненной области, 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- толщина металла, 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- диффузионная длина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030D91-7579-5143-A9B5-8F42E7922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71" y="1634858"/>
                <a:ext cx="6096000" cy="128900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294507-FAC6-2545-8FD3-1CEBA00EB266}"/>
                  </a:ext>
                </a:extLst>
              </p:cNvPr>
              <p:cNvSpPr/>
              <p:nvPr/>
            </p:nvSpPr>
            <p:spPr>
              <a:xfrm>
                <a:off x="7459353" y="3612719"/>
                <a:ext cx="3781100" cy="625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i="0">
                              <a:latin typeface="Cambria Math" panose="02040503050406030204" pitchFamily="18" charset="0"/>
                            </a:rPr>
                            <m:t>1,603</m:t>
                          </m:r>
                        </m:num>
                        <m:den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unc>
                        <m:func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RU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en-R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  <m:r>
                                        <a:rPr lang="en-RU" i="0">
                                          <a:latin typeface="Cambria Math" panose="02040503050406030204" pitchFamily="18" charset="0"/>
                                        </a:rPr>
                                        <m:t>−0,22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294507-FAC6-2545-8FD3-1CEBA00EB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353" y="3612719"/>
                <a:ext cx="3781100" cy="625364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E59DDF-7E15-384F-A398-DEAAA95D3D6D}"/>
                  </a:ext>
                </a:extLst>
              </p:cNvPr>
              <p:cNvSpPr/>
              <p:nvPr/>
            </p:nvSpPr>
            <p:spPr>
              <a:xfrm>
                <a:off x="5888071" y="4238083"/>
                <a:ext cx="6096000" cy="13882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𝑅</m:t>
                    </m:r>
                    <m:d>
                      <m:dPr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кэВ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=7,34∙</m:t>
                    </m:r>
                    <m:sSup>
                      <m:sSupPr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1,75 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нм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12,86 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для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&lt;0,22∙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𝑅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3,97 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для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≥0,22∙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𝑅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E59DDF-7E15-384F-A398-DEAAA95D3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71" y="4238083"/>
                <a:ext cx="6096000" cy="1388201"/>
              </a:xfrm>
              <a:prstGeom prst="rect">
                <a:avLst/>
              </a:prstGeom>
              <a:blipFill>
                <a:blip r:embed="rId6"/>
                <a:stretch>
                  <a:fillRect t="-51818" b="-14181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120B2D7-EA1A-EE44-A36D-706F92678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RU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D98661-E969-F94B-B28B-12CFE2D9E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9518"/>
              </p:ext>
            </p:extLst>
          </p:nvPr>
        </p:nvGraphicFramePr>
        <p:xfrm>
          <a:off x="2568146" y="0"/>
          <a:ext cx="7055708" cy="493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4152900" imgH="2895600" progId="Origin50.Graph">
                  <p:embed/>
                </p:oleObj>
              </mc:Choice>
              <mc:Fallback>
                <p:oleObj r:id="rId3" imgW="4152900" imgH="289560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146" y="0"/>
                        <a:ext cx="7055708" cy="4937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F7BF4C-6A26-B04C-95D6-83EA070C5E48}"/>
              </a:ext>
            </a:extLst>
          </p:cNvPr>
          <p:cNvSpPr txBox="1"/>
          <p:nvPr/>
        </p:nvSpPr>
        <p:spPr>
          <a:xfrm>
            <a:off x="1764957" y="5245971"/>
            <a:ext cx="86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Рассчитанная</a:t>
            </a:r>
            <a:r>
              <a:rPr lang="ru-RU" sz="2000" dirty="0"/>
              <a:t> эффективность собирания  отличается от </a:t>
            </a:r>
            <a:r>
              <a:rPr lang="ru-RU" sz="2000" dirty="0">
                <a:solidFill>
                  <a:srgbClr val="1A00FF"/>
                </a:solidFill>
              </a:rPr>
              <a:t>измеренной</a:t>
            </a:r>
            <a:r>
              <a:rPr lang="ru-RU" sz="2000" dirty="0"/>
              <a:t>. В ОПЗ ожидаемый сигнал значительно ниже, что указывает на рекомбинацию и захват носителей.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242750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169-A9A5-8445-BA81-82C24198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002" y="483329"/>
            <a:ext cx="2077995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539D-65F5-4741-A98D-B3797DC6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8892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/>
              <a:t>Существует анизотропия ударной ионизации в </a:t>
            </a:r>
            <a:r>
              <a:rPr lang="en-GB" sz="2400" dirty="0"/>
              <a:t>b-Ga2O3, </a:t>
            </a:r>
            <a:r>
              <a:rPr lang="ru-RU" sz="2400" dirty="0"/>
              <a:t>обусловленной </a:t>
            </a:r>
            <a:r>
              <a:rPr lang="ru-RU" sz="2400" dirty="0" err="1"/>
              <a:t>ионизациеи</a:t>
            </a:r>
            <a:r>
              <a:rPr lang="ru-RU" sz="2400" dirty="0"/>
              <a:t>̆ с высших </a:t>
            </a:r>
            <a:r>
              <a:rPr lang="ru-RU" sz="2400" dirty="0" err="1"/>
              <a:t>уровнеи</a:t>
            </a:r>
            <a:r>
              <a:rPr lang="ru-RU" sz="2400" dirty="0"/>
              <a:t>̆ в зоне проводимости. </a:t>
            </a:r>
            <a:r>
              <a:rPr lang="ru-RU" sz="2400" dirty="0" err="1"/>
              <a:t>Данныи</a:t>
            </a:r>
            <a:r>
              <a:rPr lang="ru-RU" sz="2400" dirty="0"/>
              <a:t>̆ факт важен для понимания процессов транспорта в высоких полях и работы </a:t>
            </a:r>
            <a:r>
              <a:rPr lang="ru-RU" sz="2400" dirty="0" err="1"/>
              <a:t>устройств</a:t>
            </a:r>
            <a:r>
              <a:rPr lang="ru-RU" sz="2400" dirty="0"/>
              <a:t>, работающих на принципах умножения </a:t>
            </a:r>
            <a:r>
              <a:rPr lang="ru-RU" sz="2400" dirty="0" err="1"/>
              <a:t>носителеи</a:t>
            </a:r>
            <a:r>
              <a:rPr lang="ru-RU" sz="2400" dirty="0"/>
              <a:t>̆. </a:t>
            </a:r>
          </a:p>
          <a:p>
            <a:pPr algn="just">
              <a:lnSpc>
                <a:spcPct val="100000"/>
              </a:lnSpc>
            </a:pPr>
            <a:r>
              <a:rPr lang="ru-RU" sz="2400" dirty="0"/>
              <a:t>Так же </a:t>
            </a:r>
            <a:r>
              <a:rPr lang="ru-RU" sz="2400" dirty="0" err="1"/>
              <a:t>существют</a:t>
            </a:r>
            <a:r>
              <a:rPr lang="ru-RU" sz="2400" dirty="0"/>
              <a:t> сложности в измерении коэффициентов </a:t>
            </a:r>
            <a:r>
              <a:rPr lang="ru-RU" sz="2400" dirty="0" err="1"/>
              <a:t>ударнои</a:t>
            </a:r>
            <a:r>
              <a:rPr lang="ru-RU" sz="2400" dirty="0"/>
              <a:t>̆ ионизации, их вызывают глубокие акцепторы, связываемые с вакансиями </a:t>
            </a:r>
            <a:r>
              <a:rPr lang="en-GB" sz="2400" dirty="0"/>
              <a:t>Ga </a:t>
            </a:r>
            <a:r>
              <a:rPr lang="ru-RU" sz="2400" dirty="0"/>
              <a:t>в материале. Участие этих центров в процессах ионизации может повлиять на работу лавинных фотодиодов на основе </a:t>
            </a:r>
            <a:r>
              <a:rPr lang="en-GB" sz="2400" dirty="0"/>
              <a:t>Ga2O3. </a:t>
            </a:r>
            <a:r>
              <a:rPr lang="ru-RU" sz="2400" dirty="0"/>
              <a:t>Рост материала в условиях обогащения </a:t>
            </a:r>
            <a:r>
              <a:rPr lang="en-GB" sz="2400" dirty="0"/>
              <a:t>O2 </a:t>
            </a:r>
            <a:r>
              <a:rPr lang="ru-RU" sz="2400" dirty="0"/>
              <a:t>может увеличить концентрацию глубоких акцепторов и тем самым повысить чувствительность </a:t>
            </a:r>
            <a:r>
              <a:rPr lang="ru-RU" sz="2400" dirty="0" err="1"/>
              <a:t>устройства</a:t>
            </a:r>
            <a:r>
              <a:rPr lang="ru-RU" sz="2400" dirty="0"/>
              <a:t> </a:t>
            </a:r>
          </a:p>
          <a:p>
            <a:pPr algn="just">
              <a:lnSpc>
                <a:spcPct val="100000"/>
              </a:lnSpc>
            </a:pP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08002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324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Origin50.Graph</vt:lpstr>
      <vt:lpstr>Процессы ударной ионизации электронами и дырками в Ga2O3 в сильных электрических полях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 ударной ионизации электронами и дырками в Ga2O3 в сильных электрических полях </dc:title>
  <dc:creator>Васильев Антон Андреевич</dc:creator>
  <cp:lastModifiedBy>Васильев Антон Андреевич</cp:lastModifiedBy>
  <cp:revision>5</cp:revision>
  <dcterms:created xsi:type="dcterms:W3CDTF">2020-08-22T20:21:23Z</dcterms:created>
  <dcterms:modified xsi:type="dcterms:W3CDTF">2020-08-25T12:18:05Z</dcterms:modified>
</cp:coreProperties>
</file>