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1" r:id="rId2"/>
    <p:sldId id="332" r:id="rId3"/>
    <p:sldId id="333" r:id="rId4"/>
    <p:sldId id="334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ACA573-8517-4C70-BFE6-9AB0DFE09206}">
          <p14:sldIdLst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gra Prewitt" initials="AP" lastIdx="6" clrIdx="0">
    <p:extLst>
      <p:ext uri="{19B8F6BF-5375-455C-9EA6-DF929625EA0E}">
        <p15:presenceInfo xmlns:p15="http://schemas.microsoft.com/office/powerpoint/2012/main" userId="Allegra Prewi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18A"/>
    <a:srgbClr val="F6872F"/>
    <a:srgbClr val="0791CD"/>
    <a:srgbClr val="F26522"/>
    <a:srgbClr val="F58A35"/>
    <a:srgbClr val="F68B36"/>
    <a:srgbClr val="FFFFFF"/>
    <a:srgbClr val="37628A"/>
    <a:srgbClr val="EEB5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6370" autoAdjust="0"/>
  </p:normalViewPr>
  <p:slideViewPr>
    <p:cSldViewPr snapToGrid="0" snapToObjects="1">
      <p:cViewPr varScale="1">
        <p:scale>
          <a:sx n="86" d="100"/>
          <a:sy n="86" d="100"/>
        </p:scale>
        <p:origin x="90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5DE2F04D-CD20-4E91-A25F-131A4AFBCC63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7DBF3A04-C5F7-499E-B09F-4E745F747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8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1D406648-0456-4528-B495-1601484C576C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3" tIns="48332" rIns="96663" bIns="483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63" tIns="48332" rIns="96663" bIns="483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9F82CC5D-21D6-4CA6-A09A-2053A455A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0D28-6BBD-445D-8FD7-D3021B14DC0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F891-ADDF-40F1-9935-66E61DB10CA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AFD-BEFF-4693-98A8-A8CD6652611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C1FC-7D7C-484E-90F6-DF9F4BF3D6C9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65346-0681-42E2-9208-B824AC76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491B-FD2D-4C6D-9229-8F1C8677E4FE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628EF-C13C-467C-925B-9B834794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5BFA2-1976-4508-8A14-BDB2C32B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D34F-91E9-486B-A865-F1AD1CA96DD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D05-597B-4147-A26B-8A2315A5A02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290-50A2-4CD6-A4D2-11CC6AF2EE3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F4-9353-4BE2-A333-E506ED79DCC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282-5FA3-459D-AA2A-7068F905EB64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A1C3-8920-4693-B52E-AE4127A4B9E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4F8-081F-4410-BC45-AC13BDA186D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491B-FD2D-4C6D-9229-8F1C8677E4FE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9172-084D-6B4B-B5AA-BC3D98226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F94-75CE-4040-95DF-FD2CE032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AD433-432D-4646-9C02-DEF9622B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57835"/>
              </p:ext>
            </p:extLst>
          </p:nvPr>
        </p:nvGraphicFramePr>
        <p:xfrm>
          <a:off x="609600" y="2215173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567">
                  <a:extLst>
                    <a:ext uri="{9D8B030D-6E8A-4147-A177-3AD203B41FA5}">
                      <a16:colId xmlns:a16="http://schemas.microsoft.com/office/drawing/2014/main" val="4004973657"/>
                    </a:ext>
                  </a:extLst>
                </a:gridCol>
                <a:gridCol w="3481431">
                  <a:extLst>
                    <a:ext uri="{9D8B030D-6E8A-4147-A177-3AD203B41FA5}">
                      <a16:colId xmlns:a16="http://schemas.microsoft.com/office/drawing/2014/main" val="2517082409"/>
                    </a:ext>
                  </a:extLst>
                </a:gridCol>
                <a:gridCol w="3503802">
                  <a:extLst>
                    <a:ext uri="{9D8B030D-6E8A-4147-A177-3AD203B41FA5}">
                      <a16:colId xmlns:a16="http://schemas.microsoft.com/office/drawing/2014/main" val="367724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Renewal Rates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Renewal Rates (Per Pay)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3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+ 1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+ 2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Employee, Spouse + 1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$418.46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$209.23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Employee, Spouse + 2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$495.07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$247.53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BCC40-6A71-4A0A-A5CF-3FAEB06F1EA5}"/>
              </a:ext>
            </a:extLst>
          </p:cNvPr>
          <p:cNvSpPr txBox="1"/>
          <p:nvPr/>
        </p:nvSpPr>
        <p:spPr>
          <a:xfrm>
            <a:off x="4032308" y="1417639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Medical Mutual of Ohio</a:t>
            </a:r>
          </a:p>
          <a:p>
            <a:pPr algn="ctr"/>
            <a:r>
              <a:rPr lang="en-US" i="1" dirty="0"/>
              <a:t>Medical &amp; Drug Plan</a:t>
            </a:r>
          </a:p>
        </p:txBody>
      </p:sp>
    </p:spTree>
    <p:extLst>
      <p:ext uri="{BB962C8B-B14F-4D97-AF65-F5344CB8AC3E}">
        <p14:creationId xmlns:p14="http://schemas.microsoft.com/office/powerpoint/2010/main" val="37094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F94-75CE-4040-95DF-FD2CE032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AD433-432D-4646-9C02-DEF9622B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91556"/>
              </p:ext>
            </p:extLst>
          </p:nvPr>
        </p:nvGraphicFramePr>
        <p:xfrm>
          <a:off x="609600" y="2215173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567">
                  <a:extLst>
                    <a:ext uri="{9D8B030D-6E8A-4147-A177-3AD203B41FA5}">
                      <a16:colId xmlns:a16="http://schemas.microsoft.com/office/drawing/2014/main" val="4004973657"/>
                    </a:ext>
                  </a:extLst>
                </a:gridCol>
                <a:gridCol w="3481431">
                  <a:extLst>
                    <a:ext uri="{9D8B030D-6E8A-4147-A177-3AD203B41FA5}">
                      <a16:colId xmlns:a16="http://schemas.microsoft.com/office/drawing/2014/main" val="2517082409"/>
                    </a:ext>
                  </a:extLst>
                </a:gridCol>
                <a:gridCol w="3503802">
                  <a:extLst>
                    <a:ext uri="{9D8B030D-6E8A-4147-A177-3AD203B41FA5}">
                      <a16:colId xmlns:a16="http://schemas.microsoft.com/office/drawing/2014/main" val="367724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Renewal Rates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Renewal Rates (Per Pay)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3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+ 1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+ 2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Employee, Spouse + 1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Employee, Spouse + 2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BCC40-6A71-4A0A-A5CF-3FAEB06F1EA5}"/>
              </a:ext>
            </a:extLst>
          </p:cNvPr>
          <p:cNvSpPr txBox="1"/>
          <p:nvPr/>
        </p:nvSpPr>
        <p:spPr>
          <a:xfrm>
            <a:off x="4032308" y="1417639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Medical Mutual of Ohio</a:t>
            </a:r>
          </a:p>
          <a:p>
            <a:pPr algn="ctr"/>
            <a:r>
              <a:rPr lang="en-US" i="1" dirty="0"/>
              <a:t>Dental Plan</a:t>
            </a:r>
          </a:p>
        </p:txBody>
      </p:sp>
    </p:spTree>
    <p:extLst>
      <p:ext uri="{BB962C8B-B14F-4D97-AF65-F5344CB8AC3E}">
        <p14:creationId xmlns:p14="http://schemas.microsoft.com/office/powerpoint/2010/main" val="23749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F94-75CE-4040-95DF-FD2CE032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AD433-432D-4646-9C02-DEF9622B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91113"/>
              </p:ext>
            </p:extLst>
          </p:nvPr>
        </p:nvGraphicFramePr>
        <p:xfrm>
          <a:off x="609600" y="2215173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31">
                  <a:extLst>
                    <a:ext uri="{9D8B030D-6E8A-4147-A177-3AD203B41FA5}">
                      <a16:colId xmlns:a16="http://schemas.microsoft.com/office/drawing/2014/main" val="4004973657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2517082409"/>
                    </a:ext>
                  </a:extLst>
                </a:gridCol>
                <a:gridCol w="3503802">
                  <a:extLst>
                    <a:ext uri="{9D8B030D-6E8A-4147-A177-3AD203B41FA5}">
                      <a16:colId xmlns:a16="http://schemas.microsoft.com/office/drawing/2014/main" val="367724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 &amp; 2018 Rates (Per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 &amp; 2018 Rates (Per Pay)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3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Child(</a:t>
                      </a:r>
                      <a:r>
                        <a:rPr lang="en-US" dirty="0" err="1"/>
                        <a:t>ren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+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748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BCC40-6A71-4A0A-A5CF-3FAEB06F1EA5}"/>
              </a:ext>
            </a:extLst>
          </p:cNvPr>
          <p:cNvSpPr txBox="1"/>
          <p:nvPr/>
        </p:nvSpPr>
        <p:spPr>
          <a:xfrm>
            <a:off x="4032308" y="1417639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Lincoln</a:t>
            </a:r>
          </a:p>
          <a:p>
            <a:pPr algn="ctr"/>
            <a:r>
              <a:rPr lang="en-US" i="1" dirty="0"/>
              <a:t>Vision Plan (No Changes)</a:t>
            </a:r>
          </a:p>
        </p:txBody>
      </p:sp>
    </p:spTree>
    <p:extLst>
      <p:ext uri="{BB962C8B-B14F-4D97-AF65-F5344CB8AC3E}">
        <p14:creationId xmlns:p14="http://schemas.microsoft.com/office/powerpoint/2010/main" val="22138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F94-75CE-4040-95DF-FD2CE032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AD433-432D-4646-9C02-DEF9622B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432479"/>
              </p:ext>
            </p:extLst>
          </p:nvPr>
        </p:nvGraphicFramePr>
        <p:xfrm>
          <a:off x="3013046" y="2479067"/>
          <a:ext cx="61659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636">
                  <a:extLst>
                    <a:ext uri="{9D8B030D-6E8A-4147-A177-3AD203B41FA5}">
                      <a16:colId xmlns:a16="http://schemas.microsoft.com/office/drawing/2014/main" val="4004973657"/>
                    </a:ext>
                  </a:extLst>
                </a:gridCol>
                <a:gridCol w="3188272">
                  <a:extLst>
                    <a:ext uri="{9D8B030D-6E8A-4147-A177-3AD203B41FA5}">
                      <a16:colId xmlns:a16="http://schemas.microsoft.com/office/drawing/2014/main" val="2517082409"/>
                    </a:ext>
                  </a:extLst>
                </a:gridCol>
              </a:tblGrid>
              <a:tr h="323408"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FormFire’s</a:t>
                      </a:r>
                      <a:r>
                        <a:rPr lang="en-US" dirty="0"/>
                        <a:t> Contribution (Per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68822"/>
                  </a:ext>
                </a:extLst>
              </a:tr>
              <a:tr h="323408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76221"/>
                  </a:ext>
                </a:extLst>
              </a:tr>
              <a:tr h="323408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39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BCC40-6A71-4A0A-A5CF-3FAEB06F1EA5}"/>
              </a:ext>
            </a:extLst>
          </p:cNvPr>
          <p:cNvSpPr txBox="1"/>
          <p:nvPr/>
        </p:nvSpPr>
        <p:spPr>
          <a:xfrm>
            <a:off x="4032308" y="1417639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PNC</a:t>
            </a:r>
          </a:p>
          <a:p>
            <a:pPr algn="ctr"/>
            <a:r>
              <a:rPr lang="en-US" i="1" dirty="0"/>
              <a:t>HSA (Health Savings Account)</a:t>
            </a:r>
          </a:p>
        </p:txBody>
      </p:sp>
    </p:spTree>
    <p:extLst>
      <p:ext uri="{BB962C8B-B14F-4D97-AF65-F5344CB8AC3E}">
        <p14:creationId xmlns:p14="http://schemas.microsoft.com/office/powerpoint/2010/main" val="31451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Fire">
      <a:majorFont>
        <a:latin typeface="Helvetica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32203</TotalTime>
  <Words>215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Myriad Pro</vt:lpstr>
      <vt:lpstr>Office Theme</vt:lpstr>
      <vt:lpstr>2018 Rates</vt:lpstr>
      <vt:lpstr>2018 Rates</vt:lpstr>
      <vt:lpstr>2018 Rates</vt:lpstr>
      <vt:lpstr>2018 Rates</vt:lpstr>
    </vt:vector>
  </TitlesOfParts>
  <Company>Bowling Green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Thomas</dc:creator>
  <cp:lastModifiedBy>Ben Carpenter</cp:lastModifiedBy>
  <cp:revision>431</cp:revision>
  <cp:lastPrinted>2017-03-22T19:20:40Z</cp:lastPrinted>
  <dcterms:created xsi:type="dcterms:W3CDTF">2013-08-09T18:50:36Z</dcterms:created>
  <dcterms:modified xsi:type="dcterms:W3CDTF">2018-02-01T01:08:19Z</dcterms:modified>
</cp:coreProperties>
</file>