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29" autoAdjust="0"/>
    <p:restoredTop sz="94660"/>
  </p:normalViewPr>
  <p:slideViewPr>
    <p:cSldViewPr snapToGrid="0">
      <p:cViewPr varScale="1">
        <p:scale>
          <a:sx n="89" d="100"/>
          <a:sy n="89" d="100"/>
        </p:scale>
        <p:origin x="792"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14924" y="1567537"/>
            <a:ext cx="11085097" cy="2387600"/>
          </a:xfrm>
        </p:spPr>
        <p:txBody>
          <a:bodyPr anchor="t"/>
          <a:lstStyle>
            <a:lvl1pPr algn="l">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1126958" y="2610852"/>
            <a:ext cx="9144000" cy="1311440"/>
          </a:xfrm>
        </p:spPr>
        <p:txBody>
          <a:bodyPr>
            <a:normAutofit/>
          </a:bodyPr>
          <a:lstStyle>
            <a:lvl1pPr marL="0" indent="0" algn="l">
              <a:buNone/>
              <a:defRPr sz="36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12455" y="2852381"/>
            <a:ext cx="3159457" cy="3159457"/>
          </a:xfrm>
          <a:prstGeom prst="rect">
            <a:avLst/>
          </a:prstGeom>
        </p:spPr>
      </p:pic>
    </p:spTree>
    <p:extLst>
      <p:ext uri="{BB962C8B-B14F-4D97-AF65-F5344CB8AC3E}">
        <p14:creationId xmlns:p14="http://schemas.microsoft.com/office/powerpoint/2010/main" val="378493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457200" indent="-457200">
              <a:defRPr sz="4000"/>
            </a:lvl1pPr>
            <a:lvl2pPr marL="914400" indent="-457200">
              <a:defRPr sz="3600"/>
            </a:lvl2pPr>
            <a:lvl3pPr marL="1371600" indent="-457200">
              <a:defRPr sz="3200"/>
            </a:lvl3pPr>
            <a:lvl4pPr marL="1828800" indent="-457200">
              <a:defRPr sz="2800"/>
            </a:lvl4pPr>
            <a:lvl5pPr marL="2286000" indent="-457200">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3650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910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76" y="228600"/>
            <a:ext cx="12188824" cy="1325563"/>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14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095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135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pic>
        <p:nvPicPr>
          <p:cNvPr id="3" name="Picture 8" descr="DMC"/>
          <p:cNvPicPr>
            <a:picLocks noChangeAspect="1" noChangeArrowheads="1"/>
          </p:cNvPicPr>
          <p:nvPr userDrawn="1"/>
        </p:nvPicPr>
        <p:blipFill rotWithShape="1">
          <a:blip r:embed="rId2">
            <a:clrChange>
              <a:clrFrom>
                <a:srgbClr val="000000"/>
              </a:clrFrom>
              <a:clrTo>
                <a:srgbClr val="000000">
                  <a:alpha val="0"/>
                </a:srgbClr>
              </a:clrTo>
            </a:clrChange>
            <a:grayscl/>
            <a:biLevel thresh="50000"/>
            <a:extLst>
              <a:ext uri="{28A0092B-C50C-407E-A947-70E740481C1C}">
                <a14:useLocalDpi xmlns:a14="http://schemas.microsoft.com/office/drawing/2010/main" val="0"/>
              </a:ext>
            </a:extLst>
          </a:blip>
          <a:srcRect l="17079" t="35463" r="17987" b="39428"/>
          <a:stretch/>
        </p:blipFill>
        <p:spPr bwMode="auto">
          <a:xfrm>
            <a:off x="3072064" y="2434392"/>
            <a:ext cx="6083968" cy="176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0328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46123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73936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384D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28600"/>
            <a:ext cx="12192000" cy="132556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73185" y="4921097"/>
            <a:ext cx="2373575" cy="2373575"/>
          </a:xfrm>
          <a:prstGeom prst="rect">
            <a:avLst/>
          </a:prstGeom>
          <a:noFill/>
          <a:ln>
            <a:noFill/>
          </a:ln>
        </p:spPr>
      </p:pic>
    </p:spTree>
    <p:extLst>
      <p:ext uri="{BB962C8B-B14F-4D97-AF65-F5344CB8AC3E}">
        <p14:creationId xmlns:p14="http://schemas.microsoft.com/office/powerpoint/2010/main" val="16108879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lnSpc>
          <a:spcPct val="90000"/>
        </a:lnSpc>
        <a:spcBef>
          <a:spcPct val="0"/>
        </a:spcBef>
        <a:buNone/>
        <a:defRPr sz="5400" kern="1200" cap="none" baseline="0">
          <a:solidFill>
            <a:schemeClr val="tx1"/>
          </a:solidFill>
          <a:latin typeface="Arial" panose="020B0604020202020204" pitchFamily="34" charset="0"/>
          <a:ea typeface="+mj-ea"/>
          <a:cs typeface="Arial" panose="020B0604020202020204" pitchFamily="34" charset="0"/>
        </a:defRPr>
      </a:lvl1pPr>
    </p:titleStyle>
    <p:bodyStyle>
      <a:lvl1pPr marL="349250" indent="-349250" algn="l" defTabSz="914400" rtl="0" eaLnBrk="1" latinLnBrk="0" hangingPunct="1">
        <a:lnSpc>
          <a:spcPct val="90000"/>
        </a:lnSpc>
        <a:spcBef>
          <a:spcPts val="1000"/>
        </a:spcBef>
        <a:buFont typeface="Arial" panose="020B0604020202020204" pitchFamily="34" charset="0"/>
        <a:buChar char="•"/>
        <a:defRPr sz="4400" kern="1200">
          <a:solidFill>
            <a:schemeClr val="tx1"/>
          </a:solidFill>
          <a:latin typeface="Arial" panose="020B0604020202020204" pitchFamily="34" charset="0"/>
          <a:ea typeface="+mn-ea"/>
          <a:cs typeface="Arial" panose="020B0604020202020204" pitchFamily="34" charset="0"/>
        </a:defRPr>
      </a:lvl1pPr>
      <a:lvl2pPr marL="914400" indent="-4572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Arial" panose="020B0604020202020204" pitchFamily="34" charset="0"/>
          <a:ea typeface="+mn-ea"/>
          <a:cs typeface="Arial" panose="020B0604020202020204" pitchFamily="34" charset="0"/>
        </a:defRPr>
      </a:lvl2pPr>
      <a:lvl3pPr marL="1371600" indent="-4572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Arial" panose="020B0604020202020204" pitchFamily="34" charset="0"/>
          <a:ea typeface="+mn-ea"/>
          <a:cs typeface="Arial" panose="020B0604020202020204" pitchFamily="34" charset="0"/>
        </a:defRPr>
      </a:lvl3pPr>
      <a:lvl4pPr marL="1828800" indent="-4572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4pPr>
      <a:lvl5pPr marL="2286000" indent="-4572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IVF FINANCIAL 101</a:t>
            </a:r>
            <a:endParaRPr lang="en-US" dirty="0"/>
          </a:p>
        </p:txBody>
      </p:sp>
      <p:sp>
        <p:nvSpPr>
          <p:cNvPr id="3" name="Subtitle 2"/>
          <p:cNvSpPr>
            <a:spLocks noGrp="1"/>
          </p:cNvSpPr>
          <p:nvPr>
            <p:ph type="subTitle" idx="1"/>
          </p:nvPr>
        </p:nvSpPr>
        <p:spPr/>
        <p:txBody>
          <a:bodyPr/>
          <a:lstStyle/>
          <a:p>
            <a:r>
              <a:rPr lang="en-US" dirty="0" smtClean="0"/>
              <a:t>How much will it cost?</a:t>
            </a:r>
            <a:endParaRPr lang="en-US" dirty="0"/>
          </a:p>
        </p:txBody>
      </p:sp>
      <p:sp>
        <p:nvSpPr>
          <p:cNvPr id="4" name="AutoShape 2" descr="data:image/png;base64,iVBORw0KGgoAAAANSUhEUgAAAMgAAABxCAYAAACQnewjAAAAAXNSR0IArs4c6QAAAARnQU1BAACxjwv8YQUAAAAJcEhZcwAAEnQAABJ0Ad5mH3gAADFTSURBVHhe7Z0HdFXVuu8Zb4z37nhj3HvuGPfed88513vVc9RjQT1SLShVeu+9h95BEAGVpoigqChiAwERpEtvofeEkARCCkkghJ6EVAgp8L35mztzs7JZCTubHZOD6xvjv9das5fvP+f85iq7QlxcnKTn5EnqjWyNlJQUuX49RdIyUiU9M01fg/SMdElLu3ttgFtmZqb7OisrS24o2IX9PeD69euSmppqe+4JaxyrG3GKCmOu7dw8/cs7qOfZs2cFHUxKSpILFy7IxYsX5dKlS3L58mU5c+aMnD9/vkT1Mu1tvfZ0s4K08UdfY2NjJTk5WYNygQrpt3IlZfk8Odn4OUnfs1GQnBt5khiZLFGHEvU1EnwsWBITXdf5+fn6iJyNPyt7du0puBLZtnWrbNq2RS6piiI5ubn6+HsRBggaHUlPT9edcOfOHblx44b2YzABXOfl5elwXGdkZGi327dv684irjXMrVu39LVVclXbEhchXk5Ojj63Cu6/tVj1434CIRDKjmLSdpCDdkMgS0nk6tWrul2MXLt2TaMoyc7O1mUgbxMPYnAOcSqkZudI0pLPJeSNR+Taqh90gJybebJs+h758Z0d+hqB4RQ28Xyi3Lx5s8BVJCw0TE6EnCi4Ejl/LkEWrlspV5OT9HX82XP6+HsQFCM+Pl7OnXPVmdEvISFBYmJidKMzwERHR+sOY7TEHbly5Yq+hiSANADhIQqdhcJwzWgbGRmp0yEfYM3HU+g3lMaMmAZmpPQ3yIs8rW4Q3k5QTsJbxZSXeAg6ZwYJb4S6GWFwoN1NfyAMUlbCoMu0scmPIzMJhIWsFdK1sxrtDu0sOHNJqhqs0m8VXBQIo5in0HnWEYMOTlaVdMQ38Rx9SzIa24mJzyxmZq/SFk+FRkdQek93T4JwjoIT3igxo3tJCGIVa9txDiANbWGuSRtSIrSNNQ7uFYL7t5CYgMYSM7ilRPWsJ5Hda6tjXTkT0EDO9GsopzvXkOS1iyQrT03huXlyC6hEc27fUcd8dXRN7b9FwzvimzCwMUvRT5yzhLFbjtm5+VMYnRlAjaCoZtnOKG4U1YzeKDMzqy9CXmZZS9rMFIBrgB9lMe3CTPPrr7/K/v37Zd26dXLixAmdRoWDTV+U8NqPyomaj0h0PxdRIEV4o6cltM6jElL93+Tygk8EDt++kSG51y5JzqUEyTx+QJ/fjDmlC0QmVBg5cuSInlaZ9pn+Q0ND5dQpVzgjdFR4eLhuIMLRaYwWLCHMGt7I6dOn9fKB6ZbpkkYjDiAN4h4/flyPPsT3FCoPzLLFLFUiIiJ0eqTNtIq/pxCPhoqKitJxOCd/jox4LHfsljfUgfRYClE+wtEWJq5VqDfpU0/KZl0m+ENQAgYwysHITD9xbhWz9KBsxYGy2QE/q/IXJSipdYlDO1mvrUIZvUnTKvRnUFCQJgXxjQ1z8uRJ3Qe40x640zcIfUwfLlu2TF/v2rVL6xNtVuFQqypyssGTigyPSfykALm88FM5P3OMRHR4RcLqPyEnavxJriz6TDBfcq8qY2bzcsmKCJHkTcvl2orvJWn9UoaCQgTZsGGDbN++Xfbu3SuBgYGyevVqrYBWwQDavXu37NixQw4fPixblXF/4MABHR5FsQqKRloUfM2aNbJz504dlwru2bNHk4/45AmsQmPgR/ht27bJ8uXLZf369XLs2DFN3H379mk/Rg3S9xTKR97kSfkgJPkRdvPmzXqkIU/CWQUyEf7QoUM6Pm0QFhYmCxYsuGfJQLnoVNJeuHChLcl9FZYMKDCKBqGNoc9obfrLCEubBxF0AGW3LlMQ62YDQr6UxSzZKQsKC0lZdqGYDBqUu6TCDMBgs2nTJq0r9A1p0Q8HDx6UjRs3SkhIiCxZskS2bNmiy0qZISq6QLnQv+DgYN1mFfbVelxCqvxBjlf9Vwl+8f9KUMX/LUEv/JMEV/4X7Xbsmf8ll77+QO43+VJZzwZ3pHwIgwTKR/+gdCiF5wxyP2FAQ4mKA2EAswlKadzJExIA6wYPqwzCIxCDcCgrR8hWUiEvb3btyMOUw8xelNe6mcDApwlyNS5G8lMU61MVW7OUyZ6ZJrkpSZKbfFXjtvLLyUgTo/rFFYBKMlLQARypJMQpDhTUzv23BOUGdn7+BCO0aRfPtsHPel0SWNswL+eW5Oeq2TxPKVh+rj7mFuRHHTkS/qY6Z2QHjNjA89ztr8il4xTAtJfxJ1/Kb/qdI26mnqBQ3VX5jLu73Pl57riEtfqZsFY3T1Auo5uEs7azZ9sad2u/GzcThvgMIhVS0lz7WOlpV2X1hh2ybfcRdXV3tyoh8aLcVBGMkAiSGbNesi8clJTUDM1cRg2EpRRre9Z1JqxV/D2t+0NoWG9GngcVRtCEc8p+UwroufWJn69ibcPE9Bw5cy1LjiSkafx8Qhmh+a42R/lSVF+dPevaGk5WI/VFtbTJz7+t00hMvCD5qh24d3VZzTrYQ4ywzD5xcfFqtE/TfR2v+pYRF3eUyZQdN/TgyrV7l0akfz1JzTLJapZRSFNpGbly+YrExcTpMGZGsQojObpU1HaxEZZGLFERbAojxcUrTv+YySrwg1zcM05O7ZglkTumSs65tdoNpTly6EghRTcJZiQek0uxIRIXf06vmWlMhEIaYxSysOZnDb527VptCxw9erSQMUwjk74vgOVUnjJZ3c01Ym0cRjviAMR0EooDcTPSMzSsjYZR5+lmPfcU0gHcL6JuJi+ENsnMyNSjHQYja2XWzCgZAwrTujEmuYuMTYIb8bzt5NgUtYa/eUvCLqbLgHVnZHv03Q0B6pmcfE12Bp2R5KSreoQkLukjlJVyIEbpIQT9iSSqI8s1hLjoB2SnjRD3ciVqjyTv6qPPjaSnpsutDDVbZ6gRO/OWpCWludvm2qVrEh8br/sH25A2oF2oP/pCXhjfXBPGc5A1MmXKFJkzZ47bvvz5559l0aJF2vYoSorry0IEST4wVtIOj5NLJ36UuMgg7cb0o6dc1alGTILJ19PUaJSmG4XGNGvaFDWCpKa61p50KhUiDArLuWeBTIXNKO4taFw6xjM+SsAohBtEvHjBdaf2RtYNiYt1Gb+GPCHHQyQm0rX7RHizvDBpIJBDu+XddSOfqMgoiY6K1vVEwQ8fPKyfKjD+11Ouy6WLl3S6hEEuX7qsywFxEMqOkB+kQYhLG1FGzqknaRQn1jY9l5otpy5nyCvzwyUkMU02R90dzfNVWtdVHeJiz2giGBLQz0YPyAtF5JrZgDCUhf6lvLQBhizXlBsx5M28kSMJJ1ZKwqHP5FzwYjUL3SVnRlqGJkd2ulqG38yTqIgoiT1TeOPGKtS9JEJ4iE472s1CRYnXBEnaN0qS94+Qi9H7hGozI5CpUSYjJkEajnMajUKZkQW5cavwLkZx4itBAILyesbnGsUibaOMqddT3SOcqRNTO4pMeGA7g6glqN0MopX6hmvtj9AGJi/SijwdqQlilAhhnU14/P0p1rLFJEO02xKqZpDdZ1LkQtrd/qNNMlR7IYac9JtpD/rUqlymvRCzJUpe7DgRBwJRZ2u47PjVErt3lj43y27EzCD52WoWU8Q5HnRcu2ffzJaszCxJunbvrlpJhLrR9576ej+xtp2nFCJIxumFknn6e0mIPKjWoLf1KJGakiqnQk/JtauuBkAZKQjCupAGpRHMSIO8s/CQHDt9XsJCQ/TURmPCbEYcz61ehNGLSvmKouJbFfN+QtiShPdFUAKWFefizklmWqYegGgb047kzzLCjNAQCT9vxNrJ59NuyekrGRKXpOyG5Cw5k5xd4ONSoixFDPrCukY3sz9iztnKRjcoCwRgmUU56UvIRTgGBbM9a5Wsm66tU7NcQ6gfs8junbsl+Giw5OUW6FHBDM19JNJjSQlpmf05stSkDFyTP0sn0jUzoHXpuStwp3sm/PLLL/VWLfYwesjWLktas9wytxK8JohVaEjYjPIlxCdIXNTdffniEkTiok9L6IkQPeKwlub+AXvQ7EejAJ5yv/R+C/lNCKKU6OqFq3ppkXQ1SSsEnWxuUKIkGLm0ER0Jyb0Vb9uQfr2h+tRsohjlIk8zozDYkT9iBjR0wdgpEIMwEMbE8ZbIdkKZIIY5hwykT5k4p4z4mxt8+KGzELBQG93Jl90RSbJj21Y5lZihBvUruo7c8KNdsWtoZ+tggNyXIBSAwnCjDMOIG2/cuDJC45jlDGISJDOMIOJwk8wzY2+F9KioMfIRlImRBaHxrR1w7OixgrPCondlkpK1ohnxXIuaBjUdbARy6On5Vo4e6akz5aIct7JdSyjcTUeSD7YN6dGpLBPMSFtS8Va5ixPKjlLTd9zsYlMEQ5VrRk5uiDEyI2zZMvAZodymf5m1rH7GdkKs54YYxKVN0CFzs5eRGcOaG6lmYERQUvqYI7rDTVN/Dkq+tmNx8TRBjJGJYjHtUgkzWiAoi1k+ISZBlANFo5FQRNOA2dci5E6qmilSEyU9o/DUayc0EulvXO961B7hCWEjJ8NPSmhIaMGVyMoVK/URJd21c5cc2H9AX2PwYTQjhhhHDh+RoGNBWtEZgVBm5HTEaXcelJs6ItgMxnAkbMTJCDc52ZUyfinJKdrgdhNEKRXkoD04N3aJp5xPOK/jIUbJihOrshoxZbUKZaB+jJjUByWkXzhSJgYvs6RgicVIDHmMEAZFp/9Jw4j18SAUGoEMkI+0qSezDHGpD3pDW0MA0uRuNnkh9LOZAUiDPjIDVsqVFDkVdkqng1KiY9SJI/HM7EGdqD91JCx+pk85p0ykjbA0w430GAC4prye7X5fgvBjhAJbO+DO7TsScixEzsbdbTQSpOMgEqQyDUDc3Dw1IuRlSMjeTXIhMlhCw8L1CMKuCLMMoxijDKM3BUZMAXNz7hbUWgnOMZSNYFhTRiqv8yyIT+OhzHRQUVJUY5AW8FboHOpOHDoIUE7PxveUoKNBkhifKFcvuwYVlllmS5cjy1KUgVEfRaJt2UJndkARWVNzZLmAIhvy2tXLOpMa0UQqiMN7O1YxeoCCmQHRkAqxnpM/bUBb0wfWGR7xJDZhqC/tRTwEpaU8KG3g1kDZt3ufdqOOtAezEO2BzYHiQ17agmtWPJDX2m8caS+eA0RY2q9atUo/gAhIl3by1I+idAK5hyB0iplujbB8sAoJUhhGB5SdzHmuhYobNiecvyDJKdd1gWlsAOtRYhTANBJSXAF/K7E2dGkKdU26kqS3elEY2gIFMYSj/YzCoWQciQPxaD8zO9HJHI3YtaEZuKxC+swgkOSWWk5yNMhUS0hzZBnG+Q1VLuN/9zxTnWfrMOgL5TajthHPvMmXAQDlRukZAFByax08xW6mLE5MG9CmJZHi9O8egngjxSXoi/g7PV/ktyJIaYm3bVjWbV0cIR5UfK1bcfE0QRiZGAVY9jCqsW1HRRi1zFLKCDOBmSWKEtbipAEYDe+37CCML8IoxcjLKGuWBL4IaTBr+osgjKbMlLSpmRkY1WgHlgr3a7+SCGWmg00nm74jTzqXZQmzDeWhjqVJEPLE1qH+6A3X5F3SEb2kYpZznnVDr8mfJSnlMn3hKXb6Z7bANUGoEAmwvmPdxvSHrcDuFGtBdiKMsGV2P2Hq5NFt1pCs++736LavCkMlSJ9pG8XwVcwyp6RTelFCWbAtTBvw+D42BI9ZU1ZfdrqKEghC/xlys33LGpw+ZI2OMU2fsaNEGH+S01OoF/XEViE/6g/YUStNgQSQxLNu2Ggs62gDdvbYZKD9PcWuTdAts5lQgQ6l8cxoxEhjgBtHCgC4hnGwk8hmrYyCmTBkaE2Da+NnB2vcksDkY8ptF8YbUB/K4Gs5PEFZTNkgHbMyR+P2IGX1BGU25efa9JdpF3OOnzVcacDUm3ypr8kbPSFvuzj+gOk7z7qZslAGyoM/M4hnOLtrM/tBsgowBSERb4CQCPE4AsQurLdwxBF/SnE6ZudnBQJReGaNycNNEMQEsBN8jD/LkoiI05qlEMSaQUmBTJ49TyZ+NFfenfmVAwc+4+3pn8nytZu1TtnpmjdAmPHCwl2vcrsJknHc9YxK4ufvyq6Z78u+jyfL/llTZK/CsZkTReIj3C9NMfUQD+OPxOwy8hZI9cbdpGLdDvLim50cOPAZT73eWsZO/VTrlJ2ueQOEG54sjbHj3ATJDHEZ46vGj5JnWg2WVzqNkCrNe8oTdbtIo/YBInGhboKY3QBsEH8QpGbrPlK1SXd5pXkvBw58BiRhJYLY6Zo3QNBrBGPdTRCMGWTdu2Pl0dod5YWGXeVvdTrIl0t/lR8XLReJDHYTxGzdOQRxUJ7gL4IY/WZHtoK5h2AIcnj8ABnarY+M6xUgo7r1kqWzZsl3b40SiTgqhCARk4DZIjU7Fr4AcQjiwB+wEsRO17wB+l1oBmH/Gke9JYZrxnWRG6l3ka4IlHpNv41mEjAEYQsPix934vsCxCGIA38AgkwoIIidrnkD9JtJA17wWIx7BsFDs4hzG1gZZiWIM4M4KC+wEsRO17wB+s1TD8wiPEXiJgg7Ui6BDveKNQGHIA7KI/xFEG4SQhAev3IThEfSszIzZN3W3fJivY7SMmCsdBo4Tup3Hipt+o7RYUwCDkEclEeUKkHMcyqrN+2Qdv3HS9/RUyRg3IfSfcg70rbfWO1nEnAI4qA8olQIYox0I0tWbVQK209a9B8nrXqNVBn3libdhmo/jBgSsRKEpyQ9DZ2SAHEI4sAf8IeRjn5znw8d1wQxj0Kbh7vy83m60WqeK7lNxLuJGIJwNAQhvi9Aarbu6xDEwQPDShA7XfMG6DIEYfAvNIMY5QdmurHC6mdHEF+BOARx4A+UygxiXWLhWZRYE3AI4qA8otQIgvBiTV5eroSER8i7H8+TH5atlQU/rZWvFy6XeQqIScAhiIPyiFIlCF+cy755Q375dZu06DFEug2bIG2HvCfVG3WR+p0G6zAmEUMQq5Fut57zBohDEAf+QKnZIDgaWbZui7zeJkCadhsmtTsMkNqdhkiHAW9rP5OIIQiPBHPXETfeKPMFiEMQB/7Ai/UVQWa4CGKna94AXWaLF912P4tlZgB2rSKiYmTj1n3y0+rNsmztZvl5zWZZtyVQZ1ocQXwF4hDEgT9gJYidrnkDuABBmEHuIQgo6lETayIOQRyUR5QqQTBOTABhV8uCO3dcfgbliSDVm/aQ6s16SjUV/2V1NO6c41etSQ+dtgFh78btWciPsMSrpuLpo3Kzpof73bgq33uurWm70uCcY+VGXaVyw65uN8/wJk/3tcrbeu0J/DzzM+UvHOZuGR92lBpB2OblkZM8tQbD8+LlK3L5ylW5pHBV+V+5qsIUEAiUF4LQ+TWVvcR5o67D5KUGXbRSABSsbvuB8obyb9J9uEazniPljdYBmiQo12stekvDrkO1X9MeI/RmBO612/WXKo27Sa22/eXv9Tu706zTfoBWZKP8r6r4LkWnHP00Acx1LZXGq6pclOOJ11pK3zFTZdD4Gfq10KqNu+ty1GjVV4WlrD3k9YI2MGWv12GgTodru3q/UK+jjkP8SqrepFmv40B5tnY7d3mfq9Nel4vwnmk8jCgVgpineOfPny+3sm8qu2OL7qA6HQdI275vScW63ZSiDdBhjBFTXoz0inU6yJbdB2Xs9C/kalKKtOs/Tqo0cr3fvmrjTpn08TxJuZ4qQaERcuT4SQmPPCN935qmw7Dj8fG8xZKTkysHjoXK8fBI+WHZr9Jp0Dty5ux5+Z9qTXTZmvUYqcM27DJUrianyNM128jf3mgjJ05Fy+WryfJXpfwo4pbAg3I9LV3FayrP1monoREx0n3Ee9qPAWjVpkBZscH1V9F/e6O1LPt1m3z+/TKd9uOvNNfuKzcGynO128uTNVrp65ebuwhorTPkhnCXriap8i/SeXVUZc7MuqHLhO1YUeVJmqtVngeDQjVprGk8rCgVIx2CwBpenUVW/LpdOvYfISMmz5J6agSu0ay3NFUjLGISMQSBZTzYhRvxfQFS6wEIsmpzoIz/cK70H/eBBB4I0srw+Msuhfu3inUkIzNLHqncWP5cqaH8d9UmmhzENQSZ8+1S+ddnasl/VW6kRvdW0mP4e3L8ZKRO43pahl56/o+K92bHQZo4zACVGnaRxEtXlUJGSf3OQzRhVqzfLmkZmfLRlwtVPo016Zr3GiVb9xySiTO/kr++2lIr9pQ530l3lce3S9fIzK9+lGdqtVWknaoItFNuqfYgDATh+7euma4wQZ5WeaWmZ0jIySiZOudbebR6Uzl/8bKazXrJvz9fV5eXeh4+Hi57j4TI5sADvyOCdJaJM77QfW+na97A6DffftOv3EIQMwMg65TCDZ88V6bOXSzvz/xMxn0wV96eNlv7FUcQX4E8KEHem/2NJgDCyN9Djdz7lHL854v15aJaJqKsIHD/MT26EheCTFXKyn8t7joYpBWOpVaXIRM1QVDUqNhzMu2z72Xjzv1SRS2fIAjK99WilTLho6+0om/dfUgTAkVkBkOeUaP6nsPHpVG3YZJ146Ze/hj7hXxR8oUr1muCMOOERkTr5dqPv2yQdz/+WudRFEFYOj1WvZmefT768kd5pEpj1X/58kSNljrdmLgEtTTsp0nbvOcoVY7g3yVB7HTNG5gVEjPIPQQBytjQGXiKNZHyRpD3FUH++moL2bhjn3QbNkkOBYdJyz6j9TIjVZW1Ze/R0qL3KO1m8kFRUTCWYswCbQLGaiXuPuxdN0EuXr4m//zU68KX0HuNmiwRMXF6tuFvkyHARkUK5D9eqKcJ0kfZGa36jpEr15LVcmmnNFYEuZZ8XV5Xtgb5Yi+A59UScMEvv8oMNds89nIznQbv4TAjEf4PT9fUX1O3IwjA/vh68So3QWhHygsp4s5d0HYH9linQRMcgpQQ9yWINyhPBFmzZZdM/uRbrXT1Ow+WoydOyQW1/IEwLIdQNJZV7CJZ84Ags75eLAuW/6qXOVWVUV5JzRLMPqzlUbjLStGxMRjdEYhXRxnPCRcuaeOdNAMPHJNx0z+XdVt2y6AJM+RRNSMw4yCN1Yw0d8Ev2hZghvvjSw3kWOgpbTt8vWSVKvc38sEXC2Rpgd1HHW4pmwijPVPZdk8phWe5hc1iNdYhyDdLVqsZaJGeTZjp3uw0WC8pEewkytZp8AQ9kzoE8R5FEsQkWpRYEykvBEFRMHYnqWUJI+YTSpkuXrmml0V6KaMUBcP6FZuRGAWfMXehfPvTGh0WN4jEDHIoONw9GkMeDOfZ85fInkPBemYY+f4nOg6EYlmWcOGyLFqxQQaM/1DbJ5ATaauWXNgyQWERwr9tsWxCYbF3sEHGKmJdULMUMwx5U5/3FWl+XrdVQk/HaFsjJTVNk+b5uh3dJCHvuQt/UeT6QW9IsIHAZgNhp3/+g/ZnFw7jffvew3ogsdb9YUWpEMT82Ql/9M9W7tbA/dI64C0Z+M4HMnTcVOmrjN8BY6fqMFYjBilrIx2gVJDDXEMKo/Dm2m6ZAiCJNSxAUSEEyxvIYdxfeLOj3jFilLfmhyI+XbOtdmfUxg1FZuTHj3PiMQsARnPcyJf8icvsYdLDjbSwJ5gBgecMAoj/kgrLOfn8TYUjjrU+uP9eyAEgyAR/G+kQhJ0P/uogIz1NVmzYJq16jJTBiiAD3pst/cZ9KF0GjS+UKdtgCAThwS7cePXWFyAPQpB/FKDgnkruT5R2+v8IYHB5p4AgdrrmDdBl9Jr/BtFfd4cgsEbfQVeyeOV6aTdgkox6b5YMnThLeox8T7oMdj2sWBxBfAXyeyCIg9KHlSB2uuYN4AJ6zQxSiCB4sv66di1JQk9FSlhElIQrnDwdLdFn4tz3SoBDEAflEaVOEABJsEWs4H10ayIOQRyUR5QqQcwMYZZanmJNpDwRpGp9l1H6sjLEqzV0Ga3+gkm7KJAnf91QtUGnQmGrKWO9WqO7hrw3IDzxqtbvqGEXxkHxKBWC8CchGOn8nxvH2PhzsmrDdtl35Jjs3n9UNu3cJ9t2H9BP9BpDxuxisRUGWaxGTkmB+EoQlLLnt2ulUp22UqPtAOnw8UKpVLutdq/WsItWXI5a8Rq4yFNd5VOlXgcNwmnlLvDjqBVeKWilWq2lxzdr5KWarXQa+JOOK357He7VVn2l/sBJ0nH2Iun25S+ufFWYZm99JM3fnq2vdTzKYspEnip9Fxk6SZU3Oyp0kObjZ0vjkdOl98JN0mP+Gh2GuL81MPTZvmaHrERooNrZpg9Jj51B2zjFQfUF96Y80ysOmiAfPriRjl5jpMfHx7sIgixdulQuJJ6XFeu3yYv1e0jjHqP0E65Nuw+TZt1H6jAmERiGwDJDED5i7QsQXwmCYgX8tE3q9hkrTUfPkHYffidtp34tvb5fL03HzJBOnyyWVpM+k4ZDJ0uXz3/WpKjdfZT0X7FH+izeKl3nLtek6vTpEkWINjpMvYDx0ufHTdJ+xncyYMVu6fbVCpXmPKlct720nTZfk2LI+iM6f9JHsTt/tlR6frNWKztK3+HjBTIy8JTU7T1WX7cY/4n0+mGDtH7/Sx2n98KNUn/ABOn6xTLpqcpaf8BEGbM/Rmr3GC0Vq9SXQWsPShUV77feleIGJTdIeWpgxHuzZdi7s7zC8AKwnc79GpMe5Sc9bhtw78gurh1Ii/Dc3+F+lLftAEEmfOh6WNFO17wBugxB+FsQN0GYVvBAfl67RTr3HipD3p8tQ1RBe4x+T7oPdm3zehKkrGcQFL6vIkjj4VOl9btfSBvI8cN6eebF2vrY+bOfpN30b6TznCVa+VHyNxUBmr89Synnck0KZolu81bK89UbSVc1C/RasEGer9ZQzxB9ftwsFas2lN6KMORVo21/6aLIMHRTsCYXCg0pUXpGfdds0FHPap1VfqTPdf9lgSqdBopcAYoQv+ry9V28RdqruD2/W6cVACL+vUZzVc5lUq/v2zp/uzqXFnjMhntK3Mx8EDE3UQ05jp04VeDjmyxbt1XfC/KGJFaC2OmaN7CdQXDEE4P8wNHjMumjeTL90/ky/YvvZOqn38mXBV81MYmUG4Io5eunlO+lmq3l9XYD9VKH0bndB99qQrSY8KlW3qGbgqROzzFSVdkojNYt3/lEKeavOj6zBWFQ9IGr90srRTSTTh+13Pn76y01CQmLwr8TclHPImMPx8trSuEJ21UpN+kQxqTJzMDMxnIM5W8/43t9DPhpu3SYuUDaKuL2XrBRk5fZbtjWE5qEbafP17OOt6Omv8ANzPXb9+n+eFAhLUjCU9b+kLb9xrlvwhaHUicIgCR2Yk2kvBBEK1GL3tpYNucsu97oOFgrG/aC8avexHVX2x2/IJ4rTkepoQim7Qt1/nr7gS4bwBKGuAYY1PocP2t6Bf6cY2Mw43BNmrpM6ojykz7nJgxur7bso8O+1qbf3XRM2r8BGKXjEi7o/nhQad5rlL77z2NA/pDpX7gen7ErtxWlShCzzPIG5YUgwCiSUSqNAsUt5KZg5+ZGAZF0mIJz93XB0Xpu/K2whrG66XNLmoXKZ86t/gomrd8KECTm7HndHw8qvGQGQZaucf3j7IMK772UGUH4L2jufXCB4uflurZeC8kd15/RG3gSxOpXUiAPQhAH/kFpEOQnPxFkSokI8rmOY6dr3gCSsPmEkR4XF+ciCPc++LIiRFihjCLeo6jUqJu82bG/PKkarlGXIYUy9dzmxY0PyPkCpFYbhyBljYeNIHa65g3QZQjCNxrcBGF5xd9NISvXb5NmvUdLl8HjpU3/idKg0wBpo4wkpDiC+ArEIUjZw5lBXLCdQcz6S00hsnTtZqn2bE2pVa2x1KvaSJ6v1kRaFLyTbhJxCPLwwZ8Eadl7jCbI2q27ClweTMoFQUyAXGWk3CN38gsl4hDk4UNJCPLZ9z9L+wFvS4eB4+9B16GT9BuYvIvCK8edB0+4Jwxxuw9/V39YwhspFwSxrsGKgvE3BCEhxwZ5OOAtQfqMnqJfBuMbYNybsAMvm5EmfWrnD3g0hVeQ9x87UZBy0VKmNsjFixe1IztZ+qjskXvF9de4gEQMQdgK4xw3419SIA5Byh7eEISvpzxSpZHftqF5Pbldf9e7RsVJyQjiehbLTte8AbqMXvNBxdjYWBdBeEhxy5YtkqqYcywkXL+r/cW3S+STbxbL+7PmyRff/aR3uAzL7AjiKxCHIGUPbwiSdD1VPz5iF98X8BBjU2XQ3098IYidrnkDJgn0mhnETRC+/Ldhwwa5rJZbv6zfKnU7DJHOQyZKj5GTVAVGSYterkqYRByCPHzwhiApqel+Jwh33e8nZU4QHM17ID+v2SSVm/SSep0GyTO120vFuu2lRU+HIA87HIK4UCRB8GQHKyomVpYpkvBOyJpNO2T1xh2yOXCfIlCeOxGHIA8fIMj9nsUqK4KYTxnZpWFFqRDkwoUL2tEYKTyLgr1hxW1FDqsRY0cQ419SIA5Byh7P1GyrP3RdnJQVQQaM+0B/wd4uDSsgiHlhyk7XvAG6jF67jXQIgiNbvQTIVuc5OTy0dRf48f0rQBhDELbDeC4LN+NfUiAOQcoevL3H3zsUJ9m3XB/XtovvCyAINxWLk9izifpDfN7snFkJYqdr3gBd5h4IH1TkU1iaIDxqEhYWJlmZmfqrJtFn4iUmNl6izsTpL5rExp1VJLk7y9gRxFcgDkHKB9h25bXZeYtWyuJVG+XHFRvcWLxqk/4eMC9V2cX1BbzBWK/jIFm5YWehvMCS1Ztk4sx5mpDebiv7awaBIMwgboJwD+TAgQMSEx0lv6zfJn+p1lhqtRssbQPGyGut+0mTrq6HFU0iDkEeXkAQvgSJTeIJ65cm/QW+fG+XF1+KhIwluedSagTB7uCuIbJ83RZpF/CWdB07Qzr1Gy8dh0ySrsMmaD+TiEOQhxN8eZ6PdTOq81cOfPHegLf6eLecR0js4voClJ/HUnj8xJpXm35jpd2At7XCm7+r8AalRhAc9Vavmkk27dwrb3YcKC17jdR/GdC8xwgZPmlmoUwdgjx8gBx825f/QClKbt+543cbpHXftwpSt5eZ8xZ5PXOVCkF4zB1HY6TYvjAldwoZMoYgWPuOkf5wgJGar8oXJ2W1i8VDj97MXFaC2OmaN0CX2eItRBCj4HwEzjOCAX7G3xAEpvFEr9W/pEBqtQlwCFLGYN1ffu+DuP7Owi4NKzRBPnARxE7XvAG6fA9B2MXCg2VWbo7rPXE1oSoU/Gf6ndva38COIL4CcQhS9oAg5fVOOn+VV1KC2OmaN7hnBuHTo1u3bpXAwECJioqULYH7pU77gTJ88ucy6K3J+l9f+42ZorK8u8xyCPLwoTwTpCSPmvidIDxqwt/dBgcH6/8HWbVxhzThg2gBY6X7yCnSut9Y6TzgnUKZOgR5+OANQZJT0/xOkGY9yzlBWGJxpxzwTawlK9dL9Rb9pLIq/LO12spj1ZtqI8maqUOQhw/eECQtPUP/J6JdfF/Ai1PNCh6ELU7KnCA4YqDcUAGu4hF3Vs6eOy9nE87LuYREhfNysyAMMARhF4utXuPuC5CaDkHKHN4QBOHGHh+W5h5GcSBNO3crmI14ffd+UjKC8EbhHVtd8waQBHLwqElMTIyLIDjy6izgnOexrLh500UO/DlCCgSmGYKY+CUFAkHsvgzu4LeDtwThz0jpr0fVyuIvr7awBVuyEID/WrTz/8srzfX/w4+e8mlBqsWLLwSx0zVvgC7fQxDupLODhSeEyM/L1a/esqPFeW5ujvYDEAibhf9OICGWWMbPFyAOQcoe3hLEG8Hw5s9J+Xtrf0iZziB8evTIkSNy+PBhyVNkiIiMkYXL18n6rTtk294j+gWqdVsC9VO9JgF2vojnzyWWQ5CyhT8Jgl3BZ3/4pwB/SJkThK8qBgUF6YQhRJWm3aV22wCp12WkvN6CLywO1gU1CRDHIcjDBb8SpAw/HFcqNoj57A/LqZ9Wb5T2A8bJ0Hdmy6BJs2XIxE+kZa8RuqAmAYcgDx8cgrhwD0HOnz+vPdiZwv44ePS4fDR3scxbuEy+XvyLfP7tYpm/ZKW2R4wRw7e0ANu8kAR34vsCxCFI2eNhIch4CHLntq2ueQN0GXIwAdxDEABJbufn6tkE8LotDzAaEjgEeTgBQWITXN9nflBpoYx0CMK/Q/lDSvIsVqkQhPsgTC143g9FEcRXIA5Byh5P12wjweGndX88qLDF+1yd9jJ34S8FLg8m/F8i917sym2FlSB2uuYN0G8IwkaU2wZB0aOjozVJbt7g7jYPKd4WUTMJx9t5rhnEJOAQ5OEDd7Vb9h6t++NBZPveI2r2aKP/0JNR/0ElI+uG/tQppLMrtxWlQhCmEh5WDA8Pl+Ska7J0zSZ5pFIDqVino7Ts/448pQpXr0N/VVTXzReHIA8vUOgGXYbo/yoMPHBMdu4/6jUIP/nTb/UbiUaZuWHIe+5L12yRXQeDbOMVBcJ/89MafT8FsnmW1Q6lNoPgEBISIjm3smX52s3SZ+wsmTjnB5n2+XzpO2KSfv3SIcjvAyj1c7Xb6c8AlQi12mqCeY70fJiBl7Fs4xQHlR534r0lB/AXQXiAlzdtIyMjpQJ3xVlaAXaqlq7eKI16vCVdhr0r7fpNkL5vTZOugyeoPPPcRgwJAB41gSS482ahL3AI4sBf0ATh6+638211zVtkKJIkKNucyUMTBKU3VvyNrExletySfB4zUce8nGzJyXZ9LK44gvgKhyAO/AUrQex0zRtAEO4Jxp89q3ey7iHI/eAQxEF5hT8IAtBrbp7rLytCEPPpUTx5cpcMbnMPJC9H3wfhfoiJ7BDEQXmFvwgCH5YuXartbP0PU7xuu3v3buWZJnsPHZMB46bLp9/8JDO/WSHT5nyj8K2+WUhkhyAOyiv8RRDscfiAoa6/ixUREaEfVky6dlWWrdssDdoPkea9R8orzZTSNushbfqO0TsDrM9IAHIQz0oQq5FTEjgEceAvaIKwi6UIYqdr3gJ9ZjeL1VWFc+fOacbgwC7W4pXrpUGnEdJ3zDTpMnSCtOn3tnQbOknu5Oe6I0MOwENdkAR33gvxBQiv3DoEcfCg0ASZ/pnS1TxbXfMG6DL2x8SJE11GOgQxM0BmZob+f5C1m3fKhu27FfbI+q27ZOfeQ/p1XEMQM4NYCeIrkNdb99V3ctkzd+DAVzxfr6O8PW2OJoidrpUEhWYQ6xIJkmRne7xyqwx4409YIkISGPbgBLkjddoFSPWm3eXV5j0dOPAZlRrwuPscvalkp2slAbY23NAEYQcLB5cH90KyCiErK7NQZNgVFBys4zGLWP18ASRxxBF/iD/IAZgINEEuXk+TkKgzEnPhsqTn3pazSamyLyxKDoRHu44no+VoZJzwZ2kZ+XckPe+25KlzkHlbJPlmjj5m5Dv4PSNTIUvpgSfswv4jIEuN2eeTUqRC2KwJEjI+QHYNbi/xM0bLzkGdZGLlZ+WTOlVlSfuGMqnS3+Tz+q9K4ifjJXbGGIn7+G2JmDZCIt4bLFGTh0jMB6Mk6oPREqnA0Sd86EK0g3tg2sa23e4D+sT0S+T7gyWavpo2XGGERE1VxylDXcfprj4Ep8b2kFOjuyq3ka6wU4e5whPWxMNdXUfiRzxVvlMqjaDJw+TouL5yTOlT8HtDJHjycIlRfpGTh8rpSf310V236SMk8t2BOh1rfSmnLqtxU2XWsIQxiFRpRqty6usiwrih/HX+qrxcm3pETimog0KkcjtNvVQ9KXfwB29JhQP1/yYx3WtJZKuXJKZ/E4lTiGn4pMR3rSGxXV6TxOFtJKrBExLZraZEdq4hJ2r8SU68+p8SO6ytnJsYIKfbVZfQ1/8kYTUfKYRQB2UGz3448cp/yPkPR0roG49IZNeacrptVYnuVU/ODG4pUd1rS3j9J5Tff0nwC/8k+UlXWKmoPv2zRHZ5XaJ715cIpRtxozpKROtKKv4bcrr9y3JmSEvtd+K1P0p4rf+WI6/9WdY+/X8kau5UCZ82UrbXfUo2/P1fJfw1pSsj2suVH+dI7PB2Snf+n077VIsX5dJX0+66Uc6X/13Oq0E6YepQXWbKG1b3cYXHJLTGHxX+5MbxSv8s15Z+KWH1/qLjUwfKYg1zF8pd5Rn3VlcJJYxCdJ+Gqh7V5cygFlqfCYd+U56IVpUkTMU52Og5qXCoyfOSMKG3nH2nlyRMHiQXv3hXTjZUpOldT2JVAyZ+PFbCVQHPDGouUV3ekHBVoPA6j0nskFZy5buZcrp1ZQl/869yssGTDsoj3nxCIpo9Lxc/mySRnV6TmH5N5NLc9/Xx3KQAiR/bVWL6NtT9GqaU6PL8DyRt13pNhjilLPFjOkvizDGSMGWwXFCriHPvD5RzE/rI2fE9FXrpvj+l8gmq+xdZ/+IfJOGX7+TowNayu2UV2fLynyRC6U782z0kadl8iR/XXcJrP6rjRCiCXJ7/oZwZ0EzrF2XliF7F9Gmgzh9XZXpczqgBO7pHHeVWX5fTgLpkx5yU2KFtNNkpq2cYNwIaKT2tJEkrv9N5k3a0GhjiRnaQi3Mm6EE+TJE8XhEodnArlWdTOal0/HDLylJhR4eacrBxRTmgiKKPijWHWlSWg81ekoNNX9Ruh1TAg83+LgebKzdVcQ3ld6Dhs3KoeaW7bj7gkAOvYdd+XqFFJdWvqh/pP/pN9bGrb1WfN3nB1bcFYfc3eEb2133S1deEUf7ENbrhiuPCAeIq3aBsu5S+rHmzoqx67TFZU+spWVv3GVlbv6IcaVVV69b++k/rtNz1oUxKf8jD7aag81TlcV8bvUMfOTcgXutqha4L+XsAPT2g6oZuu9J9SZdf1wkdVjjSta4EDWwlh9q+ottqZ8ea8v8BofLHkrQndsg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899350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IGENOMIX </a:t>
            </a:r>
            <a:r>
              <a:rPr lang="en-US" sz="2800" b="1" dirty="0"/>
              <a:t>(Embryo Testing)</a:t>
            </a:r>
            <a:r>
              <a:rPr lang="en-US" sz="2800" dirty="0"/>
              <a:t/>
            </a:r>
            <a:br>
              <a:rPr lang="en-US" sz="2800" dirty="0"/>
            </a:br>
            <a:endParaRPr lang="en-US" sz="2800" dirty="0"/>
          </a:p>
        </p:txBody>
      </p:sp>
      <p:sp>
        <p:nvSpPr>
          <p:cNvPr id="3" name="Content Placeholder 2"/>
          <p:cNvSpPr>
            <a:spLocks noGrp="1"/>
          </p:cNvSpPr>
          <p:nvPr>
            <p:ph idx="1"/>
          </p:nvPr>
        </p:nvSpPr>
        <p:spPr>
          <a:xfrm>
            <a:off x="838200" y="2781701"/>
            <a:ext cx="10515600" cy="3647976"/>
          </a:xfrm>
        </p:spPr>
        <p:txBody>
          <a:bodyPr>
            <a:normAutofit fontScale="62500" lnSpcReduction="20000"/>
          </a:bodyPr>
          <a:lstStyle/>
          <a:p>
            <a:r>
              <a:rPr lang="en-US" b="1" dirty="0" smtClean="0"/>
              <a:t>Genetic </a:t>
            </a:r>
            <a:r>
              <a:rPr lang="en-US" b="1" dirty="0"/>
              <a:t>testing has both a Cleveland Clinic and </a:t>
            </a:r>
            <a:r>
              <a:rPr lang="en-US" b="1" dirty="0" err="1"/>
              <a:t>Igenomix</a:t>
            </a:r>
            <a:r>
              <a:rPr lang="en-US" b="1" dirty="0"/>
              <a:t> cost component. These costs are listed below and will require separate payments to each provider. (Payment is required prior to testing):</a:t>
            </a:r>
            <a:endParaRPr lang="en-US" dirty="0"/>
          </a:p>
          <a:p>
            <a:r>
              <a:rPr lang="en-US" b="1" dirty="0"/>
              <a:t>PGT-A (general embryo testing) Combined cost estimate $</a:t>
            </a:r>
            <a:r>
              <a:rPr lang="en-US" b="1" dirty="0" smtClean="0"/>
              <a:t>5,180</a:t>
            </a:r>
            <a:endParaRPr lang="en-US" dirty="0"/>
          </a:p>
          <a:p>
            <a:r>
              <a:rPr lang="en-US" dirty="0"/>
              <a:t>CCF - $</a:t>
            </a:r>
            <a:r>
              <a:rPr lang="en-US" dirty="0" smtClean="0"/>
              <a:t>3,230 </a:t>
            </a:r>
            <a:endParaRPr lang="en-US" dirty="0"/>
          </a:p>
          <a:p>
            <a:r>
              <a:rPr lang="en-US" dirty="0" err="1"/>
              <a:t>IGenomix</a:t>
            </a:r>
            <a:r>
              <a:rPr lang="en-US" dirty="0"/>
              <a:t> - $</a:t>
            </a:r>
            <a:r>
              <a:rPr lang="en-US" dirty="0" smtClean="0"/>
              <a:t>1,950</a:t>
            </a:r>
            <a:endParaRPr lang="en-US" dirty="0"/>
          </a:p>
          <a:p>
            <a:r>
              <a:rPr lang="en-US" b="1" dirty="0"/>
              <a:t>PGT-M (specific embryo testing)</a:t>
            </a:r>
            <a:endParaRPr lang="en-US" dirty="0"/>
          </a:p>
          <a:p>
            <a:r>
              <a:rPr lang="en-US" dirty="0"/>
              <a:t>CCF $</a:t>
            </a:r>
            <a:r>
              <a:rPr lang="en-US" dirty="0" smtClean="0"/>
              <a:t>3,230</a:t>
            </a:r>
            <a:endParaRPr lang="en-US" dirty="0"/>
          </a:p>
          <a:p>
            <a:r>
              <a:rPr lang="en-US" dirty="0" err="1"/>
              <a:t>IGenomix</a:t>
            </a:r>
            <a:r>
              <a:rPr lang="en-US" dirty="0"/>
              <a:t> – this cost will vary </a:t>
            </a:r>
          </a:p>
          <a:p>
            <a:endParaRPr lang="en-US" dirty="0"/>
          </a:p>
        </p:txBody>
      </p:sp>
      <p:sp>
        <p:nvSpPr>
          <p:cNvPr id="4" name="Title 1"/>
          <p:cNvSpPr txBox="1">
            <a:spLocks/>
          </p:cNvSpPr>
          <p:nvPr/>
        </p:nvSpPr>
        <p:spPr>
          <a:xfrm>
            <a:off x="152400" y="1456138"/>
            <a:ext cx="12192000" cy="1325563"/>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5400" kern="1200" cap="none" baseline="0">
                <a:solidFill>
                  <a:schemeClr val="tx1"/>
                </a:solidFill>
                <a:latin typeface="Arial" panose="020B0604020202020204" pitchFamily="34" charset="0"/>
                <a:ea typeface="+mj-ea"/>
                <a:cs typeface="Arial" panose="020B0604020202020204" pitchFamily="34" charset="0"/>
              </a:defRPr>
            </a:lvl1pPr>
          </a:lstStyle>
          <a:p>
            <a:r>
              <a:rPr lang="en-US" sz="2400" dirty="0" smtClean="0"/>
              <a:t>**This decision must be communicated to us prior to beginning your IVF cycle as it requires coordination with IGENOMIX.**</a:t>
            </a:r>
            <a:endParaRPr lang="en-US" sz="2400" dirty="0"/>
          </a:p>
        </p:txBody>
      </p:sp>
    </p:spTree>
    <p:extLst>
      <p:ext uri="{BB962C8B-B14F-4D97-AF65-F5344CB8AC3E}">
        <p14:creationId xmlns:p14="http://schemas.microsoft.com/office/powerpoint/2010/main" val="42074896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Medication </a:t>
            </a:r>
            <a:endParaRPr lang="en-US" dirty="0"/>
          </a:p>
        </p:txBody>
      </p:sp>
      <p:sp>
        <p:nvSpPr>
          <p:cNvPr id="3" name="Content Placeholder 2"/>
          <p:cNvSpPr>
            <a:spLocks noGrp="1"/>
          </p:cNvSpPr>
          <p:nvPr>
            <p:ph idx="1"/>
          </p:nvPr>
        </p:nvSpPr>
        <p:spPr/>
        <p:txBody>
          <a:bodyPr/>
          <a:lstStyle/>
          <a:p>
            <a:r>
              <a:rPr lang="en-US" dirty="0" smtClean="0"/>
              <a:t>Estimate - $4,000 </a:t>
            </a:r>
            <a:r>
              <a:rPr lang="en-US" dirty="0"/>
              <a:t>- You may use the pharmacy of your choice for these medications (based on your insurance coverage) as well as Cleveland Clinic or our third party partner Baron Pharmacy. You should confirm the individual programs/restrictions of the pharmacy you choose for the maximum benefit. </a:t>
            </a:r>
          </a:p>
          <a:p>
            <a:endParaRPr lang="en-US" dirty="0"/>
          </a:p>
        </p:txBody>
      </p:sp>
    </p:spTree>
    <p:extLst>
      <p:ext uri="{BB962C8B-B14F-4D97-AF65-F5344CB8AC3E}">
        <p14:creationId xmlns:p14="http://schemas.microsoft.com/office/powerpoint/2010/main" val="21896151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Storage</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After your Semen Analysis </a:t>
            </a:r>
            <a:r>
              <a:rPr lang="en-US" dirty="0" smtClean="0"/>
              <a:t>and/or Retrieval </a:t>
            </a:r>
            <a:r>
              <a:rPr lang="en-US" dirty="0"/>
              <a:t>you may wish to have those products ‘frozen’ and stored. This will be an annual fee that will be billed every year subsequent to the collection</a:t>
            </a:r>
            <a:r>
              <a:rPr lang="en-US" dirty="0" smtClean="0"/>
              <a:t>.</a:t>
            </a:r>
          </a:p>
          <a:p>
            <a:endParaRPr lang="en-US" dirty="0"/>
          </a:p>
          <a:p>
            <a:r>
              <a:rPr lang="en-US" b="1" dirty="0"/>
              <a:t>Example</a:t>
            </a:r>
            <a:r>
              <a:rPr lang="en-US" dirty="0"/>
              <a:t> – Collection/Retrieval date 09/2020…your charge will begin to accrue 01/01/2021 and will be billed every year thereafter beginning 01/01/2022. You can find additional information on storage in your IVF packet</a:t>
            </a:r>
            <a:r>
              <a:rPr lang="en-US" dirty="0" smtClean="0"/>
              <a:t>.</a:t>
            </a:r>
            <a:endParaRPr lang="en-US" dirty="0"/>
          </a:p>
        </p:txBody>
      </p:sp>
    </p:spTree>
    <p:extLst>
      <p:ext uri="{BB962C8B-B14F-4D97-AF65-F5344CB8AC3E}">
        <p14:creationId xmlns:p14="http://schemas.microsoft.com/office/powerpoint/2010/main" val="30413892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Annual Storage </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Sperm - $295</a:t>
            </a:r>
          </a:p>
          <a:p>
            <a:r>
              <a:rPr lang="en-US" dirty="0"/>
              <a:t>Embryo - $</a:t>
            </a:r>
            <a:r>
              <a:rPr lang="en-US" dirty="0" smtClean="0"/>
              <a:t>577</a:t>
            </a:r>
            <a:endParaRPr lang="en-US" dirty="0"/>
          </a:p>
          <a:p>
            <a:r>
              <a:rPr lang="en-US" dirty="0"/>
              <a:t>Oocyte (Eggs) - $</a:t>
            </a:r>
            <a:r>
              <a:rPr lang="en-US" dirty="0" smtClean="0"/>
              <a:t>396</a:t>
            </a:r>
            <a:endParaRPr lang="en-US" dirty="0"/>
          </a:p>
          <a:p>
            <a:r>
              <a:rPr lang="en-US" dirty="0"/>
              <a:t>**Sperm Storage – Multiple vials of sperm will be stored (frozen) at the time of collection. These additional vials will be </a:t>
            </a:r>
            <a:r>
              <a:rPr lang="en-US" dirty="0" smtClean="0"/>
              <a:t>included in </a:t>
            </a:r>
            <a:r>
              <a:rPr lang="en-US" dirty="0"/>
              <a:t>the storage </a:t>
            </a:r>
            <a:r>
              <a:rPr lang="en-US" dirty="0" smtClean="0"/>
              <a:t>fee </a:t>
            </a:r>
            <a:r>
              <a:rPr lang="en-US" dirty="0"/>
              <a:t>listed </a:t>
            </a:r>
            <a:r>
              <a:rPr lang="en-US" dirty="0" smtClean="0"/>
              <a:t>above ($295) </a:t>
            </a:r>
            <a:r>
              <a:rPr lang="en-US" dirty="0"/>
              <a:t>unless you choose to discard them using the notarized consent as described below.</a:t>
            </a:r>
          </a:p>
          <a:p>
            <a:r>
              <a:rPr lang="en-US" dirty="0"/>
              <a:t>***Written notarized consent is required for discarding Sperm, Embryos and Oocytes (eggs). Please call the office at 216-839-3153 to receive the form.</a:t>
            </a:r>
          </a:p>
          <a:p>
            <a:endParaRPr lang="en-US" dirty="0"/>
          </a:p>
        </p:txBody>
      </p:sp>
    </p:spTree>
    <p:extLst>
      <p:ext uri="{BB962C8B-B14F-4D97-AF65-F5344CB8AC3E}">
        <p14:creationId xmlns:p14="http://schemas.microsoft.com/office/powerpoint/2010/main" val="25176434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Refunds</a:t>
            </a:r>
            <a:endParaRPr lang="en-US" dirty="0"/>
          </a:p>
        </p:txBody>
      </p:sp>
      <p:sp>
        <p:nvSpPr>
          <p:cNvPr id="3" name="Content Placeholder 2"/>
          <p:cNvSpPr>
            <a:spLocks noGrp="1"/>
          </p:cNvSpPr>
          <p:nvPr>
            <p:ph idx="1"/>
          </p:nvPr>
        </p:nvSpPr>
        <p:spPr/>
        <p:txBody>
          <a:bodyPr/>
          <a:lstStyle/>
          <a:p>
            <a:r>
              <a:rPr lang="en-US" dirty="0"/>
              <a:t>Should your IVF cycle be cancelled, an audit of your account will be completed and refunds will be processed as applicable for the incomplete prepaid procedures.</a:t>
            </a:r>
          </a:p>
          <a:p>
            <a:endParaRPr lang="en-US" dirty="0"/>
          </a:p>
        </p:txBody>
      </p:sp>
    </p:spTree>
    <p:extLst>
      <p:ext uri="{BB962C8B-B14F-4D97-AF65-F5344CB8AC3E}">
        <p14:creationId xmlns:p14="http://schemas.microsoft.com/office/powerpoint/2010/main" val="4896033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3" name="Content Placeholder 2"/>
          <p:cNvSpPr>
            <a:spLocks noGrp="1"/>
          </p:cNvSpPr>
          <p:nvPr>
            <p:ph idx="1"/>
          </p:nvPr>
        </p:nvSpPr>
        <p:spPr>
          <a:xfrm>
            <a:off x="869244" y="1825625"/>
            <a:ext cx="10484556" cy="4913842"/>
          </a:xfrm>
        </p:spPr>
        <p:txBody>
          <a:bodyPr/>
          <a:lstStyle/>
          <a:p>
            <a:pPr marL="0" indent="0">
              <a:buNone/>
            </a:pPr>
            <a:r>
              <a:rPr lang="en-US" sz="3600" dirty="0" smtClean="0"/>
              <a:t>Financial information to fund your IVF cycle: </a:t>
            </a:r>
            <a:endParaRPr lang="en-US" sz="3600" dirty="0"/>
          </a:p>
          <a:p>
            <a:pPr marL="0" indent="0">
              <a:buNone/>
            </a:pPr>
            <a:endParaRPr lang="en-US" sz="3600" dirty="0" smtClean="0"/>
          </a:p>
          <a:p>
            <a:pPr marL="742950" indent="-742950">
              <a:buAutoNum type="arabicPeriod"/>
            </a:pPr>
            <a:r>
              <a:rPr lang="en-US" sz="3600" dirty="0" smtClean="0"/>
              <a:t>ARC – company out of California – they will</a:t>
            </a:r>
          </a:p>
          <a:p>
            <a:pPr marL="0" indent="0">
              <a:buNone/>
            </a:pPr>
            <a:r>
              <a:rPr lang="en-US" sz="3600" dirty="0"/>
              <a:t> </a:t>
            </a:r>
            <a:r>
              <a:rPr lang="en-US" sz="3600" dirty="0" smtClean="0"/>
              <a:t>     will explain their own products</a:t>
            </a:r>
          </a:p>
          <a:p>
            <a:pPr marL="0" indent="0">
              <a:buNone/>
            </a:pPr>
            <a:r>
              <a:rPr lang="en-US" sz="3600" dirty="0"/>
              <a:t> </a:t>
            </a:r>
            <a:r>
              <a:rPr lang="en-US" sz="3600" dirty="0" smtClean="0"/>
              <a:t>     (877</a:t>
            </a:r>
            <a:r>
              <a:rPr lang="en-US" sz="3600" smtClean="0"/>
              <a:t>) </a:t>
            </a:r>
            <a:r>
              <a:rPr lang="en-US" sz="3600" smtClean="0"/>
              <a:t>200-1077.</a:t>
            </a:r>
            <a:endParaRPr lang="en-US" sz="3600" dirty="0"/>
          </a:p>
          <a:p>
            <a:pPr marL="742950" indent="-742950">
              <a:buAutoNum type="arabicPeriod" startAt="2"/>
            </a:pPr>
            <a:r>
              <a:rPr lang="en-US" sz="3600" dirty="0" smtClean="0"/>
              <a:t>Care Credit – look them up on line and they offer two years at 0% interest</a:t>
            </a:r>
            <a:r>
              <a:rPr lang="en-US" sz="3600" dirty="0" smtClean="0"/>
              <a:t>. </a:t>
            </a:r>
            <a:r>
              <a:rPr lang="en-US" sz="3600" dirty="0"/>
              <a:t> </a:t>
            </a:r>
            <a:r>
              <a:rPr lang="en-US" sz="3600" dirty="0" smtClean="0"/>
              <a:t>Cannot use for pharmacy.</a:t>
            </a:r>
            <a:endParaRPr lang="en-US" dirty="0"/>
          </a:p>
        </p:txBody>
      </p:sp>
    </p:spTree>
    <p:extLst>
      <p:ext uri="{BB962C8B-B14F-4D97-AF65-F5344CB8AC3E}">
        <p14:creationId xmlns:p14="http://schemas.microsoft.com/office/powerpoint/2010/main" val="5984494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attending IVF Financial 101</a:t>
            </a:r>
            <a:endParaRPr lang="en-US" dirty="0"/>
          </a:p>
        </p:txBody>
      </p:sp>
      <p:sp>
        <p:nvSpPr>
          <p:cNvPr id="3" name="Content Placeholder 2"/>
          <p:cNvSpPr>
            <a:spLocks noGrp="1"/>
          </p:cNvSpPr>
          <p:nvPr>
            <p:ph idx="1"/>
          </p:nvPr>
        </p:nvSpPr>
        <p:spPr/>
        <p:txBody>
          <a:bodyPr/>
          <a:lstStyle/>
          <a:p>
            <a:pPr marL="0" indent="0">
              <a:buNone/>
            </a:pPr>
            <a:r>
              <a:rPr lang="en-US" dirty="0" smtClean="0"/>
              <a:t>We hope that you have enjoyed this class and found the information to be useful in your decision to proceed with your IVF cycle. </a:t>
            </a:r>
            <a:endParaRPr lang="en-US" dirty="0"/>
          </a:p>
          <a:p>
            <a:pPr marL="0" indent="0">
              <a:buNone/>
            </a:pPr>
            <a:r>
              <a:rPr lang="en-US" dirty="0" smtClean="0"/>
              <a:t>If you have any additional questions please contact me at the following number:</a:t>
            </a:r>
          </a:p>
          <a:p>
            <a:pPr marL="0" indent="0">
              <a:buNone/>
            </a:pPr>
            <a:r>
              <a:rPr lang="en-US" dirty="0" smtClean="0"/>
              <a:t>216-839-3153</a:t>
            </a:r>
          </a:p>
          <a:p>
            <a:pPr marL="0" indent="0">
              <a:buNone/>
            </a:pPr>
            <a:r>
              <a:rPr lang="en-US" dirty="0"/>
              <a:t>Margie Clapp</a:t>
            </a:r>
          </a:p>
        </p:txBody>
      </p:sp>
    </p:spTree>
    <p:extLst>
      <p:ext uri="{BB962C8B-B14F-4D97-AF65-F5344CB8AC3E}">
        <p14:creationId xmlns:p14="http://schemas.microsoft.com/office/powerpoint/2010/main" val="35550320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3657600" lvl="8" indent="0">
              <a:buNone/>
            </a:pPr>
            <a:r>
              <a:rPr lang="en-US" sz="4800" dirty="0" smtClean="0"/>
              <a:t>THE END</a:t>
            </a:r>
            <a:endParaRPr lang="en-US" sz="4800" dirty="0"/>
          </a:p>
        </p:txBody>
      </p:sp>
    </p:spTree>
    <p:extLst>
      <p:ext uri="{BB962C8B-B14F-4D97-AF65-F5344CB8AC3E}">
        <p14:creationId xmlns:p14="http://schemas.microsoft.com/office/powerpoint/2010/main" val="27388133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started</a:t>
            </a:r>
            <a:endParaRPr lang="en-US" dirty="0"/>
          </a:p>
        </p:txBody>
      </p:sp>
      <p:sp>
        <p:nvSpPr>
          <p:cNvPr id="3" name="Content Placeholder 2"/>
          <p:cNvSpPr>
            <a:spLocks noGrp="1"/>
          </p:cNvSpPr>
          <p:nvPr>
            <p:ph idx="1"/>
          </p:nvPr>
        </p:nvSpPr>
        <p:spPr>
          <a:xfrm>
            <a:off x="703447" y="1411739"/>
            <a:ext cx="10515600" cy="4351338"/>
          </a:xfrm>
        </p:spPr>
        <p:txBody>
          <a:bodyPr/>
          <a:lstStyle/>
          <a:p>
            <a:r>
              <a:rPr lang="en-US" sz="3200" dirty="0"/>
              <a:t>Once you have completed your consultation with the physician, it will be important for you to understand the pricing of what may be included </a:t>
            </a:r>
            <a:r>
              <a:rPr lang="en-US" sz="3200" dirty="0" smtClean="0"/>
              <a:t>in your IVF cycle</a:t>
            </a:r>
          </a:p>
          <a:p>
            <a:r>
              <a:rPr lang="en-US" sz="3200" dirty="0" smtClean="0"/>
              <a:t>If  your insurance coverage includes benefits for IVF, you will need to provide written confirmation of coverage from your insurance provider</a:t>
            </a:r>
          </a:p>
          <a:p>
            <a:r>
              <a:rPr lang="en-US" sz="3200" dirty="0"/>
              <a:t>Medicare and Medicaid </a:t>
            </a:r>
            <a:r>
              <a:rPr lang="en-US" sz="3200" dirty="0" smtClean="0"/>
              <a:t>will </a:t>
            </a:r>
            <a:r>
              <a:rPr lang="en-US" sz="3200" dirty="0"/>
              <a:t>not cover In Vitro Fertilization and you will be responsible for all charges incurred including your initial consultation. </a:t>
            </a:r>
            <a:r>
              <a:rPr lang="en-US" sz="3200" dirty="0" smtClean="0"/>
              <a:t>(</a:t>
            </a:r>
            <a:r>
              <a:rPr lang="en-US" sz="3200" dirty="0"/>
              <a:t>$300 - $600 depending on the time </a:t>
            </a:r>
            <a:r>
              <a:rPr lang="en-US" sz="3200" dirty="0" smtClean="0"/>
              <a:t>spent).</a:t>
            </a:r>
            <a:endParaRPr lang="en-US" sz="3200" dirty="0"/>
          </a:p>
          <a:p>
            <a:endParaRPr lang="en-US" sz="3200" dirty="0"/>
          </a:p>
          <a:p>
            <a:endParaRPr lang="en-US" sz="3200" dirty="0"/>
          </a:p>
        </p:txBody>
      </p:sp>
    </p:spTree>
    <p:extLst>
      <p:ext uri="{BB962C8B-B14F-4D97-AF65-F5344CB8AC3E}">
        <p14:creationId xmlns:p14="http://schemas.microsoft.com/office/powerpoint/2010/main" val="39972803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testing</a:t>
            </a:r>
            <a:endParaRPr lang="en-US" dirty="0"/>
          </a:p>
        </p:txBody>
      </p:sp>
      <p:sp>
        <p:nvSpPr>
          <p:cNvPr id="3" name="Content Placeholder 2"/>
          <p:cNvSpPr>
            <a:spLocks noGrp="1"/>
          </p:cNvSpPr>
          <p:nvPr>
            <p:ph idx="1"/>
          </p:nvPr>
        </p:nvSpPr>
        <p:spPr>
          <a:xfrm>
            <a:off x="838200" y="1276985"/>
            <a:ext cx="10515600" cy="4351338"/>
          </a:xfrm>
        </p:spPr>
        <p:txBody>
          <a:bodyPr/>
          <a:lstStyle/>
          <a:p>
            <a:r>
              <a:rPr lang="en-US" sz="3600" b="1" dirty="0"/>
              <a:t>Semen Analysis</a:t>
            </a:r>
            <a:r>
              <a:rPr lang="en-US" sz="3600" dirty="0"/>
              <a:t> </a:t>
            </a:r>
            <a:r>
              <a:rPr lang="en-US" sz="3600" b="1" dirty="0"/>
              <a:t>(for IVF) - </a:t>
            </a:r>
            <a:r>
              <a:rPr lang="en-US" sz="3600" dirty="0"/>
              <a:t>$</a:t>
            </a:r>
            <a:r>
              <a:rPr lang="en-US" sz="3600" dirty="0" smtClean="0"/>
              <a:t>250</a:t>
            </a:r>
          </a:p>
          <a:p>
            <a:endParaRPr lang="en-US" sz="3600" dirty="0"/>
          </a:p>
          <a:p>
            <a:r>
              <a:rPr lang="en-US" sz="3600" b="1" dirty="0"/>
              <a:t>PESA/TESE – </a:t>
            </a:r>
            <a:r>
              <a:rPr lang="en-US" sz="3600" dirty="0"/>
              <a:t>If needed will require an additional $</a:t>
            </a:r>
            <a:r>
              <a:rPr lang="en-US" sz="3600" dirty="0" smtClean="0"/>
              <a:t>1,500 payment</a:t>
            </a:r>
          </a:p>
          <a:p>
            <a:pPr marL="0" indent="0">
              <a:buNone/>
            </a:pPr>
            <a:r>
              <a:rPr lang="en-US" sz="3600" dirty="0" smtClean="0"/>
              <a:t>   This test may be required if the analysis shows  	low motility.</a:t>
            </a:r>
          </a:p>
          <a:p>
            <a:pPr marL="0" indent="0">
              <a:buNone/>
            </a:pPr>
            <a:endParaRPr lang="en-US" sz="3600" dirty="0"/>
          </a:p>
          <a:p>
            <a:r>
              <a:rPr lang="en-US" sz="3600" b="1" dirty="0"/>
              <a:t>Freezing</a:t>
            </a:r>
            <a:r>
              <a:rPr lang="en-US" sz="3600" dirty="0"/>
              <a:t> - $</a:t>
            </a:r>
            <a:r>
              <a:rPr lang="en-US" sz="3600" dirty="0" smtClean="0"/>
              <a:t>500 </a:t>
            </a:r>
            <a:r>
              <a:rPr lang="en-US" sz="3600" dirty="0"/>
              <a:t>(optional with a normal semen analysis)</a:t>
            </a:r>
          </a:p>
          <a:p>
            <a:endParaRPr lang="en-US" sz="3600" dirty="0"/>
          </a:p>
        </p:txBody>
      </p:sp>
    </p:spTree>
    <p:extLst>
      <p:ext uri="{BB962C8B-B14F-4D97-AF65-F5344CB8AC3E}">
        <p14:creationId xmlns:p14="http://schemas.microsoft.com/office/powerpoint/2010/main" val="8548498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tests</a:t>
            </a:r>
            <a:endParaRPr lang="en-US" dirty="0"/>
          </a:p>
        </p:txBody>
      </p:sp>
      <p:sp>
        <p:nvSpPr>
          <p:cNvPr id="3" name="Content Placeholder 2"/>
          <p:cNvSpPr>
            <a:spLocks noGrp="1"/>
          </p:cNvSpPr>
          <p:nvPr>
            <p:ph idx="1"/>
          </p:nvPr>
        </p:nvSpPr>
        <p:spPr>
          <a:xfrm>
            <a:off x="838200" y="1224554"/>
            <a:ext cx="10515600" cy="4351338"/>
          </a:xfrm>
        </p:spPr>
        <p:txBody>
          <a:bodyPr/>
          <a:lstStyle/>
          <a:p>
            <a:r>
              <a:rPr lang="en-US" sz="3600" dirty="0" smtClean="0"/>
              <a:t>Blood work as determined by your physician (STDs </a:t>
            </a:r>
            <a:r>
              <a:rPr lang="en-US" sz="3600" dirty="0" err="1" smtClean="0"/>
              <a:t>etc</a:t>
            </a:r>
            <a:r>
              <a:rPr lang="en-US" sz="3600" dirty="0" smtClean="0"/>
              <a:t>)</a:t>
            </a:r>
          </a:p>
          <a:p>
            <a:r>
              <a:rPr lang="en-US" sz="3600" dirty="0"/>
              <a:t>Patient </a:t>
            </a:r>
            <a:r>
              <a:rPr lang="en-US" sz="3600" dirty="0" smtClean="0"/>
              <a:t>– (female) $185 + AMH $60</a:t>
            </a:r>
            <a:endParaRPr lang="en-US" sz="3600" dirty="0"/>
          </a:p>
          <a:p>
            <a:r>
              <a:rPr lang="en-US" sz="3600" dirty="0"/>
              <a:t>Partner (male) - </a:t>
            </a:r>
            <a:r>
              <a:rPr lang="en-US" sz="3600" dirty="0" smtClean="0"/>
              <a:t>$139</a:t>
            </a:r>
            <a:endParaRPr lang="en-US" sz="3600" dirty="0"/>
          </a:p>
          <a:p>
            <a:r>
              <a:rPr lang="en-US" sz="3600" dirty="0"/>
              <a:t>Same Sex - $</a:t>
            </a:r>
            <a:r>
              <a:rPr lang="en-US" sz="3600" dirty="0" smtClean="0"/>
              <a:t>185 each</a:t>
            </a:r>
          </a:p>
          <a:p>
            <a:r>
              <a:rPr lang="en-US" sz="3600" dirty="0" smtClean="0"/>
              <a:t>Testing </a:t>
            </a:r>
            <a:r>
              <a:rPr lang="en-US" sz="3600" dirty="0"/>
              <a:t>is available at </a:t>
            </a:r>
            <a:r>
              <a:rPr lang="en-US" sz="3600" dirty="0" smtClean="0"/>
              <a:t>Cleveland </a:t>
            </a:r>
            <a:r>
              <a:rPr lang="en-US" sz="3600" dirty="0"/>
              <a:t>Clinic lab </a:t>
            </a:r>
            <a:r>
              <a:rPr lang="en-US" sz="3600" dirty="0" smtClean="0"/>
              <a:t>locations: Beachwood, Twinsburg, Solon, Avon REJ, Bath, Strongsville and Medina. </a:t>
            </a:r>
            <a:r>
              <a:rPr lang="en-US" sz="3600" dirty="0"/>
              <a:t>If insurance is to be billed coverage must be verified (by patient) prior to testing.</a:t>
            </a:r>
          </a:p>
          <a:p>
            <a:endParaRPr lang="en-US" sz="3600" dirty="0"/>
          </a:p>
        </p:txBody>
      </p:sp>
    </p:spTree>
    <p:extLst>
      <p:ext uri="{BB962C8B-B14F-4D97-AF65-F5344CB8AC3E}">
        <p14:creationId xmlns:p14="http://schemas.microsoft.com/office/powerpoint/2010/main" val="11029877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possible testing </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Hysteroscopy</a:t>
            </a:r>
            <a:r>
              <a:rPr lang="en-US" dirty="0"/>
              <a:t> – $</a:t>
            </a:r>
            <a:r>
              <a:rPr lang="en-US" dirty="0" smtClean="0"/>
              <a:t>4,216  </a:t>
            </a:r>
            <a:r>
              <a:rPr lang="en-US" dirty="0"/>
              <a:t>-   You are responsible for contacting your insurance company and verifying coverage for this procedure using CPT code 58555 &amp; </a:t>
            </a:r>
            <a:r>
              <a:rPr lang="en-US" dirty="0" err="1"/>
              <a:t>Dx</a:t>
            </a:r>
            <a:r>
              <a:rPr lang="en-US" dirty="0"/>
              <a:t> Z31.41. Should you choose to self-pay or you do not have coverage, Cleveland Clinic offers the reduced price of </a:t>
            </a:r>
            <a:r>
              <a:rPr lang="en-US" dirty="0" smtClean="0"/>
              <a:t>$850 </a:t>
            </a:r>
            <a:r>
              <a:rPr lang="en-US" dirty="0"/>
              <a:t>for this procedure. Payment is required in full at the time of your appointment.</a:t>
            </a:r>
          </a:p>
          <a:p>
            <a:r>
              <a:rPr lang="en-US" b="1" dirty="0"/>
              <a:t>Saline Infused </a:t>
            </a:r>
            <a:r>
              <a:rPr lang="en-US" b="1" dirty="0" err="1"/>
              <a:t>Sonography</a:t>
            </a:r>
            <a:r>
              <a:rPr lang="en-US" b="1" dirty="0"/>
              <a:t> (SIS)</a:t>
            </a:r>
            <a:r>
              <a:rPr lang="en-US" dirty="0"/>
              <a:t> - $</a:t>
            </a:r>
            <a:r>
              <a:rPr lang="en-US" dirty="0" smtClean="0"/>
              <a:t>1,536 </a:t>
            </a:r>
            <a:r>
              <a:rPr lang="en-US" dirty="0"/>
              <a:t>- You are responsible for contacting your insurance company and verifying coverage for this procedure using CPT code 58340/76831 &amp; </a:t>
            </a:r>
            <a:r>
              <a:rPr lang="en-US" dirty="0" err="1"/>
              <a:t>Dx</a:t>
            </a:r>
            <a:r>
              <a:rPr lang="en-US" dirty="0"/>
              <a:t> Z31.41. Should you choose to self-pay or you do not have coverage, Cleveland Clinic offers the reduced price of </a:t>
            </a:r>
            <a:r>
              <a:rPr lang="en-US" dirty="0" smtClean="0"/>
              <a:t>$850.00 </a:t>
            </a:r>
            <a:r>
              <a:rPr lang="en-US" dirty="0"/>
              <a:t>for this procedure. Payment is required in full at the time of your appointment.</a:t>
            </a:r>
          </a:p>
          <a:p>
            <a:endParaRPr lang="en-US" dirty="0"/>
          </a:p>
        </p:txBody>
      </p:sp>
    </p:spTree>
    <p:extLst>
      <p:ext uri="{BB962C8B-B14F-4D97-AF65-F5344CB8AC3E}">
        <p14:creationId xmlns:p14="http://schemas.microsoft.com/office/powerpoint/2010/main" val="12808051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Genetic Testing</a:t>
            </a:r>
            <a:r>
              <a:rPr lang="en-US" dirty="0"/>
              <a:t> </a:t>
            </a:r>
          </a:p>
        </p:txBody>
      </p:sp>
      <p:sp>
        <p:nvSpPr>
          <p:cNvPr id="3" name="Content Placeholder 2"/>
          <p:cNvSpPr>
            <a:spLocks noGrp="1"/>
          </p:cNvSpPr>
          <p:nvPr>
            <p:ph idx="1"/>
          </p:nvPr>
        </p:nvSpPr>
        <p:spPr/>
        <p:txBody>
          <a:bodyPr/>
          <a:lstStyle/>
          <a:p>
            <a:r>
              <a:rPr lang="en-US" dirty="0"/>
              <a:t>Myriad - $249 per person (you may receive billing for $</a:t>
            </a:r>
            <a:r>
              <a:rPr lang="en-US" dirty="0" smtClean="0"/>
              <a:t>4,000 </a:t>
            </a:r>
            <a:r>
              <a:rPr lang="en-US" dirty="0"/>
              <a:t>- $</a:t>
            </a:r>
            <a:r>
              <a:rPr lang="en-US" dirty="0" smtClean="0"/>
              <a:t>5,000 </a:t>
            </a:r>
            <a:r>
              <a:rPr lang="en-US" dirty="0"/>
              <a:t>however, this amount will be adjusted by Myriad to reflect the lower self-pay rate of $249 ea.)</a:t>
            </a:r>
          </a:p>
          <a:p>
            <a:r>
              <a:rPr lang="en-US" dirty="0" smtClean="0"/>
              <a:t>It is recommended that everyone who does this testing speak with the genetic counselor from Myriad to go over the result.</a:t>
            </a:r>
            <a:endParaRPr lang="en-US" dirty="0"/>
          </a:p>
        </p:txBody>
      </p:sp>
    </p:spTree>
    <p:extLst>
      <p:ext uri="{BB962C8B-B14F-4D97-AF65-F5344CB8AC3E}">
        <p14:creationId xmlns:p14="http://schemas.microsoft.com/office/powerpoint/2010/main" val="3547423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IVF CYCLE</a:t>
            </a:r>
            <a:endParaRPr lang="en-US" dirty="0"/>
          </a:p>
        </p:txBody>
      </p:sp>
      <p:sp>
        <p:nvSpPr>
          <p:cNvPr id="3" name="Content Placeholder 2"/>
          <p:cNvSpPr>
            <a:spLocks noGrp="1"/>
          </p:cNvSpPr>
          <p:nvPr>
            <p:ph idx="1"/>
          </p:nvPr>
        </p:nvSpPr>
        <p:spPr/>
        <p:txBody>
          <a:bodyPr/>
          <a:lstStyle/>
          <a:p>
            <a:r>
              <a:rPr lang="en-US" b="1" dirty="0"/>
              <a:t>IVF - </a:t>
            </a:r>
            <a:r>
              <a:rPr lang="en-US" dirty="0"/>
              <a:t>$</a:t>
            </a:r>
            <a:r>
              <a:rPr lang="en-US" dirty="0" smtClean="0"/>
              <a:t>10,865</a:t>
            </a:r>
            <a:endParaRPr lang="en-US" dirty="0"/>
          </a:p>
          <a:p>
            <a:r>
              <a:rPr lang="en-US" b="1" dirty="0"/>
              <a:t>Frozen Embryo Transfer (FET)</a:t>
            </a:r>
            <a:r>
              <a:rPr lang="en-US" dirty="0"/>
              <a:t> - $</a:t>
            </a:r>
            <a:r>
              <a:rPr lang="en-US" dirty="0" smtClean="0"/>
              <a:t>3,000 </a:t>
            </a:r>
            <a:endParaRPr lang="en-US" dirty="0"/>
          </a:p>
          <a:p>
            <a:r>
              <a:rPr lang="en-US" b="1" dirty="0"/>
              <a:t>Oocyte (Egg) Freezing</a:t>
            </a:r>
            <a:r>
              <a:rPr lang="en-US" dirty="0"/>
              <a:t> - $</a:t>
            </a:r>
            <a:r>
              <a:rPr lang="en-US" dirty="0" smtClean="0"/>
              <a:t>6,807</a:t>
            </a:r>
            <a:endParaRPr lang="en-US" dirty="0"/>
          </a:p>
          <a:p>
            <a:endParaRPr lang="en-US" dirty="0" smtClean="0"/>
          </a:p>
          <a:p>
            <a:pPr marL="0" indent="0">
              <a:buNone/>
            </a:pPr>
            <a:r>
              <a:rPr lang="en-US" sz="2400" dirty="0" smtClean="0">
                <a:solidFill>
                  <a:srgbClr val="FF0000"/>
                </a:solidFill>
              </a:rPr>
              <a:t>Please contact the office if you are a CCF employee or Military (active or non- active) or have been diagnosed with Cancer.</a:t>
            </a:r>
            <a:endParaRPr lang="en-US" sz="2400" dirty="0"/>
          </a:p>
        </p:txBody>
      </p:sp>
      <p:sp>
        <p:nvSpPr>
          <p:cNvPr id="4" name="TextBox 3"/>
          <p:cNvSpPr txBox="1"/>
          <p:nvPr/>
        </p:nvSpPr>
        <p:spPr>
          <a:xfrm>
            <a:off x="1050324" y="5165124"/>
            <a:ext cx="7191633" cy="923330"/>
          </a:xfrm>
          <a:prstGeom prst="rect">
            <a:avLst/>
          </a:prstGeom>
          <a:noFill/>
        </p:spPr>
        <p:txBody>
          <a:bodyPr wrap="square" rtlCol="0">
            <a:spAutoFit/>
          </a:bodyPr>
          <a:lstStyle/>
          <a:p>
            <a:r>
              <a:rPr lang="en-US" dirty="0" smtClean="0"/>
              <a:t>*Pricing is reviewed at the beginning of each calendar year and subject to change. Please contact our office prior to starting any IVF cycle to confirm current pricing.</a:t>
            </a:r>
            <a:endParaRPr lang="en-US" dirty="0"/>
          </a:p>
        </p:txBody>
      </p:sp>
    </p:spTree>
    <p:extLst>
      <p:ext uri="{BB962C8B-B14F-4D97-AF65-F5344CB8AC3E}">
        <p14:creationId xmlns:p14="http://schemas.microsoft.com/office/powerpoint/2010/main" val="30004662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Follicular Monitoring</a:t>
            </a:r>
            <a:r>
              <a:rPr lang="en-US" dirty="0"/>
              <a:t> </a:t>
            </a:r>
            <a:r>
              <a:rPr lang="en-US" sz="2200" dirty="0"/>
              <a:t>(Ultrasounds and Nurses Visits) </a:t>
            </a:r>
            <a:br>
              <a:rPr lang="en-US" sz="2200" dirty="0"/>
            </a:br>
            <a:endParaRPr lang="en-US" sz="2200" dirty="0"/>
          </a:p>
        </p:txBody>
      </p:sp>
      <p:sp>
        <p:nvSpPr>
          <p:cNvPr id="3" name="Content Placeholder 2"/>
          <p:cNvSpPr>
            <a:spLocks noGrp="1"/>
          </p:cNvSpPr>
          <p:nvPr>
            <p:ph idx="1"/>
          </p:nvPr>
        </p:nvSpPr>
        <p:spPr/>
        <p:txBody>
          <a:bodyPr>
            <a:normAutofit fontScale="62500" lnSpcReduction="20000"/>
          </a:bodyPr>
          <a:lstStyle/>
          <a:p>
            <a:r>
              <a:rPr lang="en-US" dirty="0"/>
              <a:t>You will be responsible for verifying coverage with your insurance company using the following CPT and Diagnosis codes:</a:t>
            </a:r>
          </a:p>
          <a:p>
            <a:r>
              <a:rPr lang="en-US" dirty="0"/>
              <a:t>Ultrasounds – CPT Code 76857 - Diagnosis N97.9</a:t>
            </a:r>
          </a:p>
          <a:p>
            <a:r>
              <a:rPr lang="en-US" dirty="0"/>
              <a:t>Nurse Monitoring – CPT Code 99211 - Diagnosis N97.9</a:t>
            </a:r>
          </a:p>
          <a:p>
            <a:r>
              <a:rPr lang="en-US" dirty="0"/>
              <a:t>If your insurance does not cover these codes, Cleveland Clinic offers a self- pay package rate of:</a:t>
            </a:r>
          </a:p>
          <a:p>
            <a:r>
              <a:rPr lang="en-US" dirty="0"/>
              <a:t>5 Ultrasounds - $750</a:t>
            </a:r>
          </a:p>
          <a:p>
            <a:r>
              <a:rPr lang="en-US" dirty="0"/>
              <a:t>5 Nurses Visits - $150</a:t>
            </a:r>
          </a:p>
          <a:p>
            <a:r>
              <a:rPr lang="en-US" dirty="0"/>
              <a:t>**Choosing the package price must be noted prior to any submission to insurance. Once we have received a denial from your insurance company full pricing will apply.</a:t>
            </a:r>
          </a:p>
          <a:p>
            <a:endParaRPr lang="en-US" dirty="0"/>
          </a:p>
        </p:txBody>
      </p:sp>
    </p:spTree>
    <p:extLst>
      <p:ext uri="{BB962C8B-B14F-4D97-AF65-F5344CB8AC3E}">
        <p14:creationId xmlns:p14="http://schemas.microsoft.com/office/powerpoint/2010/main" val="21962389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84D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IVF </a:t>
            </a:r>
            <a:r>
              <a:rPr lang="en-US" b="1" dirty="0" smtClean="0"/>
              <a:t>Blood work </a:t>
            </a:r>
            <a:endParaRPr lang="en-US" dirty="0"/>
          </a:p>
        </p:txBody>
      </p:sp>
      <p:sp>
        <p:nvSpPr>
          <p:cNvPr id="3" name="Content Placeholder 2"/>
          <p:cNvSpPr>
            <a:spLocks noGrp="1"/>
          </p:cNvSpPr>
          <p:nvPr>
            <p:ph idx="1"/>
          </p:nvPr>
        </p:nvSpPr>
        <p:spPr/>
        <p:txBody>
          <a:bodyPr/>
          <a:lstStyle/>
          <a:p>
            <a:r>
              <a:rPr lang="en-US" dirty="0" smtClean="0"/>
              <a:t>IVF blood work for ultrasounds is separate from the initial testing listed above and is not included in any of the package pricing.</a:t>
            </a:r>
          </a:p>
          <a:p>
            <a:r>
              <a:rPr lang="en-US" dirty="0" smtClean="0"/>
              <a:t>Your physician will advise what blood work is required.</a:t>
            </a:r>
          </a:p>
          <a:p>
            <a:endParaRPr lang="en-US" dirty="0"/>
          </a:p>
          <a:p>
            <a:endParaRPr lang="en-US" dirty="0"/>
          </a:p>
        </p:txBody>
      </p:sp>
    </p:spTree>
    <p:extLst>
      <p:ext uri="{BB962C8B-B14F-4D97-AF65-F5344CB8AC3E}">
        <p14:creationId xmlns:p14="http://schemas.microsoft.com/office/powerpoint/2010/main" val="27349179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ppt/theme/themeOverride10.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ppt/theme/themeOverride11.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ppt/theme/themeOverride12.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ppt/theme/themeOverride13.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ppt/theme/themeOverride14.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ppt/theme/themeOverride15.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ppt/theme/themeOverride16.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ppt/theme/themeOverride17.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ppt/theme/themeOverride3.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ppt/theme/themeOverride4.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ppt/theme/themeOverride5.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ppt/theme/themeOverride6.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ppt/theme/themeOverride7.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ppt/theme/themeOverride8.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ppt/theme/themeOverride9.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877BC"/>
    </a:accent1>
    <a:accent2>
      <a:srgbClr val="7AD0E7"/>
    </a:accent2>
    <a:accent3>
      <a:srgbClr val="F79647"/>
    </a:accent3>
    <a:accent4>
      <a:srgbClr val="F8C946"/>
    </a:accent4>
    <a:accent5>
      <a:srgbClr val="DBDBDB"/>
    </a:accent5>
    <a:accent6>
      <a:srgbClr val="1EC85A"/>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321</TotalTime>
  <Words>1069</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1_Office Theme</vt:lpstr>
      <vt:lpstr>IVF FINANCIAL 101</vt:lpstr>
      <vt:lpstr>Let’s get started</vt:lpstr>
      <vt:lpstr>Preliminary testing</vt:lpstr>
      <vt:lpstr>Lab tests</vt:lpstr>
      <vt:lpstr>Additional possible testing </vt:lpstr>
      <vt:lpstr>Genetic Testing </vt:lpstr>
      <vt:lpstr>IVF CYCLE</vt:lpstr>
      <vt:lpstr>Follicular Monitoring (Ultrasounds and Nurses Visits)  </vt:lpstr>
      <vt:lpstr>IVF Blood work </vt:lpstr>
      <vt:lpstr>IGENOMIX (Embryo Testing) </vt:lpstr>
      <vt:lpstr>Medication </vt:lpstr>
      <vt:lpstr>Storage</vt:lpstr>
      <vt:lpstr>Annual Storage  </vt:lpstr>
      <vt:lpstr>Refunds</vt:lpstr>
      <vt:lpstr>FINALLY…</vt:lpstr>
      <vt:lpstr>Thank you for attending IVF Financial 101</vt:lpstr>
      <vt:lpstr>PowerPoint Presentation</vt:lpstr>
    </vt:vector>
  </TitlesOfParts>
  <Company>Cleveland Clinic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PRICING for your IVF CYCLE</dc:title>
  <dc:creator>Kin, Lisa</dc:creator>
  <cp:lastModifiedBy>Clapp, Margie</cp:lastModifiedBy>
  <cp:revision>29</cp:revision>
  <cp:lastPrinted>2021-09-22T20:18:20Z</cp:lastPrinted>
  <dcterms:created xsi:type="dcterms:W3CDTF">2020-06-05T14:12:44Z</dcterms:created>
  <dcterms:modified xsi:type="dcterms:W3CDTF">2021-10-19T14:59:44Z</dcterms:modified>
</cp:coreProperties>
</file>