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64" r:id="rId3"/>
    <p:sldId id="263"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3D72C-ED6E-4901-A8E2-D82EA7124DA0}" type="datetimeFigureOut">
              <a:rPr lang="en-NZ" smtClean="0"/>
              <a:t>19/05/2022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D965-EA10-4499-B691-D29666DBCB81}" type="slidenum">
              <a:rPr lang="en-NZ" smtClean="0"/>
              <a:t>‹#›</a:t>
            </a:fld>
            <a:endParaRPr lang="en-NZ"/>
          </a:p>
        </p:txBody>
      </p:sp>
    </p:spTree>
    <p:extLst>
      <p:ext uri="{BB962C8B-B14F-4D97-AF65-F5344CB8AC3E}">
        <p14:creationId xmlns:p14="http://schemas.microsoft.com/office/powerpoint/2010/main" val="278059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28BD965-EA10-4499-B691-D29666DBCB81}" type="slidenum">
              <a:rPr lang="en-NZ" smtClean="0"/>
              <a:t>2</a:t>
            </a:fld>
            <a:endParaRPr lang="en-NZ"/>
          </a:p>
        </p:txBody>
      </p:sp>
    </p:spTree>
    <p:extLst>
      <p:ext uri="{BB962C8B-B14F-4D97-AF65-F5344CB8AC3E}">
        <p14:creationId xmlns:p14="http://schemas.microsoft.com/office/powerpoint/2010/main" val="419760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28BD965-EA10-4499-B691-D29666DBCB81}" type="slidenum">
              <a:rPr lang="en-NZ" smtClean="0"/>
              <a:t>3</a:t>
            </a:fld>
            <a:endParaRPr lang="en-NZ"/>
          </a:p>
        </p:txBody>
      </p:sp>
    </p:spTree>
    <p:extLst>
      <p:ext uri="{BB962C8B-B14F-4D97-AF65-F5344CB8AC3E}">
        <p14:creationId xmlns:p14="http://schemas.microsoft.com/office/powerpoint/2010/main" val="140164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Slide 3 – roles and responsibilities, scholarly resource</a:t>
            </a:r>
          </a:p>
        </p:txBody>
      </p:sp>
      <p:sp>
        <p:nvSpPr>
          <p:cNvPr id="4" name="Slide Number Placeholder 3"/>
          <p:cNvSpPr>
            <a:spLocks noGrp="1"/>
          </p:cNvSpPr>
          <p:nvPr>
            <p:ph type="sldNum" sz="quarter" idx="5"/>
          </p:nvPr>
        </p:nvSpPr>
        <p:spPr/>
        <p:txBody>
          <a:bodyPr/>
          <a:lstStyle/>
          <a:p>
            <a:fld id="{528BD965-EA10-4499-B691-D29666DBCB81}" type="slidenum">
              <a:rPr lang="en-NZ" smtClean="0"/>
              <a:t>4</a:t>
            </a:fld>
            <a:endParaRPr lang="en-NZ"/>
          </a:p>
        </p:txBody>
      </p:sp>
    </p:spTree>
    <p:extLst>
      <p:ext uri="{BB962C8B-B14F-4D97-AF65-F5344CB8AC3E}">
        <p14:creationId xmlns:p14="http://schemas.microsoft.com/office/powerpoint/2010/main" val="190915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443-9196-5230-3E5D-7E0E5FA17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24EBC9FB-0F9E-3C5C-308F-4ADFF2CE5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D65AD810-9AEE-8BF0-FF6D-FD69BDC870F2}"/>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5" name="Footer Placeholder 4">
            <a:extLst>
              <a:ext uri="{FF2B5EF4-FFF2-40B4-BE49-F238E27FC236}">
                <a16:creationId xmlns:a16="http://schemas.microsoft.com/office/drawing/2014/main" id="{624BEE0B-D7B1-5822-F1DE-B92220AE232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6A9B783-E1AA-FEF1-F62F-CCB8F9AE056B}"/>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73935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9880-828E-0C3D-64AF-FD79B8B4C318}"/>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BFB607C-C1B5-9120-14A3-4A58FBB38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567B205-CB10-688D-DB30-B9BE37ADBB99}"/>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5" name="Footer Placeholder 4">
            <a:extLst>
              <a:ext uri="{FF2B5EF4-FFF2-40B4-BE49-F238E27FC236}">
                <a16:creationId xmlns:a16="http://schemas.microsoft.com/office/drawing/2014/main" id="{23ADCD84-196E-FF2A-23DC-143DBA0F9B8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99B703-6397-26DE-9AB8-3F7DA81B6817}"/>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55510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7076B-6AAB-9393-CA3B-1FACB6E02A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8B5D22B-BD53-6249-7D7C-8D8430342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F9673CB-B29D-2372-E526-FA87E117EBD9}"/>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5" name="Footer Placeholder 4">
            <a:extLst>
              <a:ext uri="{FF2B5EF4-FFF2-40B4-BE49-F238E27FC236}">
                <a16:creationId xmlns:a16="http://schemas.microsoft.com/office/drawing/2014/main" id="{9DFFDFAB-CFDE-F607-FD05-30AF3F55457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B1F8F9B-65E9-08C5-5D8C-886674E236D2}"/>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87356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3030-009D-23BF-860D-42FF8CB8084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3BC5FC8-F031-F2B9-9EFF-0A17041857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5D5EFD3-CB23-1B6B-64DA-F7111C86AAE9}"/>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5" name="Footer Placeholder 4">
            <a:extLst>
              <a:ext uri="{FF2B5EF4-FFF2-40B4-BE49-F238E27FC236}">
                <a16:creationId xmlns:a16="http://schemas.microsoft.com/office/drawing/2014/main" id="{7223C56B-50BF-E1DC-A9FD-D8754428954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F23F29E-BDE6-1745-FC5A-F979C5ADEEED}"/>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410909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BD8C-2039-D1F9-BA84-B81426D1F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B713406-997C-2912-23FF-9DEB76B9C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32122-FAC0-4FD3-7AFB-FE4BFA53A2F2}"/>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5" name="Footer Placeholder 4">
            <a:extLst>
              <a:ext uri="{FF2B5EF4-FFF2-40B4-BE49-F238E27FC236}">
                <a16:creationId xmlns:a16="http://schemas.microsoft.com/office/drawing/2014/main" id="{E9BCDF63-489F-E671-0FA0-E84D0B440B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AD4B53C-1E81-7448-9019-0463C84805D1}"/>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88155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A5EF-8989-F294-4A56-39DAA5728A2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996B103-F7BC-C6E3-9E30-27135C19B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3B83C96-3D4D-61B8-6910-059D50E2D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850EE3D-A2B1-A9F1-5935-1569BB64DE03}"/>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6" name="Footer Placeholder 5">
            <a:extLst>
              <a:ext uri="{FF2B5EF4-FFF2-40B4-BE49-F238E27FC236}">
                <a16:creationId xmlns:a16="http://schemas.microsoft.com/office/drawing/2014/main" id="{6A509791-F9A9-C5C5-62ED-E701406CA92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C3B6F93-5E74-8001-8659-33D923A3ABCE}"/>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30186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2052-4D45-51AD-37FF-16FF0C1025AB}"/>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B66B139-6132-EA85-6714-1F7465AA4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32190-04BA-B210-442C-BF97EF007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74AF039B-A8AC-4499-2F7D-F70C19E66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2F7AC0-C82F-E42C-F42B-F72BD06133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4F323C8-6454-C785-B886-08313620A3B6}"/>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8" name="Footer Placeholder 7">
            <a:extLst>
              <a:ext uri="{FF2B5EF4-FFF2-40B4-BE49-F238E27FC236}">
                <a16:creationId xmlns:a16="http://schemas.microsoft.com/office/drawing/2014/main" id="{3FC5648D-5F73-9706-66AF-7AB9F7F7B54F}"/>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455B1CBD-F1FB-C2EB-8931-ED250547364A}"/>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43589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FE11-05DC-1BA8-1568-8F5773742F5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36A27BE-57C9-3E33-048C-6F04892E5779}"/>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4" name="Footer Placeholder 3">
            <a:extLst>
              <a:ext uri="{FF2B5EF4-FFF2-40B4-BE49-F238E27FC236}">
                <a16:creationId xmlns:a16="http://schemas.microsoft.com/office/drawing/2014/main" id="{A7DE84C1-10F8-42AA-13EF-E7B53D00CCC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E21052E6-54F0-D6D0-8DD1-6D38447DD8B4}"/>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366952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84133-D680-1BC2-3A1C-77518B341BF3}"/>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3" name="Footer Placeholder 2">
            <a:extLst>
              <a:ext uri="{FF2B5EF4-FFF2-40B4-BE49-F238E27FC236}">
                <a16:creationId xmlns:a16="http://schemas.microsoft.com/office/drawing/2014/main" id="{41018EB8-544F-1934-E9F9-A792417B06F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F3F49C6-E239-C9C7-E06C-11CCBB77A1BB}"/>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2822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E2E8-9729-AA7A-9869-CE3D9A05A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875B0B1-AF8C-7E60-5470-E70E232B8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09382A2-8F31-9CC1-E153-4B6D556F0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CD10E-5159-10C5-FE0A-3215D936C7F2}"/>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6" name="Footer Placeholder 5">
            <a:extLst>
              <a:ext uri="{FF2B5EF4-FFF2-40B4-BE49-F238E27FC236}">
                <a16:creationId xmlns:a16="http://schemas.microsoft.com/office/drawing/2014/main" id="{0976B675-56F8-EE35-9675-B7F4A7F0505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30E83BC-3BED-E269-5AEA-1EE2F4A90AA2}"/>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39231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1A9-93AF-3AAB-8FDA-C322220F4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8621B5F-3EE8-C448-3786-B544E022B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F07B611-4CF3-34B1-EBFE-829450C1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A7645-B68C-B34D-D904-66FB488D5B00}"/>
              </a:ext>
            </a:extLst>
          </p:cNvPr>
          <p:cNvSpPr>
            <a:spLocks noGrp="1"/>
          </p:cNvSpPr>
          <p:nvPr>
            <p:ph type="dt" sz="half" idx="10"/>
          </p:nvPr>
        </p:nvSpPr>
        <p:spPr/>
        <p:txBody>
          <a:bodyPr/>
          <a:lstStyle/>
          <a:p>
            <a:fld id="{E6C1BAA4-421C-44DA-8278-B8B566C2C371}" type="datetimeFigureOut">
              <a:rPr lang="en-NZ" smtClean="0"/>
              <a:t>19/05/2022</a:t>
            </a:fld>
            <a:endParaRPr lang="en-NZ"/>
          </a:p>
        </p:txBody>
      </p:sp>
      <p:sp>
        <p:nvSpPr>
          <p:cNvPr id="6" name="Footer Placeholder 5">
            <a:extLst>
              <a:ext uri="{FF2B5EF4-FFF2-40B4-BE49-F238E27FC236}">
                <a16:creationId xmlns:a16="http://schemas.microsoft.com/office/drawing/2014/main" id="{C34BB0DB-DDA7-B597-1A9F-5F03895CA2F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30CFF01-83ED-7928-18D0-7C33D9128572}"/>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49472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94EA5-DD7C-E0F6-8512-19A8C2B6B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CA2A4A3-4E0A-71C1-4DEC-9042DF898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20EB6A5-693F-B1F5-7507-52A2A8B62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1BAA4-421C-44DA-8278-B8B566C2C371}" type="datetimeFigureOut">
              <a:rPr lang="en-NZ" smtClean="0"/>
              <a:t>19/05/2022</a:t>
            </a:fld>
            <a:endParaRPr lang="en-NZ"/>
          </a:p>
        </p:txBody>
      </p:sp>
      <p:sp>
        <p:nvSpPr>
          <p:cNvPr id="5" name="Footer Placeholder 4">
            <a:extLst>
              <a:ext uri="{FF2B5EF4-FFF2-40B4-BE49-F238E27FC236}">
                <a16:creationId xmlns:a16="http://schemas.microsoft.com/office/drawing/2014/main" id="{E245999A-CF0B-DAB1-CE28-9C09A7D97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EA58A243-9F05-7E82-368B-7483B604E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D1021-BBAE-453C-8BE5-6D799EA096A4}" type="slidenum">
              <a:rPr lang="en-NZ" smtClean="0"/>
              <a:t>‹#›</a:t>
            </a:fld>
            <a:endParaRPr lang="en-NZ"/>
          </a:p>
        </p:txBody>
      </p:sp>
    </p:spTree>
    <p:extLst>
      <p:ext uri="{BB962C8B-B14F-4D97-AF65-F5344CB8AC3E}">
        <p14:creationId xmlns:p14="http://schemas.microsoft.com/office/powerpoint/2010/main" val="264766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oclue-org/portfol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oclue-org/portfol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8D9A-F041-3319-EFE0-A2B1A36E90BF}"/>
              </a:ext>
            </a:extLst>
          </p:cNvPr>
          <p:cNvSpPr>
            <a:spLocks noGrp="1"/>
          </p:cNvSpPr>
          <p:nvPr>
            <p:ph type="title"/>
          </p:nvPr>
        </p:nvSpPr>
        <p:spPr>
          <a:xfrm>
            <a:off x="114432" y="37689"/>
            <a:ext cx="7780939" cy="1041159"/>
          </a:xfrm>
        </p:spPr>
        <p:txBody>
          <a:bodyPr>
            <a:noAutofit/>
          </a:bodyPr>
          <a:lstStyle/>
          <a:p>
            <a:r>
              <a:rPr lang="en-NZ" sz="2800" dirty="0"/>
              <a:t>Implications on Data Privacy in the Context of the Training and Creation of Machine Learning Models</a:t>
            </a:r>
          </a:p>
        </p:txBody>
      </p:sp>
      <p:sp>
        <p:nvSpPr>
          <p:cNvPr id="3" name="Content Placeholder 2">
            <a:extLst>
              <a:ext uri="{FF2B5EF4-FFF2-40B4-BE49-F238E27FC236}">
                <a16:creationId xmlns:a16="http://schemas.microsoft.com/office/drawing/2014/main" id="{92D68A61-F13D-39F8-D56D-73A1D37B4322}"/>
              </a:ext>
            </a:extLst>
          </p:cNvPr>
          <p:cNvSpPr>
            <a:spLocks noGrp="1"/>
          </p:cNvSpPr>
          <p:nvPr>
            <p:ph idx="1"/>
          </p:nvPr>
        </p:nvSpPr>
        <p:spPr>
          <a:xfrm>
            <a:off x="218617" y="946901"/>
            <a:ext cx="7676754" cy="5715753"/>
          </a:xfrm>
        </p:spPr>
        <p:txBody>
          <a:bodyPr>
            <a:normAutofit fontScale="92500" lnSpcReduction="10000"/>
          </a:bodyPr>
          <a:lstStyle/>
          <a:p>
            <a:pPr marL="0" indent="0">
              <a:buNone/>
            </a:pPr>
            <a:r>
              <a:rPr lang="en-NZ" sz="1600" b="1" u="sng" dirty="0"/>
              <a:t>Definition</a:t>
            </a:r>
          </a:p>
          <a:p>
            <a:pPr marL="0" indent="0">
              <a:buNone/>
            </a:pPr>
            <a:r>
              <a:rPr lang="en-NZ" sz="1600" dirty="0"/>
              <a:t>Privacy is a growing worry in the modern world. Part of this worry is our data being used for the training and creation of Artificial Intelligence without our prior consent. </a:t>
            </a:r>
            <a:r>
              <a:rPr lang="en-GB" sz="1600" dirty="0"/>
              <a:t>With the growth of the field of machine learning and its effect on the modern computing field, it is important to consider its ethical implications stemming from its use of training datasets and the affect it has on information privacy and our right to confidentiality. (</a:t>
            </a:r>
            <a:r>
              <a:rPr lang="en-NZ" sz="1700" dirty="0" err="1"/>
              <a:t>Ruehle</a:t>
            </a:r>
            <a:r>
              <a:rPr lang="en-NZ" sz="1700" dirty="0"/>
              <a:t> et al., 2021</a:t>
            </a:r>
            <a:r>
              <a:rPr lang="en-GB" sz="1600" dirty="0"/>
              <a:t>)</a:t>
            </a:r>
          </a:p>
          <a:p>
            <a:pPr marL="0" indent="0">
              <a:buNone/>
            </a:pPr>
            <a:r>
              <a:rPr lang="en-NZ" sz="1600" b="1" u="sng" dirty="0"/>
              <a:t>Importance</a:t>
            </a:r>
          </a:p>
          <a:p>
            <a:pPr marL="0" indent="0">
              <a:buNone/>
            </a:pPr>
            <a:r>
              <a:rPr lang="en-NZ" sz="1600" dirty="0"/>
              <a:t>This is an important topic as Machine Learning becomes increasingly more complicated and demanding of our data. The choice of our topic comes from the little knowledge the average person has on how their data is being used. </a:t>
            </a:r>
          </a:p>
          <a:p>
            <a:pPr marL="0" indent="0">
              <a:buNone/>
            </a:pPr>
            <a:r>
              <a:rPr lang="en-NZ" sz="1600" dirty="0"/>
              <a:t>There is also an importance in ensuring the data used to train medical and other AI is from an unbiased selection of people so that the AI doesn’t inherit the bias of the dataset. e.g. if a dataset was trained in majority elderly people the produced model may have a bias when recognising the same symptoms in younger patients. Because different groups have different ideas and understanding on data privacy; resulting models may use skewed data and in turn produce a skewed result.</a:t>
            </a:r>
            <a:endParaRPr lang="en-GB" sz="1600" dirty="0"/>
          </a:p>
          <a:p>
            <a:pPr marL="0" indent="0">
              <a:buNone/>
            </a:pPr>
            <a:r>
              <a:rPr lang="en-NZ" sz="1600" b="1" u="sng" dirty="0"/>
              <a:t>Justification</a:t>
            </a:r>
          </a:p>
          <a:p>
            <a:pPr marL="0" indent="0">
              <a:buNone/>
            </a:pPr>
            <a:r>
              <a:rPr lang="en-NZ" sz="1600" dirty="0"/>
              <a:t>One example is in the medical field of Machine Learning. Machine learning itself requires a training dataset containing a large amount of data. In the medical field, this training dataset contains patient data.</a:t>
            </a:r>
            <a:r>
              <a:rPr lang="en-GB" sz="1600" dirty="0"/>
              <a:t> (</a:t>
            </a:r>
            <a:r>
              <a:rPr lang="en-GB" sz="1600" dirty="0" err="1"/>
              <a:t>Basu</a:t>
            </a:r>
            <a:r>
              <a:rPr lang="en-GB" sz="1600" dirty="0"/>
              <a:t> et al., 2020)</a:t>
            </a:r>
            <a:endParaRPr lang="en-NZ" sz="1600" dirty="0"/>
          </a:p>
          <a:p>
            <a:pPr marL="0" indent="0">
              <a:buNone/>
            </a:pPr>
            <a:r>
              <a:rPr lang="en-GB" sz="1600" dirty="0"/>
              <a:t>Informational privacy has been an concept that has been debated and dealt within traditional information and computational systems. There is an increasing need for a discussion of what this means for the future as machine learning demands more of our private data. Especially in the medical field, where this information is particularly sensitive.</a:t>
            </a:r>
          </a:p>
          <a:p>
            <a:pPr marL="0" indent="0">
              <a:buNone/>
            </a:pPr>
            <a:r>
              <a:rPr lang="en-NZ" sz="1700" dirty="0"/>
              <a:t>Link to repository: </a:t>
            </a:r>
            <a:r>
              <a:rPr lang="en-NZ" sz="1700" dirty="0">
                <a:hlinkClick r:id="rId2"/>
              </a:rPr>
              <a:t>https://github.com/noclue-org/portfolio</a:t>
            </a:r>
            <a:endParaRPr lang="en-GB" sz="1700" dirty="0"/>
          </a:p>
        </p:txBody>
      </p:sp>
      <p:graphicFrame>
        <p:nvGraphicFramePr>
          <p:cNvPr id="5" name="Table 5">
            <a:extLst>
              <a:ext uri="{FF2B5EF4-FFF2-40B4-BE49-F238E27FC236}">
                <a16:creationId xmlns:a16="http://schemas.microsoft.com/office/drawing/2014/main" id="{39919140-365B-8515-ABF1-BC961BA136D6}"/>
              </a:ext>
            </a:extLst>
          </p:cNvPr>
          <p:cNvGraphicFramePr>
            <a:graphicFrameLocks noGrp="1"/>
          </p:cNvGraphicFramePr>
          <p:nvPr/>
        </p:nvGraphicFramePr>
        <p:xfrm>
          <a:off x="7909735" y="182880"/>
          <a:ext cx="4063648" cy="3246120"/>
        </p:xfrm>
        <a:graphic>
          <a:graphicData uri="http://schemas.openxmlformats.org/drawingml/2006/table">
            <a:tbl>
              <a:tblPr firstRow="1" bandRow="1">
                <a:tableStyleId>{5940675A-B579-460E-94D1-54222C63F5DA}</a:tableStyleId>
              </a:tblPr>
              <a:tblGrid>
                <a:gridCol w="743613">
                  <a:extLst>
                    <a:ext uri="{9D8B030D-6E8A-4147-A177-3AD203B41FA5}">
                      <a16:colId xmlns:a16="http://schemas.microsoft.com/office/drawing/2014/main" val="2178255540"/>
                    </a:ext>
                  </a:extLst>
                </a:gridCol>
                <a:gridCol w="3320035">
                  <a:extLst>
                    <a:ext uri="{9D8B030D-6E8A-4147-A177-3AD203B41FA5}">
                      <a16:colId xmlns:a16="http://schemas.microsoft.com/office/drawing/2014/main" val="3207698097"/>
                    </a:ext>
                  </a:extLst>
                </a:gridCol>
              </a:tblGrid>
              <a:tr h="949741">
                <a:tc>
                  <a:txBody>
                    <a:bodyPr/>
                    <a:lstStyle/>
                    <a:p>
                      <a:r>
                        <a:rPr lang="en-NZ" sz="1500" b="1" dirty="0"/>
                        <a:t>Joshua</a:t>
                      </a:r>
                    </a:p>
                  </a:txBody>
                  <a:tcPr/>
                </a:tc>
                <a:tc>
                  <a:txBody>
                    <a:bodyPr/>
                    <a:lstStyle/>
                    <a:p>
                      <a:r>
                        <a:rPr lang="en-US" sz="1500" b="1" dirty="0"/>
                        <a:t>Team Leader: </a:t>
                      </a:r>
                      <a:r>
                        <a:rPr lang="en-US" sz="1500" dirty="0"/>
                        <a:t>management of course resources, repositories, submission and organization. Manages repository's to ensues no conflicts</a:t>
                      </a:r>
                    </a:p>
                    <a:p>
                      <a:r>
                        <a:rPr lang="en-US" sz="1500" b="1" dirty="0"/>
                        <a:t>Co-Writer: </a:t>
                      </a:r>
                      <a:r>
                        <a:rPr lang="en-US" sz="1500" dirty="0"/>
                        <a:t>Research and co-write.</a:t>
                      </a:r>
                      <a:endParaRPr lang="en-NZ" sz="1500" dirty="0"/>
                    </a:p>
                  </a:txBody>
                  <a:tcPr/>
                </a:tc>
                <a:extLst>
                  <a:ext uri="{0D108BD9-81ED-4DB2-BD59-A6C34878D82A}">
                    <a16:rowId xmlns:a16="http://schemas.microsoft.com/office/drawing/2014/main" val="1686527490"/>
                  </a:ext>
                </a:extLst>
              </a:tr>
              <a:tr h="518040">
                <a:tc>
                  <a:txBody>
                    <a:bodyPr/>
                    <a:lstStyle/>
                    <a:p>
                      <a:r>
                        <a:rPr lang="en-NZ" sz="1500" b="1" dirty="0"/>
                        <a:t>Lily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Editor:  </a:t>
                      </a:r>
                      <a:r>
                        <a:rPr lang="en-US" sz="1500" dirty="0"/>
                        <a:t>Grammar, spelling and formatting, and text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a:t>
                      </a:r>
                      <a:r>
                        <a:rPr lang="en-US" sz="1500" dirty="0"/>
                        <a:t> Research and co-write.</a:t>
                      </a:r>
                      <a:endParaRPr lang="en-NZ" sz="1500" dirty="0"/>
                    </a:p>
                  </a:txBody>
                  <a:tcPr/>
                </a:tc>
                <a:extLst>
                  <a:ext uri="{0D108BD9-81ED-4DB2-BD59-A6C34878D82A}">
                    <a16:rowId xmlns:a16="http://schemas.microsoft.com/office/drawing/2014/main" val="1685758688"/>
                  </a:ext>
                </a:extLst>
              </a:tr>
              <a:tr h="0">
                <a:tc>
                  <a:txBody>
                    <a:bodyPr/>
                    <a:lstStyle/>
                    <a:p>
                      <a:r>
                        <a:rPr lang="en-NZ" sz="1500" b="1" dirty="0"/>
                        <a:t>Jared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Web designer/web master:</a:t>
                      </a:r>
                      <a:r>
                        <a:rPr lang="en-US" sz="1500" dirty="0"/>
                        <a:t> Manage the design and development of the web resources as well as integrating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 </a:t>
                      </a:r>
                      <a:r>
                        <a:rPr lang="en-US" sz="1500" dirty="0"/>
                        <a:t>Research and co-write.</a:t>
                      </a:r>
                      <a:endParaRPr lang="en-NZ" sz="1500" dirty="0"/>
                    </a:p>
                  </a:txBody>
                  <a:tcPr/>
                </a:tc>
                <a:extLst>
                  <a:ext uri="{0D108BD9-81ED-4DB2-BD59-A6C34878D82A}">
                    <a16:rowId xmlns:a16="http://schemas.microsoft.com/office/drawing/2014/main" val="2479995157"/>
                  </a:ext>
                </a:extLst>
              </a:tr>
            </a:tbl>
          </a:graphicData>
        </a:graphic>
      </p:graphicFrame>
      <p:sp>
        <p:nvSpPr>
          <p:cNvPr id="6" name="TextBox 5">
            <a:extLst>
              <a:ext uri="{FF2B5EF4-FFF2-40B4-BE49-F238E27FC236}">
                <a16:creationId xmlns:a16="http://schemas.microsoft.com/office/drawing/2014/main" id="{BD4883AC-6A55-589A-5C68-385F2F6764FD}"/>
              </a:ext>
            </a:extLst>
          </p:cNvPr>
          <p:cNvSpPr txBox="1"/>
          <p:nvPr/>
        </p:nvSpPr>
        <p:spPr>
          <a:xfrm>
            <a:off x="7895371" y="3434769"/>
            <a:ext cx="4019504" cy="3385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sng" strike="noStrike" kern="1200" cap="none" spc="0" normalizeH="0" baseline="0" noProof="0" dirty="0">
                <a:ln>
                  <a:noFill/>
                </a:ln>
                <a:solidFill>
                  <a:prstClr val="black"/>
                </a:solidFill>
                <a:effectLst/>
                <a:uLnTx/>
                <a:uFillTx/>
                <a:latin typeface="Calibri" panose="020F0502020204030204"/>
                <a:ea typeface="+mn-ea"/>
                <a:cs typeface="+mn-cs"/>
              </a:rPr>
              <a:t>References</a:t>
            </a:r>
            <a:b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K., Sinha, R., Ong, A., &amp;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T. (2020). Artificial Intelligence: How is It Changing Medical Sciences and Its Future? Indian Journal of Dermatology, 65(5), 365–370.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Ruehle</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V., Sim, R.,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Yekhanin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S., Chandran, N., Chase, M., Jones, D., Laine, K.,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Köpf</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B.,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Teevan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Kleewein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&amp; Rajmohan, S. (2021). Privacy Preserving Machine Learning: Maintaining confidentiality and preserving trust. https://www.microsoft.com/en-us/research/blog/privacy-preserving-machine-learning-maintaining-confidentiality-and-preserving-trust/</a:t>
            </a:r>
          </a:p>
        </p:txBody>
      </p:sp>
    </p:spTree>
    <p:extLst>
      <p:ext uri="{BB962C8B-B14F-4D97-AF65-F5344CB8AC3E}">
        <p14:creationId xmlns:p14="http://schemas.microsoft.com/office/powerpoint/2010/main" val="287149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84C2A0-BB92-53F8-7871-C274582E5478}"/>
              </a:ext>
            </a:extLst>
          </p:cNvPr>
          <p:cNvSpPr>
            <a:spLocks noGrp="1"/>
          </p:cNvSpPr>
          <p:nvPr>
            <p:ph type="body" idx="1"/>
          </p:nvPr>
        </p:nvSpPr>
        <p:spPr>
          <a:xfrm>
            <a:off x="210552" y="303792"/>
            <a:ext cx="3672000" cy="757991"/>
          </a:xfrm>
        </p:spPr>
        <p:txBody>
          <a:bodyPr>
            <a:normAutofit/>
          </a:bodyPr>
          <a:lstStyle/>
          <a:p>
            <a:r>
              <a:rPr lang="en-NZ" sz="3200" dirty="0"/>
              <a:t>-	</a:t>
            </a:r>
          </a:p>
        </p:txBody>
      </p:sp>
      <p:sp>
        <p:nvSpPr>
          <p:cNvPr id="6" name="Content Placeholder 5">
            <a:extLst>
              <a:ext uri="{FF2B5EF4-FFF2-40B4-BE49-F238E27FC236}">
                <a16:creationId xmlns:a16="http://schemas.microsoft.com/office/drawing/2014/main" id="{0306A27D-C969-F45F-6D74-7EAD1E4148E4}"/>
              </a:ext>
            </a:extLst>
          </p:cNvPr>
          <p:cNvSpPr>
            <a:spLocks noGrp="1"/>
          </p:cNvSpPr>
          <p:nvPr>
            <p:ph sz="quarter" idx="4"/>
          </p:nvPr>
        </p:nvSpPr>
        <p:spPr>
          <a:xfrm>
            <a:off x="210552" y="1191128"/>
            <a:ext cx="3852000" cy="5468351"/>
          </a:xfrm>
        </p:spPr>
        <p:style>
          <a:lnRef idx="2">
            <a:schemeClr val="accent3"/>
          </a:lnRef>
          <a:fillRef idx="1">
            <a:schemeClr val="lt1"/>
          </a:fillRef>
          <a:effectRef idx="0">
            <a:schemeClr val="accent3"/>
          </a:effectRef>
          <a:fontRef idx="minor">
            <a:schemeClr val="dk1"/>
          </a:fontRef>
        </p:style>
        <p:txBody>
          <a:bodyPr/>
          <a:lstStyle/>
          <a:p>
            <a:pPr marL="0" indent="0">
              <a:buNone/>
            </a:pPr>
            <a:r>
              <a:rPr lang="en-NZ" dirty="0"/>
              <a:t>1</a:t>
            </a:r>
          </a:p>
        </p:txBody>
      </p:sp>
      <p:sp>
        <p:nvSpPr>
          <p:cNvPr id="9" name="Content Placeholder 5">
            <a:extLst>
              <a:ext uri="{FF2B5EF4-FFF2-40B4-BE49-F238E27FC236}">
                <a16:creationId xmlns:a16="http://schemas.microsoft.com/office/drawing/2014/main" id="{B382BD9E-F28D-7B1B-C156-7896EE53D56D}"/>
              </a:ext>
            </a:extLst>
          </p:cNvPr>
          <p:cNvSpPr txBox="1">
            <a:spLocks/>
          </p:cNvSpPr>
          <p:nvPr/>
        </p:nvSpPr>
        <p:spPr>
          <a:xfrm>
            <a:off x="4191236" y="1191127"/>
            <a:ext cx="3852000" cy="546835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NZ"/>
              <a:t>1</a:t>
            </a:r>
            <a:endParaRPr lang="en-NZ" dirty="0"/>
          </a:p>
        </p:txBody>
      </p:sp>
      <p:sp>
        <p:nvSpPr>
          <p:cNvPr id="10" name="Content Placeholder 5">
            <a:extLst>
              <a:ext uri="{FF2B5EF4-FFF2-40B4-BE49-F238E27FC236}">
                <a16:creationId xmlns:a16="http://schemas.microsoft.com/office/drawing/2014/main" id="{4B760046-4977-8A4A-424E-8005D84500FD}"/>
              </a:ext>
            </a:extLst>
          </p:cNvPr>
          <p:cNvSpPr txBox="1">
            <a:spLocks/>
          </p:cNvSpPr>
          <p:nvPr/>
        </p:nvSpPr>
        <p:spPr>
          <a:xfrm>
            <a:off x="8219447" y="1191127"/>
            <a:ext cx="3852000" cy="546835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NZ"/>
              <a:t>1</a:t>
            </a:r>
            <a:endParaRPr lang="en-NZ" dirty="0"/>
          </a:p>
        </p:txBody>
      </p:sp>
      <p:sp>
        <p:nvSpPr>
          <p:cNvPr id="12" name="Text Placeholder 2">
            <a:extLst>
              <a:ext uri="{FF2B5EF4-FFF2-40B4-BE49-F238E27FC236}">
                <a16:creationId xmlns:a16="http://schemas.microsoft.com/office/drawing/2014/main" id="{904A8DC6-540F-31B6-C75A-4E4164036EF1}"/>
              </a:ext>
            </a:extLst>
          </p:cNvPr>
          <p:cNvSpPr txBox="1">
            <a:spLocks/>
          </p:cNvSpPr>
          <p:nvPr/>
        </p:nvSpPr>
        <p:spPr>
          <a:xfrm>
            <a:off x="4191236" y="294770"/>
            <a:ext cx="3672000" cy="75799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NZ" sz="3200" dirty="0"/>
              <a:t>-</a:t>
            </a:r>
          </a:p>
        </p:txBody>
      </p:sp>
      <p:sp>
        <p:nvSpPr>
          <p:cNvPr id="13" name="Text Placeholder 2">
            <a:extLst>
              <a:ext uri="{FF2B5EF4-FFF2-40B4-BE49-F238E27FC236}">
                <a16:creationId xmlns:a16="http://schemas.microsoft.com/office/drawing/2014/main" id="{62D7608D-2734-6857-A3F8-AE43149AE274}"/>
              </a:ext>
            </a:extLst>
          </p:cNvPr>
          <p:cNvSpPr txBox="1">
            <a:spLocks/>
          </p:cNvSpPr>
          <p:nvPr/>
        </p:nvSpPr>
        <p:spPr>
          <a:xfrm>
            <a:off x="8219447" y="294770"/>
            <a:ext cx="3672000" cy="75799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NZ" sz="3200" dirty="0"/>
              <a:t>-</a:t>
            </a:r>
          </a:p>
        </p:txBody>
      </p:sp>
    </p:spTree>
    <p:extLst>
      <p:ext uri="{BB962C8B-B14F-4D97-AF65-F5344CB8AC3E}">
        <p14:creationId xmlns:p14="http://schemas.microsoft.com/office/powerpoint/2010/main" val="422643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84C2A0-BB92-53F8-7871-C274582E5478}"/>
              </a:ext>
            </a:extLst>
          </p:cNvPr>
          <p:cNvSpPr>
            <a:spLocks noGrp="1"/>
          </p:cNvSpPr>
          <p:nvPr>
            <p:ph type="body" idx="1"/>
          </p:nvPr>
        </p:nvSpPr>
        <p:spPr>
          <a:xfrm>
            <a:off x="336884" y="391025"/>
            <a:ext cx="5287879" cy="757991"/>
          </a:xfrm>
        </p:spPr>
        <p:txBody>
          <a:bodyPr>
            <a:normAutofit/>
          </a:bodyPr>
          <a:lstStyle/>
          <a:p>
            <a:r>
              <a:rPr lang="en-NZ" sz="3200" dirty="0"/>
              <a:t>Risks</a:t>
            </a:r>
          </a:p>
        </p:txBody>
      </p:sp>
      <p:sp>
        <p:nvSpPr>
          <p:cNvPr id="4" name="Content Placeholder 3">
            <a:extLst>
              <a:ext uri="{FF2B5EF4-FFF2-40B4-BE49-F238E27FC236}">
                <a16:creationId xmlns:a16="http://schemas.microsoft.com/office/drawing/2014/main" id="{318186AD-69F0-9205-3FE6-36B135ECB2E4}"/>
              </a:ext>
            </a:extLst>
          </p:cNvPr>
          <p:cNvSpPr>
            <a:spLocks noGrp="1"/>
          </p:cNvSpPr>
          <p:nvPr>
            <p:ph sz="half" idx="2"/>
          </p:nvPr>
        </p:nvSpPr>
        <p:spPr>
          <a:xfrm>
            <a:off x="336884" y="1269332"/>
            <a:ext cx="5516479" cy="5311941"/>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r>
              <a:rPr lang="en-NZ" dirty="0"/>
              <a:t>Bias</a:t>
            </a:r>
          </a:p>
          <a:p>
            <a:r>
              <a:rPr lang="en-NZ" sz="2800" dirty="0"/>
              <a:t>There is an importance in ensuring the data used to train medical and other AI is from an unbiased selection of people so that the AI doesn’t inherit the bias of the dataset. e.g. if a dataset was trained in majority elderly people the produced model may have a bias when recognising the same symptoms in younger patients. Because different groups have different ideas and understanding on data privacy; resulting models may use skewed data and in turn produce a skewed result.</a:t>
            </a:r>
            <a:endParaRPr lang="en-NZ" dirty="0"/>
          </a:p>
          <a:p>
            <a:pPr marL="0" indent="0">
              <a:buNone/>
            </a:pPr>
            <a:endParaRPr lang="en-NZ" dirty="0"/>
          </a:p>
          <a:p>
            <a:endParaRPr lang="en-NZ" dirty="0"/>
          </a:p>
          <a:p>
            <a:endParaRPr lang="en-NZ" dirty="0"/>
          </a:p>
          <a:p>
            <a:pPr marL="0" indent="0">
              <a:buNone/>
            </a:pPr>
            <a:endParaRPr lang="en-NZ" dirty="0"/>
          </a:p>
        </p:txBody>
      </p:sp>
      <p:sp>
        <p:nvSpPr>
          <p:cNvPr id="5" name="Text Placeholder 4">
            <a:extLst>
              <a:ext uri="{FF2B5EF4-FFF2-40B4-BE49-F238E27FC236}">
                <a16:creationId xmlns:a16="http://schemas.microsoft.com/office/drawing/2014/main" id="{B6FB36DC-7554-8A7E-7C01-D8763B293B3D}"/>
              </a:ext>
            </a:extLst>
          </p:cNvPr>
          <p:cNvSpPr>
            <a:spLocks noGrp="1"/>
          </p:cNvSpPr>
          <p:nvPr>
            <p:ph type="body" sz="quarter" idx="3"/>
          </p:nvPr>
        </p:nvSpPr>
        <p:spPr>
          <a:xfrm>
            <a:off x="6194426" y="276727"/>
            <a:ext cx="5287879" cy="855496"/>
          </a:xfrm>
        </p:spPr>
        <p:txBody>
          <a:bodyPr>
            <a:normAutofit/>
          </a:bodyPr>
          <a:lstStyle/>
          <a:p>
            <a:r>
              <a:rPr lang="en-NZ" sz="3200" dirty="0"/>
              <a:t>Choices</a:t>
            </a:r>
          </a:p>
        </p:txBody>
      </p:sp>
      <p:sp>
        <p:nvSpPr>
          <p:cNvPr id="6" name="Content Placeholder 5">
            <a:extLst>
              <a:ext uri="{FF2B5EF4-FFF2-40B4-BE49-F238E27FC236}">
                <a16:creationId xmlns:a16="http://schemas.microsoft.com/office/drawing/2014/main" id="{0306A27D-C969-F45F-6D74-7EAD1E4148E4}"/>
              </a:ext>
            </a:extLst>
          </p:cNvPr>
          <p:cNvSpPr>
            <a:spLocks noGrp="1"/>
          </p:cNvSpPr>
          <p:nvPr>
            <p:ph sz="quarter" idx="4"/>
          </p:nvPr>
        </p:nvSpPr>
        <p:spPr>
          <a:xfrm>
            <a:off x="6194426" y="1269332"/>
            <a:ext cx="5660690" cy="5311941"/>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endParaRPr lang="en-NZ" dirty="0"/>
          </a:p>
        </p:txBody>
      </p:sp>
    </p:spTree>
    <p:extLst>
      <p:ext uri="{BB962C8B-B14F-4D97-AF65-F5344CB8AC3E}">
        <p14:creationId xmlns:p14="http://schemas.microsoft.com/office/powerpoint/2010/main" val="248382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E95F0FB6-6612-51B0-AE65-6C0861A08037}"/>
              </a:ext>
            </a:extLst>
          </p:cNvPr>
          <p:cNvGraphicFramePr>
            <a:graphicFrameLocks noGrp="1"/>
          </p:cNvGraphicFramePr>
          <p:nvPr>
            <p:extLst>
              <p:ext uri="{D42A27DB-BD31-4B8C-83A1-F6EECF244321}">
                <p14:modId xmlns:p14="http://schemas.microsoft.com/office/powerpoint/2010/main" val="2809676510"/>
              </p:ext>
            </p:extLst>
          </p:nvPr>
        </p:nvGraphicFramePr>
        <p:xfrm>
          <a:off x="396014" y="182879"/>
          <a:ext cx="6822934" cy="3204009"/>
        </p:xfrm>
        <a:graphic>
          <a:graphicData uri="http://schemas.openxmlformats.org/drawingml/2006/table">
            <a:tbl>
              <a:tblPr firstRow="1" bandRow="1">
                <a:tableStyleId>{5940675A-B579-460E-94D1-54222C63F5DA}</a:tableStyleId>
              </a:tblPr>
              <a:tblGrid>
                <a:gridCol w="789096">
                  <a:extLst>
                    <a:ext uri="{9D8B030D-6E8A-4147-A177-3AD203B41FA5}">
                      <a16:colId xmlns:a16="http://schemas.microsoft.com/office/drawing/2014/main" val="2178255540"/>
                    </a:ext>
                  </a:extLst>
                </a:gridCol>
                <a:gridCol w="2965941">
                  <a:extLst>
                    <a:ext uri="{9D8B030D-6E8A-4147-A177-3AD203B41FA5}">
                      <a16:colId xmlns:a16="http://schemas.microsoft.com/office/drawing/2014/main" val="3207698097"/>
                    </a:ext>
                  </a:extLst>
                </a:gridCol>
                <a:gridCol w="3067897">
                  <a:extLst>
                    <a:ext uri="{9D8B030D-6E8A-4147-A177-3AD203B41FA5}">
                      <a16:colId xmlns:a16="http://schemas.microsoft.com/office/drawing/2014/main" val="2293616343"/>
                    </a:ext>
                  </a:extLst>
                </a:gridCol>
              </a:tblGrid>
              <a:tr h="1310731">
                <a:tc>
                  <a:txBody>
                    <a:bodyPr/>
                    <a:lstStyle/>
                    <a:p>
                      <a:r>
                        <a:rPr lang="en-NZ" sz="1500" b="1" dirty="0"/>
                        <a:t>Joshua</a:t>
                      </a:r>
                    </a:p>
                  </a:txBody>
                  <a:tcPr/>
                </a:tc>
                <a:tc>
                  <a:txBody>
                    <a:bodyPr/>
                    <a:lstStyle/>
                    <a:p>
                      <a:r>
                        <a:rPr lang="en-US" sz="1500" b="1" dirty="0"/>
                        <a:t>Team Leader: </a:t>
                      </a:r>
                    </a:p>
                    <a:p>
                      <a:r>
                        <a:rPr lang="en-US" sz="1500" dirty="0"/>
                        <a:t>management of course resources, repositories, submission and organization. Manages repository's to ensues no conflicts</a:t>
                      </a:r>
                    </a:p>
                  </a:txBody>
                  <a:tcPr/>
                </a:tc>
                <a:tc>
                  <a:txBody>
                    <a:bodyPr/>
                    <a:lstStyle/>
                    <a:p>
                      <a:r>
                        <a:rPr lang="en-US" sz="1500" b="1" dirty="0"/>
                        <a:t>Co-Writer ( ):</a:t>
                      </a:r>
                    </a:p>
                    <a:p>
                      <a:endParaRPr lang="en-US" sz="1500" b="1" dirty="0"/>
                    </a:p>
                    <a:p>
                      <a:endParaRPr lang="en-US" sz="1500" dirty="0"/>
                    </a:p>
                  </a:txBody>
                  <a:tcPr/>
                </a:tc>
                <a:extLst>
                  <a:ext uri="{0D108BD9-81ED-4DB2-BD59-A6C34878D82A}">
                    <a16:rowId xmlns:a16="http://schemas.microsoft.com/office/drawing/2014/main" val="1686527490"/>
                  </a:ext>
                </a:extLst>
              </a:tr>
              <a:tr h="825275">
                <a:tc>
                  <a:txBody>
                    <a:bodyPr/>
                    <a:lstStyle/>
                    <a:p>
                      <a:r>
                        <a:rPr lang="en-NZ" sz="1500" b="1" dirty="0"/>
                        <a:t>Lily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Editor: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Grammar, spelling and formatting, and text review.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a:tc>
                <a:extLst>
                  <a:ext uri="{0D108BD9-81ED-4DB2-BD59-A6C34878D82A}">
                    <a16:rowId xmlns:a16="http://schemas.microsoft.com/office/drawing/2014/main" val="1685758688"/>
                  </a:ext>
                </a:extLst>
              </a:tr>
              <a:tr h="1068003">
                <a:tc>
                  <a:txBody>
                    <a:bodyPr/>
                    <a:lstStyle/>
                    <a:p>
                      <a:r>
                        <a:rPr lang="en-NZ" sz="1500" b="1" dirty="0"/>
                        <a:t>Jared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Web designer/web master:</a:t>
                      </a:r>
                      <a:r>
                        <a:rPr lang="en-US" sz="1500" dirty="0"/>
                        <a:t> Manage the design and development of the web resources as well as integrating changes.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a:tc>
                <a:extLst>
                  <a:ext uri="{0D108BD9-81ED-4DB2-BD59-A6C34878D82A}">
                    <a16:rowId xmlns:a16="http://schemas.microsoft.com/office/drawing/2014/main" val="2479995157"/>
                  </a:ext>
                </a:extLst>
              </a:tr>
            </a:tbl>
          </a:graphicData>
        </a:graphic>
      </p:graphicFrame>
      <p:sp>
        <p:nvSpPr>
          <p:cNvPr id="5" name="TextBox 4">
            <a:extLst>
              <a:ext uri="{FF2B5EF4-FFF2-40B4-BE49-F238E27FC236}">
                <a16:creationId xmlns:a16="http://schemas.microsoft.com/office/drawing/2014/main" id="{E7952C06-06EC-286A-7214-E327C302D6CD}"/>
              </a:ext>
            </a:extLst>
          </p:cNvPr>
          <p:cNvSpPr txBox="1"/>
          <p:nvPr/>
        </p:nvSpPr>
        <p:spPr>
          <a:xfrm>
            <a:off x="7650150" y="182879"/>
            <a:ext cx="4019504" cy="338554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sng" strike="noStrike" kern="1200" cap="none" spc="0" normalizeH="0" baseline="0" noProof="0" dirty="0">
                <a:ln>
                  <a:noFill/>
                </a:ln>
                <a:solidFill>
                  <a:prstClr val="black"/>
                </a:solidFill>
                <a:effectLst/>
                <a:uLnTx/>
                <a:uFillTx/>
                <a:latin typeface="Calibri" panose="020F0502020204030204"/>
                <a:ea typeface="+mn-ea"/>
                <a:cs typeface="+mn-cs"/>
              </a:rPr>
              <a:t>References</a:t>
            </a:r>
            <a:b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K., Sinha, R., Ong, A., &amp;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T. (2020). Artificial Intelligence: How is It Changing Medical Sciences and Its Future? Indian Journal of Dermatology, 65(5), 365–370.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Ruehle</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V., Sim, R.,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Yekhanin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S., Chandran, N., Chase, M., Jones, D., Laine, K.,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Köpf</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B.,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Teevan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Kleewein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&amp; Rajmohan, S. (2021). Privacy Preserving Machine Learning: Maintaining confidentiality and preserving trust. https://www.microsoft.com/en-us/research/blog/privacy-preserving-machine-learning-maintaining-confidentiality-and-preserving-trust/</a:t>
            </a:r>
          </a:p>
        </p:txBody>
      </p:sp>
      <p:sp>
        <p:nvSpPr>
          <p:cNvPr id="7" name="TextBox 6">
            <a:extLst>
              <a:ext uri="{FF2B5EF4-FFF2-40B4-BE49-F238E27FC236}">
                <a16:creationId xmlns:a16="http://schemas.microsoft.com/office/drawing/2014/main" id="{CAEC8381-B3B6-385C-D590-9FBDD8665EE2}"/>
              </a:ext>
            </a:extLst>
          </p:cNvPr>
          <p:cNvSpPr txBox="1"/>
          <p:nvPr/>
        </p:nvSpPr>
        <p:spPr>
          <a:xfrm>
            <a:off x="88733" y="6424863"/>
            <a:ext cx="6097002" cy="369332"/>
          </a:xfrm>
          <a:prstGeom prst="rect">
            <a:avLst/>
          </a:prstGeom>
          <a:noFill/>
        </p:spPr>
        <p:txBody>
          <a:bodyPr wrap="square">
            <a:spAutoFit/>
          </a:bodyPr>
          <a:lstStyle/>
          <a:p>
            <a:r>
              <a:rPr lang="en-NZ" sz="1800" dirty="0"/>
              <a:t>Link to repository: </a:t>
            </a:r>
            <a:r>
              <a:rPr lang="en-NZ" sz="1800" dirty="0">
                <a:hlinkClick r:id="rId3"/>
              </a:rPr>
              <a:t>https://github.com/noclue-org/portfolio</a:t>
            </a:r>
            <a:endParaRPr lang="en-NZ" dirty="0"/>
          </a:p>
        </p:txBody>
      </p:sp>
    </p:spTree>
    <p:extLst>
      <p:ext uri="{BB962C8B-B14F-4D97-AF65-F5344CB8AC3E}">
        <p14:creationId xmlns:p14="http://schemas.microsoft.com/office/powerpoint/2010/main" val="4239879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854</Words>
  <Application>Microsoft Office PowerPoint</Application>
  <PresentationFormat>Widescreen</PresentationFormat>
  <Paragraphs>53</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Implications on Data Privacy in the Context of the Training and Creation of Machine Learning Models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Implications on Data Privacy in the Context of the Training and Creation of Machine Learning Models</dc:title>
  <dc:creator>Lily Roygard</dc:creator>
  <cp:lastModifiedBy>Lily Roygard</cp:lastModifiedBy>
  <cp:revision>1</cp:revision>
  <dcterms:created xsi:type="dcterms:W3CDTF">2022-05-19T03:39:06Z</dcterms:created>
  <dcterms:modified xsi:type="dcterms:W3CDTF">2022-05-19T04:03:46Z</dcterms:modified>
</cp:coreProperties>
</file>