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01" d="100"/>
          <a:sy n="101" d="100"/>
        </p:scale>
        <p:origin x="68" y="3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C9B83-92E8-4DA0-AF3C-71A14447DB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04248EAB-553D-4CC5-AF4F-717A8ABBAB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38C438B6-8DBE-4E91-A361-E44D440B2015}"/>
              </a:ext>
            </a:extLst>
          </p:cNvPr>
          <p:cNvSpPr>
            <a:spLocks noGrp="1"/>
          </p:cNvSpPr>
          <p:nvPr>
            <p:ph type="dt" sz="half" idx="10"/>
          </p:nvPr>
        </p:nvSpPr>
        <p:spPr/>
        <p:txBody>
          <a:bodyPr/>
          <a:lstStyle/>
          <a:p>
            <a:fld id="{27A35906-9064-42A5-B4C8-A064AA468049}" type="datetimeFigureOut">
              <a:rPr lang="en-NZ" smtClean="0"/>
              <a:t>2/05/2022</a:t>
            </a:fld>
            <a:endParaRPr lang="en-NZ"/>
          </a:p>
        </p:txBody>
      </p:sp>
      <p:sp>
        <p:nvSpPr>
          <p:cNvPr id="5" name="Footer Placeholder 4">
            <a:extLst>
              <a:ext uri="{FF2B5EF4-FFF2-40B4-BE49-F238E27FC236}">
                <a16:creationId xmlns:a16="http://schemas.microsoft.com/office/drawing/2014/main" id="{3C2AC1B6-9986-4E65-87C3-2513ADB383A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E6C2872-A7D9-4538-89E3-B2AABACF3E49}"/>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1858108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FCA1D-27A4-4EE2-B2BF-AC470006E048}"/>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1426753-5735-4BA6-8CD8-5F4BE635D2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8EFD4D9-83CD-4C4C-B2A4-6379E5CF0AB6}"/>
              </a:ext>
            </a:extLst>
          </p:cNvPr>
          <p:cNvSpPr>
            <a:spLocks noGrp="1"/>
          </p:cNvSpPr>
          <p:nvPr>
            <p:ph type="dt" sz="half" idx="10"/>
          </p:nvPr>
        </p:nvSpPr>
        <p:spPr/>
        <p:txBody>
          <a:bodyPr/>
          <a:lstStyle/>
          <a:p>
            <a:fld id="{27A35906-9064-42A5-B4C8-A064AA468049}" type="datetimeFigureOut">
              <a:rPr lang="en-NZ" smtClean="0"/>
              <a:t>2/05/2022</a:t>
            </a:fld>
            <a:endParaRPr lang="en-NZ"/>
          </a:p>
        </p:txBody>
      </p:sp>
      <p:sp>
        <p:nvSpPr>
          <p:cNvPr id="5" name="Footer Placeholder 4">
            <a:extLst>
              <a:ext uri="{FF2B5EF4-FFF2-40B4-BE49-F238E27FC236}">
                <a16:creationId xmlns:a16="http://schemas.microsoft.com/office/drawing/2014/main" id="{BEB45786-1042-4EBC-A1EC-DD727EAE7DF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9CCB416-DF31-4BEB-AE3D-C965DBF6F56B}"/>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464312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0164C8-03FC-422F-842B-1F246D57E3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88747EA1-11B4-4396-BD4E-B88375CDB6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775607-53B8-4705-ABE8-6FBBB7C2497C}"/>
              </a:ext>
            </a:extLst>
          </p:cNvPr>
          <p:cNvSpPr>
            <a:spLocks noGrp="1"/>
          </p:cNvSpPr>
          <p:nvPr>
            <p:ph type="dt" sz="half" idx="10"/>
          </p:nvPr>
        </p:nvSpPr>
        <p:spPr/>
        <p:txBody>
          <a:bodyPr/>
          <a:lstStyle/>
          <a:p>
            <a:fld id="{27A35906-9064-42A5-B4C8-A064AA468049}" type="datetimeFigureOut">
              <a:rPr lang="en-NZ" smtClean="0"/>
              <a:t>2/05/2022</a:t>
            </a:fld>
            <a:endParaRPr lang="en-NZ"/>
          </a:p>
        </p:txBody>
      </p:sp>
      <p:sp>
        <p:nvSpPr>
          <p:cNvPr id="5" name="Footer Placeholder 4">
            <a:extLst>
              <a:ext uri="{FF2B5EF4-FFF2-40B4-BE49-F238E27FC236}">
                <a16:creationId xmlns:a16="http://schemas.microsoft.com/office/drawing/2014/main" id="{B3856F3E-E505-49C0-B9D0-D28BD4626C54}"/>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53FD3F9-19DC-4790-8160-499704393362}"/>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89293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5A00A-E23C-4DB9-8454-8656AB9C6AD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D1386886-5B06-4799-8ECC-50BF6426E0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638BD1A4-3BE8-417A-B159-C5D30B3241AE}"/>
              </a:ext>
            </a:extLst>
          </p:cNvPr>
          <p:cNvSpPr>
            <a:spLocks noGrp="1"/>
          </p:cNvSpPr>
          <p:nvPr>
            <p:ph type="dt" sz="half" idx="10"/>
          </p:nvPr>
        </p:nvSpPr>
        <p:spPr/>
        <p:txBody>
          <a:bodyPr/>
          <a:lstStyle/>
          <a:p>
            <a:fld id="{27A35906-9064-42A5-B4C8-A064AA468049}" type="datetimeFigureOut">
              <a:rPr lang="en-NZ" smtClean="0"/>
              <a:t>2/05/2022</a:t>
            </a:fld>
            <a:endParaRPr lang="en-NZ"/>
          </a:p>
        </p:txBody>
      </p:sp>
      <p:sp>
        <p:nvSpPr>
          <p:cNvPr id="5" name="Footer Placeholder 4">
            <a:extLst>
              <a:ext uri="{FF2B5EF4-FFF2-40B4-BE49-F238E27FC236}">
                <a16:creationId xmlns:a16="http://schemas.microsoft.com/office/drawing/2014/main" id="{06E65A70-6259-4766-9385-D3A749EAD4E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5C103E54-8558-4959-A99D-511001D8C632}"/>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1001744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6EA22-4C8A-44FD-8162-9DAC45BA04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F91D9B71-D17B-4787-A7F3-272AB6EB1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835C61-82C4-4456-B52A-4096FB77C32E}"/>
              </a:ext>
            </a:extLst>
          </p:cNvPr>
          <p:cNvSpPr>
            <a:spLocks noGrp="1"/>
          </p:cNvSpPr>
          <p:nvPr>
            <p:ph type="dt" sz="half" idx="10"/>
          </p:nvPr>
        </p:nvSpPr>
        <p:spPr/>
        <p:txBody>
          <a:bodyPr/>
          <a:lstStyle/>
          <a:p>
            <a:fld id="{27A35906-9064-42A5-B4C8-A064AA468049}" type="datetimeFigureOut">
              <a:rPr lang="en-NZ" smtClean="0"/>
              <a:t>2/05/2022</a:t>
            </a:fld>
            <a:endParaRPr lang="en-NZ"/>
          </a:p>
        </p:txBody>
      </p:sp>
      <p:sp>
        <p:nvSpPr>
          <p:cNvPr id="5" name="Footer Placeholder 4">
            <a:extLst>
              <a:ext uri="{FF2B5EF4-FFF2-40B4-BE49-F238E27FC236}">
                <a16:creationId xmlns:a16="http://schemas.microsoft.com/office/drawing/2014/main" id="{2F199238-A302-405D-B5BF-159F8DDCCCE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631306C-D1C6-4385-A9E8-708DF51DA885}"/>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359204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5F14B-8F79-4C71-995A-63891903FD1C}"/>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DBA20ADB-9486-44C0-A363-881D57B85A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3B854CF6-725C-4B51-8C29-2DD4B99D06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05D6EEAD-4DB5-4828-B6D6-6F40B02FC26D}"/>
              </a:ext>
            </a:extLst>
          </p:cNvPr>
          <p:cNvSpPr>
            <a:spLocks noGrp="1"/>
          </p:cNvSpPr>
          <p:nvPr>
            <p:ph type="dt" sz="half" idx="10"/>
          </p:nvPr>
        </p:nvSpPr>
        <p:spPr/>
        <p:txBody>
          <a:bodyPr/>
          <a:lstStyle/>
          <a:p>
            <a:fld id="{27A35906-9064-42A5-B4C8-A064AA468049}" type="datetimeFigureOut">
              <a:rPr lang="en-NZ" smtClean="0"/>
              <a:t>2/05/2022</a:t>
            </a:fld>
            <a:endParaRPr lang="en-NZ"/>
          </a:p>
        </p:txBody>
      </p:sp>
      <p:sp>
        <p:nvSpPr>
          <p:cNvPr id="6" name="Footer Placeholder 5">
            <a:extLst>
              <a:ext uri="{FF2B5EF4-FFF2-40B4-BE49-F238E27FC236}">
                <a16:creationId xmlns:a16="http://schemas.microsoft.com/office/drawing/2014/main" id="{ECAC991E-8D4D-463D-9D92-029FE2924D77}"/>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24A5BA14-7CBE-4034-8D63-6819C9EAF71D}"/>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1764432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8119-2EE4-46EB-A20E-B2D473B3AF58}"/>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1539F15-F2E9-4BE6-BEE2-71AA593976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041C8B-D382-49C4-B3A8-13172521FD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D72E681-28A5-44A6-B320-6D3006003B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6FA680-63BD-46DE-A6FC-937CE40576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B31AA4C7-D1A6-4C4D-B5DB-9F0D5A94826B}"/>
              </a:ext>
            </a:extLst>
          </p:cNvPr>
          <p:cNvSpPr>
            <a:spLocks noGrp="1"/>
          </p:cNvSpPr>
          <p:nvPr>
            <p:ph type="dt" sz="half" idx="10"/>
          </p:nvPr>
        </p:nvSpPr>
        <p:spPr/>
        <p:txBody>
          <a:bodyPr/>
          <a:lstStyle/>
          <a:p>
            <a:fld id="{27A35906-9064-42A5-B4C8-A064AA468049}" type="datetimeFigureOut">
              <a:rPr lang="en-NZ" smtClean="0"/>
              <a:t>2/05/2022</a:t>
            </a:fld>
            <a:endParaRPr lang="en-NZ"/>
          </a:p>
        </p:txBody>
      </p:sp>
      <p:sp>
        <p:nvSpPr>
          <p:cNvPr id="8" name="Footer Placeholder 7">
            <a:extLst>
              <a:ext uri="{FF2B5EF4-FFF2-40B4-BE49-F238E27FC236}">
                <a16:creationId xmlns:a16="http://schemas.microsoft.com/office/drawing/2014/main" id="{E0BE4BB7-68BE-4EA6-BC87-91F8013FD398}"/>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DF7F8C9F-70EA-4C9F-AF01-70AA07C18AA8}"/>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132336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A593E-6CB9-4ACE-BF5B-716EF8674E5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3A1449A5-E9C7-48E5-9E3D-73BEF83C7DD0}"/>
              </a:ext>
            </a:extLst>
          </p:cNvPr>
          <p:cNvSpPr>
            <a:spLocks noGrp="1"/>
          </p:cNvSpPr>
          <p:nvPr>
            <p:ph type="dt" sz="half" idx="10"/>
          </p:nvPr>
        </p:nvSpPr>
        <p:spPr/>
        <p:txBody>
          <a:bodyPr/>
          <a:lstStyle/>
          <a:p>
            <a:fld id="{27A35906-9064-42A5-B4C8-A064AA468049}" type="datetimeFigureOut">
              <a:rPr lang="en-NZ" smtClean="0"/>
              <a:t>2/05/2022</a:t>
            </a:fld>
            <a:endParaRPr lang="en-NZ"/>
          </a:p>
        </p:txBody>
      </p:sp>
      <p:sp>
        <p:nvSpPr>
          <p:cNvPr id="4" name="Footer Placeholder 3">
            <a:extLst>
              <a:ext uri="{FF2B5EF4-FFF2-40B4-BE49-F238E27FC236}">
                <a16:creationId xmlns:a16="http://schemas.microsoft.com/office/drawing/2014/main" id="{211A5B2D-3A8C-48A4-8290-7666CD304D99}"/>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4ABD5F58-5547-402C-B8C9-2ACD70EF31D4}"/>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329741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6D5DDE-4577-4C81-9AE4-F891581E5A07}"/>
              </a:ext>
            </a:extLst>
          </p:cNvPr>
          <p:cNvSpPr>
            <a:spLocks noGrp="1"/>
          </p:cNvSpPr>
          <p:nvPr>
            <p:ph type="dt" sz="half" idx="10"/>
          </p:nvPr>
        </p:nvSpPr>
        <p:spPr/>
        <p:txBody>
          <a:bodyPr/>
          <a:lstStyle/>
          <a:p>
            <a:fld id="{27A35906-9064-42A5-B4C8-A064AA468049}" type="datetimeFigureOut">
              <a:rPr lang="en-NZ" smtClean="0"/>
              <a:t>2/05/2022</a:t>
            </a:fld>
            <a:endParaRPr lang="en-NZ"/>
          </a:p>
        </p:txBody>
      </p:sp>
      <p:sp>
        <p:nvSpPr>
          <p:cNvPr id="3" name="Footer Placeholder 2">
            <a:extLst>
              <a:ext uri="{FF2B5EF4-FFF2-40B4-BE49-F238E27FC236}">
                <a16:creationId xmlns:a16="http://schemas.microsoft.com/office/drawing/2014/main" id="{2C1E149E-BEC4-4DFA-9E62-CD5EA81A53A2}"/>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D7B12537-B94A-4856-94B1-FFA133F967C9}"/>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1171414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45CE-5775-492A-ACB1-69352F8EFE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778BBCED-4D97-42FC-9993-49984E0F33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5FC1A1D1-1A1E-4EC6-8B9A-5F274B47D6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B54CFC-0298-409E-8962-1F10D6DD2C13}"/>
              </a:ext>
            </a:extLst>
          </p:cNvPr>
          <p:cNvSpPr>
            <a:spLocks noGrp="1"/>
          </p:cNvSpPr>
          <p:nvPr>
            <p:ph type="dt" sz="half" idx="10"/>
          </p:nvPr>
        </p:nvSpPr>
        <p:spPr/>
        <p:txBody>
          <a:bodyPr/>
          <a:lstStyle/>
          <a:p>
            <a:fld id="{27A35906-9064-42A5-B4C8-A064AA468049}" type="datetimeFigureOut">
              <a:rPr lang="en-NZ" smtClean="0"/>
              <a:t>2/05/2022</a:t>
            </a:fld>
            <a:endParaRPr lang="en-NZ"/>
          </a:p>
        </p:txBody>
      </p:sp>
      <p:sp>
        <p:nvSpPr>
          <p:cNvPr id="6" name="Footer Placeholder 5">
            <a:extLst>
              <a:ext uri="{FF2B5EF4-FFF2-40B4-BE49-F238E27FC236}">
                <a16:creationId xmlns:a16="http://schemas.microsoft.com/office/drawing/2014/main" id="{B41FCFBD-DD2F-4CD4-BF16-99E8D1A6D384}"/>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F51A43FC-9BF3-4A71-BF90-B70ED94652CE}"/>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2776627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99F6-D600-4B65-80EC-E8259EA087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73F2483D-69F9-4186-93B8-619565BEA4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34C2DA5A-73C7-481A-B4F2-BC98D3876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9F0D2C-4D10-44EE-9812-1B11C3764FB6}"/>
              </a:ext>
            </a:extLst>
          </p:cNvPr>
          <p:cNvSpPr>
            <a:spLocks noGrp="1"/>
          </p:cNvSpPr>
          <p:nvPr>
            <p:ph type="dt" sz="half" idx="10"/>
          </p:nvPr>
        </p:nvSpPr>
        <p:spPr/>
        <p:txBody>
          <a:bodyPr/>
          <a:lstStyle/>
          <a:p>
            <a:fld id="{27A35906-9064-42A5-B4C8-A064AA468049}" type="datetimeFigureOut">
              <a:rPr lang="en-NZ" smtClean="0"/>
              <a:t>2/05/2022</a:t>
            </a:fld>
            <a:endParaRPr lang="en-NZ"/>
          </a:p>
        </p:txBody>
      </p:sp>
      <p:sp>
        <p:nvSpPr>
          <p:cNvPr id="6" name="Footer Placeholder 5">
            <a:extLst>
              <a:ext uri="{FF2B5EF4-FFF2-40B4-BE49-F238E27FC236}">
                <a16:creationId xmlns:a16="http://schemas.microsoft.com/office/drawing/2014/main" id="{9A0281E0-487C-41A0-822E-1DDED9A43B1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5870C0B-14E2-4B02-9DC2-A9E110FA85A3}"/>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220421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5D7DDD-3F7B-499F-A6DE-D67D98C921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6FE76E51-BF74-42BA-A153-3C9CB3A372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A6FF31F-28E7-4842-BF42-CCE6E1CEEF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A35906-9064-42A5-B4C8-A064AA468049}" type="datetimeFigureOut">
              <a:rPr lang="en-NZ" smtClean="0"/>
              <a:t>2/05/2022</a:t>
            </a:fld>
            <a:endParaRPr lang="en-NZ"/>
          </a:p>
        </p:txBody>
      </p:sp>
      <p:sp>
        <p:nvSpPr>
          <p:cNvPr id="5" name="Footer Placeholder 4">
            <a:extLst>
              <a:ext uri="{FF2B5EF4-FFF2-40B4-BE49-F238E27FC236}">
                <a16:creationId xmlns:a16="http://schemas.microsoft.com/office/drawing/2014/main" id="{8B8B2C44-F905-46BB-AA20-FD969D5B4D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ACED175D-AD81-4A17-A18A-B912C442EE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500C23-B48A-4EF8-B99E-5F3B79F263DD}" type="slidenum">
              <a:rPr lang="en-NZ" smtClean="0"/>
              <a:t>‹#›</a:t>
            </a:fld>
            <a:endParaRPr lang="en-NZ"/>
          </a:p>
        </p:txBody>
      </p:sp>
    </p:spTree>
    <p:extLst>
      <p:ext uri="{BB962C8B-B14F-4D97-AF65-F5344CB8AC3E}">
        <p14:creationId xmlns:p14="http://schemas.microsoft.com/office/powerpoint/2010/main" val="2228925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E39A-C465-4DA4-BE47-34C70E50DCD1}"/>
              </a:ext>
            </a:extLst>
          </p:cNvPr>
          <p:cNvSpPr>
            <a:spLocks noGrp="1"/>
          </p:cNvSpPr>
          <p:nvPr>
            <p:ph type="title"/>
          </p:nvPr>
        </p:nvSpPr>
        <p:spPr>
          <a:xfrm>
            <a:off x="838199" y="365126"/>
            <a:ext cx="10671495" cy="960336"/>
          </a:xfrm>
        </p:spPr>
        <p:txBody>
          <a:bodyPr>
            <a:normAutofit fontScale="90000"/>
          </a:bodyPr>
          <a:lstStyle/>
          <a:p>
            <a:r>
              <a:rPr lang="en-NZ" dirty="0"/>
              <a:t>Implications on Data Privacy in the Context of the Training and Creation of Machine Learning Models</a:t>
            </a:r>
          </a:p>
        </p:txBody>
      </p:sp>
      <p:sp>
        <p:nvSpPr>
          <p:cNvPr id="3" name="Content Placeholder 2">
            <a:extLst>
              <a:ext uri="{FF2B5EF4-FFF2-40B4-BE49-F238E27FC236}">
                <a16:creationId xmlns:a16="http://schemas.microsoft.com/office/drawing/2014/main" id="{1EEC190F-82D0-43B8-96B3-B77270DDA170}"/>
              </a:ext>
            </a:extLst>
          </p:cNvPr>
          <p:cNvSpPr>
            <a:spLocks noGrp="1"/>
          </p:cNvSpPr>
          <p:nvPr>
            <p:ph idx="1"/>
          </p:nvPr>
        </p:nvSpPr>
        <p:spPr>
          <a:xfrm>
            <a:off x="645252" y="1459682"/>
            <a:ext cx="11325838" cy="3117133"/>
          </a:xfrm>
        </p:spPr>
        <p:txBody>
          <a:bodyPr>
            <a:noAutofit/>
          </a:bodyPr>
          <a:lstStyle/>
          <a:p>
            <a:pPr marL="0" indent="0">
              <a:lnSpc>
                <a:spcPct val="150000"/>
              </a:lnSpc>
              <a:buNone/>
            </a:pPr>
            <a:r>
              <a:rPr lang="en-NZ" sz="1200" dirty="0"/>
              <a:t>Privacy is a growing worry in the modern world. Part of this worry is our data being used for the training and creation of Artificial Intelligence without our prior consent. </a:t>
            </a:r>
            <a:r>
              <a:rPr lang="en-GB" sz="1200" dirty="0"/>
              <a:t>With the growth of the field of machine learning and its effect on the modern computing field, it is important to consider its ethical implications stemming from its use of training datasets and the affect it has on information privacy and our right to confidentiality.</a:t>
            </a:r>
          </a:p>
          <a:p>
            <a:pPr marL="0" indent="0">
              <a:lnSpc>
                <a:spcPct val="150000"/>
              </a:lnSpc>
              <a:buNone/>
            </a:pPr>
            <a:r>
              <a:rPr lang="en-NZ" sz="1200" dirty="0"/>
              <a:t>This is an important topic as Machine Learning becomes increasingly more complicated and demanding of our data. The choice of our topic comes from the little knowledge the average person has on how their data is being used.</a:t>
            </a:r>
          </a:p>
          <a:p>
            <a:pPr marL="0" indent="0">
              <a:lnSpc>
                <a:spcPct val="150000"/>
              </a:lnSpc>
              <a:buNone/>
            </a:pPr>
            <a:r>
              <a:rPr lang="en-NZ" sz="1200" dirty="0"/>
              <a:t>One example is in the medical field of Machine Learning. Machine learning itself requires a training dataset containing a large amount of data. In the medical field, this training dataset contains patient data.</a:t>
            </a:r>
          </a:p>
          <a:p>
            <a:pPr marL="0" indent="0">
              <a:lnSpc>
                <a:spcPct val="150000"/>
              </a:lnSpc>
              <a:buNone/>
            </a:pPr>
            <a:r>
              <a:rPr lang="en-GB" sz="1200" dirty="0"/>
              <a:t>Informational privacy has been an concept that has been debated and dealt within traditional information and computational systems. There is an increasing need for a discussion of what this means for the future as machine learning demands more of our private data. Especially in the medical field, where this information is particularly sensitive.</a:t>
            </a:r>
            <a:endParaRPr lang="en-NZ" sz="1200" dirty="0"/>
          </a:p>
        </p:txBody>
      </p:sp>
      <p:graphicFrame>
        <p:nvGraphicFramePr>
          <p:cNvPr id="4" name="Table 4">
            <a:extLst>
              <a:ext uri="{FF2B5EF4-FFF2-40B4-BE49-F238E27FC236}">
                <a16:creationId xmlns:a16="http://schemas.microsoft.com/office/drawing/2014/main" id="{054D2CA9-C619-4E78-9C9E-161F77AF6B68}"/>
              </a:ext>
            </a:extLst>
          </p:cNvPr>
          <p:cNvGraphicFramePr>
            <a:graphicFrameLocks noGrp="1"/>
          </p:cNvGraphicFramePr>
          <p:nvPr>
            <p:extLst>
              <p:ext uri="{D42A27DB-BD31-4B8C-83A1-F6EECF244321}">
                <p14:modId xmlns:p14="http://schemas.microsoft.com/office/powerpoint/2010/main" val="3831930333"/>
              </p:ext>
            </p:extLst>
          </p:nvPr>
        </p:nvGraphicFramePr>
        <p:xfrm>
          <a:off x="3506599" y="4635538"/>
          <a:ext cx="8464491" cy="2031894"/>
        </p:xfrm>
        <a:graphic>
          <a:graphicData uri="http://schemas.openxmlformats.org/drawingml/2006/table">
            <a:tbl>
              <a:tblPr firstRow="1" bandRow="1">
                <a:tableStyleId>{5C22544A-7EE6-4342-B048-85BDC9FD1C3A}</a:tableStyleId>
              </a:tblPr>
              <a:tblGrid>
                <a:gridCol w="2821497">
                  <a:extLst>
                    <a:ext uri="{9D8B030D-6E8A-4147-A177-3AD203B41FA5}">
                      <a16:colId xmlns:a16="http://schemas.microsoft.com/office/drawing/2014/main" val="2230517064"/>
                    </a:ext>
                  </a:extLst>
                </a:gridCol>
                <a:gridCol w="2821497">
                  <a:extLst>
                    <a:ext uri="{9D8B030D-6E8A-4147-A177-3AD203B41FA5}">
                      <a16:colId xmlns:a16="http://schemas.microsoft.com/office/drawing/2014/main" val="1151228475"/>
                    </a:ext>
                  </a:extLst>
                </a:gridCol>
                <a:gridCol w="2821497">
                  <a:extLst>
                    <a:ext uri="{9D8B030D-6E8A-4147-A177-3AD203B41FA5}">
                      <a16:colId xmlns:a16="http://schemas.microsoft.com/office/drawing/2014/main" val="2403687304"/>
                    </a:ext>
                  </a:extLst>
                </a:gridCol>
              </a:tblGrid>
              <a:tr h="463938">
                <a:tc>
                  <a:txBody>
                    <a:bodyPr/>
                    <a:lstStyle/>
                    <a:p>
                      <a:r>
                        <a:rPr lang="en-US" sz="1200" dirty="0"/>
                        <a:t>Team Member</a:t>
                      </a:r>
                      <a:endParaRPr lang="en-NZ" sz="1200" dirty="0"/>
                    </a:p>
                  </a:txBody>
                  <a:tcPr/>
                </a:tc>
                <a:tc>
                  <a:txBody>
                    <a:bodyPr/>
                    <a:lstStyle/>
                    <a:p>
                      <a:r>
                        <a:rPr lang="en-US" sz="1200" dirty="0"/>
                        <a:t>Roll</a:t>
                      </a:r>
                      <a:endParaRPr lang="en-NZ" sz="1200" dirty="0"/>
                    </a:p>
                  </a:txBody>
                  <a:tcPr/>
                </a:tc>
                <a:tc>
                  <a:txBody>
                    <a:bodyPr/>
                    <a:lstStyle/>
                    <a:p>
                      <a:r>
                        <a:rPr lang="en-US" sz="1200" dirty="0"/>
                        <a:t>Roll</a:t>
                      </a:r>
                      <a:endParaRPr lang="en-NZ" sz="1200" dirty="0"/>
                    </a:p>
                  </a:txBody>
                  <a:tcPr/>
                </a:tc>
                <a:extLst>
                  <a:ext uri="{0D108BD9-81ED-4DB2-BD59-A6C34878D82A}">
                    <a16:rowId xmlns:a16="http://schemas.microsoft.com/office/drawing/2014/main" val="2752758063"/>
                  </a:ext>
                </a:extLst>
              </a:tr>
              <a:tr h="463938">
                <a:tc>
                  <a:txBody>
                    <a:bodyPr/>
                    <a:lstStyle/>
                    <a:p>
                      <a:r>
                        <a:rPr lang="en-US" sz="1200" dirty="0"/>
                        <a:t>Joshua Green</a:t>
                      </a:r>
                      <a:endParaRPr lang="en-NZ" sz="1200" dirty="0"/>
                    </a:p>
                  </a:txBody>
                  <a:tcPr/>
                </a:tc>
                <a:tc>
                  <a:txBody>
                    <a:bodyPr/>
                    <a:lstStyle/>
                    <a:p>
                      <a:r>
                        <a:rPr lang="en-US" sz="1200" dirty="0"/>
                        <a:t>Team Leader: management of course resources, repositories, submission and organization.</a:t>
                      </a:r>
                      <a:endParaRPr lang="en-NZ" sz="1200" dirty="0"/>
                    </a:p>
                  </a:txBody>
                  <a:tcPr/>
                </a:tc>
                <a:tc>
                  <a:txBody>
                    <a:bodyPr/>
                    <a:lstStyle/>
                    <a:p>
                      <a:r>
                        <a:rPr lang="en-US" sz="1200" dirty="0"/>
                        <a:t>Co Writer: Research and create documents, text and resources. </a:t>
                      </a:r>
                      <a:endParaRPr lang="en-NZ" sz="1200" dirty="0"/>
                    </a:p>
                  </a:txBody>
                  <a:tcPr/>
                </a:tc>
                <a:extLst>
                  <a:ext uri="{0D108BD9-81ED-4DB2-BD59-A6C34878D82A}">
                    <a16:rowId xmlns:a16="http://schemas.microsoft.com/office/drawing/2014/main" val="3656749354"/>
                  </a:ext>
                </a:extLst>
              </a:tr>
              <a:tr h="463938">
                <a:tc>
                  <a:txBody>
                    <a:bodyPr/>
                    <a:lstStyle/>
                    <a:p>
                      <a:r>
                        <a:rPr lang="en-US" sz="1200" dirty="0"/>
                        <a:t>Lily</a:t>
                      </a:r>
                      <a:endParaRPr lang="en-NZ" sz="1200" dirty="0"/>
                    </a:p>
                  </a:txBody>
                  <a:tcPr/>
                </a:tc>
                <a:tc>
                  <a:txBody>
                    <a:bodyPr/>
                    <a:lstStyle/>
                    <a:p>
                      <a:r>
                        <a:rPr lang="en-US" sz="1200" dirty="0"/>
                        <a:t>Lead Editor:  Grammar, spelling and formatting, and text review.</a:t>
                      </a:r>
                      <a:endParaRPr lang="en-NZ" sz="1200" dirty="0"/>
                    </a:p>
                  </a:txBody>
                  <a:tcPr/>
                </a:tc>
                <a:tc>
                  <a:txBody>
                    <a:bodyPr/>
                    <a:lstStyle/>
                    <a:p>
                      <a:r>
                        <a:rPr lang="en-US" sz="1200" dirty="0"/>
                        <a:t>Co Writer: Research and create documents, text and resources. </a:t>
                      </a:r>
                      <a:endParaRPr lang="en-NZ" sz="1200" dirty="0"/>
                    </a:p>
                  </a:txBody>
                  <a:tcPr/>
                </a:tc>
                <a:extLst>
                  <a:ext uri="{0D108BD9-81ED-4DB2-BD59-A6C34878D82A}">
                    <a16:rowId xmlns:a16="http://schemas.microsoft.com/office/drawing/2014/main" val="4188482074"/>
                  </a:ext>
                </a:extLst>
              </a:tr>
              <a:tr h="463938">
                <a:tc>
                  <a:txBody>
                    <a:bodyPr/>
                    <a:lstStyle/>
                    <a:p>
                      <a:r>
                        <a:rPr lang="en-US" sz="1200" dirty="0"/>
                        <a:t>Jared</a:t>
                      </a:r>
                      <a:endParaRPr lang="en-NZ" sz="1200" dirty="0"/>
                    </a:p>
                  </a:txBody>
                  <a:tcPr/>
                </a:tc>
                <a:tc>
                  <a:txBody>
                    <a:bodyPr/>
                    <a:lstStyle/>
                    <a:p>
                      <a:r>
                        <a:rPr lang="en-US" sz="1200" dirty="0"/>
                        <a:t>Lead Web designer. Manage the design and development of the </a:t>
                      </a:r>
                      <a:r>
                        <a:rPr lang="en-US" sz="1200"/>
                        <a:t>web resources</a:t>
                      </a:r>
                      <a:endParaRPr lang="en-NZ" sz="1200" dirty="0"/>
                    </a:p>
                  </a:txBody>
                  <a:tcPr/>
                </a:tc>
                <a:tc>
                  <a:txBody>
                    <a:bodyPr/>
                    <a:lstStyle/>
                    <a:p>
                      <a:r>
                        <a:rPr lang="en-US" sz="1200" dirty="0"/>
                        <a:t>Co Writer: Research and create documents, text and resources. </a:t>
                      </a:r>
                      <a:endParaRPr lang="en-NZ" sz="1200" dirty="0"/>
                    </a:p>
                  </a:txBody>
                  <a:tcPr/>
                </a:tc>
                <a:extLst>
                  <a:ext uri="{0D108BD9-81ED-4DB2-BD59-A6C34878D82A}">
                    <a16:rowId xmlns:a16="http://schemas.microsoft.com/office/drawing/2014/main" val="819641454"/>
                  </a:ext>
                </a:extLst>
              </a:tr>
            </a:tbl>
          </a:graphicData>
        </a:graphic>
      </p:graphicFrame>
    </p:spTree>
    <p:extLst>
      <p:ext uri="{BB962C8B-B14F-4D97-AF65-F5344CB8AC3E}">
        <p14:creationId xmlns:p14="http://schemas.microsoft.com/office/powerpoint/2010/main" val="392838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313</Words>
  <Application>Microsoft Office PowerPoint</Application>
  <PresentationFormat>Widescreen</PresentationFormat>
  <Paragraphs>17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Implications on Data Privacy in the Context of the Training and Creation of Machine Learning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of Privacy in Machine Learning Surrounding AI in the Medical Field</dc:title>
  <dc:creator>Lily Roygard</dc:creator>
  <cp:lastModifiedBy>Lily Roygard</cp:lastModifiedBy>
  <cp:revision>8</cp:revision>
  <dcterms:created xsi:type="dcterms:W3CDTF">2022-04-27T02:18:33Z</dcterms:created>
  <dcterms:modified xsi:type="dcterms:W3CDTF">2022-05-02T08:00:23Z</dcterms:modified>
</cp:coreProperties>
</file>