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59" r:id="rId4"/>
    <p:sldId id="266"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691" y="43"/>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5537648"/>
            <a:ext cx="9443425" cy="12671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Предикативный ввод</a:t>
            </a:r>
            <a:endParaRPr dirty="0"/>
          </a:p>
        </p:txBody>
      </p:sp>
      <p:sp>
        <p:nvSpPr>
          <p:cNvPr id="53" name="Очень крутой подзаголовок презентации"/>
          <p:cNvSpPr txBox="1"/>
          <p:nvPr/>
        </p:nvSpPr>
        <p:spPr>
          <a:xfrm>
            <a:off x="15576376" y="9001571"/>
            <a:ext cx="7776864" cy="22489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Выполнили: Чертанов Денис БПИ185</a:t>
            </a:r>
          </a:p>
          <a:p>
            <a:r>
              <a:rPr lang="ru-RU" sz="3600" dirty="0"/>
              <a:t>		      Сафонов Николай БПИ185</a:t>
            </a:r>
          </a:p>
          <a:p>
            <a:r>
              <a:rPr lang="ru-RU" sz="3600" dirty="0"/>
              <a:t>                      </a:t>
            </a:r>
            <a:r>
              <a:rPr lang="ru-RU" sz="3600" dirty="0" err="1"/>
              <a:t>Калантаев</a:t>
            </a:r>
            <a:r>
              <a:rPr lang="ru-RU" sz="3600" dirty="0"/>
              <a:t> Максим БПИ185</a:t>
            </a:r>
            <a:endParaRPr sz="3600"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r>
              <a:rPr dirty="0"/>
              <a:t>, </a:t>
            </a:r>
            <a:br>
              <a:rPr dirty="0"/>
            </a:br>
            <a:r>
              <a:rPr lang="ru-RU" dirty="0"/>
              <a:t>ОП Программная инженерия</a:t>
            </a:r>
            <a:r>
              <a:rPr dirty="0"/>
              <a:t> </a:t>
            </a:r>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a:t>
            </a:r>
            <a:r>
              <a:rPr lang="en-US" dirty="0"/>
              <a:t>21</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a:sym typeface="Arial Narrow"/>
              </a:rPr>
              <a:t>Keystrokes per character (KSPC) </a:t>
            </a:r>
            <a:r>
              <a:rPr lang="en-US" sz="3200" dirty="0">
                <a:sym typeface="Arial Narrow"/>
              </a:rPr>
              <a:t>is the number of keystrokes, on average, to generate each character of text in a given language using a given text entry technique</a:t>
            </a:r>
          </a:p>
          <a:p>
            <a:pPr algn="l">
              <a:spcBef>
                <a:spcPts val="2800"/>
              </a:spcBef>
              <a:defRPr sz="2800">
                <a:solidFill>
                  <a:srgbClr val="253957"/>
                </a:solidFill>
                <a:latin typeface="+mn-lt"/>
                <a:ea typeface="+mn-ea"/>
                <a:cs typeface="+mn-cs"/>
                <a:sym typeface="Arial Narrow"/>
              </a:defRPr>
            </a:pPr>
            <a:endParaRPr lang="en-US" sz="3200" dirty="0">
              <a:sym typeface="Arial Narrow"/>
            </a:endParaRP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Objective function</a:t>
            </a:r>
            <a:endParaRPr dirty="0"/>
          </a:p>
          <a:p>
            <a:pPr algn="l">
              <a:defRPr sz="4200">
                <a:solidFill>
                  <a:srgbClr val="253957"/>
                </a:solidFill>
                <a:latin typeface="+mn-lt"/>
                <a:ea typeface="+mn-ea"/>
                <a:cs typeface="+mn-cs"/>
                <a:sym typeface="Arial Narrow"/>
              </a:defRPr>
            </a:pPr>
            <a:r>
              <a:rPr lang="en-US" dirty="0"/>
              <a:t>Main metric – </a:t>
            </a:r>
            <a:r>
              <a:rPr lang="en-US" b="1" dirty="0"/>
              <a:t>KSPC</a:t>
            </a:r>
            <a:r>
              <a:rPr lang="en-US" dirty="0"/>
              <a:t> metric</a:t>
            </a:r>
            <a:r>
              <a:rPr dirty="0"/>
              <a:t> </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ФКН, Программная инженерия</a:t>
            </a:r>
            <a:endParaRPr dirty="0"/>
          </a:p>
        </p:txBody>
      </p:sp>
      <p:pic>
        <p:nvPicPr>
          <p:cNvPr id="70"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9A1C8D-D9F0-4581-A3F5-A97497538F9D}"/>
                  </a:ext>
                </a:extLst>
              </p:cNvPr>
              <p:cNvSpPr txBox="1"/>
              <p:nvPr/>
            </p:nvSpPr>
            <p:spPr>
              <a:xfrm>
                <a:off x="9549543" y="5975219"/>
                <a:ext cx="12195110" cy="11309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rPr>
                        <m:t>𝐾𝑆𝑃𝐶</m:t>
                      </m:r>
                      <m:r>
                        <a:rPr lang="ru-RU" sz="3200" i="0">
                          <a:latin typeface="Cambria Math" panose="02040503050406030204" pitchFamily="18" charset="0"/>
                        </a:rPr>
                        <m:t>=</m:t>
                      </m:r>
                      <m:f>
                        <m:fPr>
                          <m:ctrlPr>
                            <a:rPr lang="ru-RU" sz="3200" i="1">
                              <a:solidFill>
                                <a:srgbClr val="836967"/>
                              </a:solidFill>
                              <a:latin typeface="Cambria Math" panose="02040503050406030204" pitchFamily="18" charset="0"/>
                            </a:rPr>
                          </m:ctrlPr>
                        </m:fPr>
                        <m:num>
                          <m:nary>
                            <m:naryPr>
                              <m:chr m:val="∑"/>
                              <m:subHide m:val="on"/>
                              <m:supHide m:val="on"/>
                              <m:ctrlPr>
                                <a:rPr lang="ru-RU" sz="3200" i="1">
                                  <a:latin typeface="Cambria Math" panose="02040503050406030204" pitchFamily="18" charset="0"/>
                                </a:rPr>
                              </m:ctrlPr>
                            </m:naryPr>
                            <m:sub/>
                            <m:sup/>
                            <m:e>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𝐾</m:t>
                                  </m:r>
                                </m:e>
                                <m:sub>
                                  <m:r>
                                    <a:rPr lang="ru-RU" sz="3200" i="1">
                                      <a:latin typeface="Cambria Math" panose="02040503050406030204" pitchFamily="18" charset="0"/>
                                    </a:rPr>
                                    <m:t>𝑤</m:t>
                                  </m:r>
                                </m:sub>
                              </m:sSub>
                              <m:r>
                                <a:rPr lang="ru-RU" sz="3200" i="0">
                                  <a:latin typeface="Cambria Math" panose="02040503050406030204" pitchFamily="18" charset="0"/>
                                </a:rPr>
                                <m:t>× </m:t>
                              </m:r>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𝐹</m:t>
                                  </m:r>
                                </m:e>
                                <m:sub>
                                  <m:r>
                                    <a:rPr lang="ru-RU" sz="3200" i="1">
                                      <a:latin typeface="Cambria Math" panose="02040503050406030204" pitchFamily="18" charset="0"/>
                                    </a:rPr>
                                    <m:t>𝑤</m:t>
                                  </m:r>
                                </m:sub>
                              </m:sSub>
                            </m:e>
                          </m:nary>
                        </m:num>
                        <m:den>
                          <m:nary>
                            <m:naryPr>
                              <m:chr m:val="∑"/>
                              <m:subHide m:val="on"/>
                              <m:supHide m:val="on"/>
                              <m:ctrlPr>
                                <a:rPr lang="ru-RU" sz="3200" i="1">
                                  <a:latin typeface="Cambria Math" panose="02040503050406030204" pitchFamily="18" charset="0"/>
                                </a:rPr>
                              </m:ctrlPr>
                            </m:naryPr>
                            <m:sub/>
                            <m:sup/>
                            <m:e>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𝐶</m:t>
                                  </m:r>
                                </m:e>
                                <m:sub>
                                  <m:r>
                                    <a:rPr lang="ru-RU" sz="3200" i="1">
                                      <a:latin typeface="Cambria Math" panose="02040503050406030204" pitchFamily="18" charset="0"/>
                                    </a:rPr>
                                    <m:t>𝑤</m:t>
                                  </m:r>
                                </m:sub>
                              </m:sSub>
                              <m:r>
                                <a:rPr lang="ru-RU" sz="3200" i="0">
                                  <a:latin typeface="Cambria Math" panose="02040503050406030204" pitchFamily="18" charset="0"/>
                                </a:rPr>
                                <m:t>× </m:t>
                              </m:r>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𝐹</m:t>
                                  </m:r>
                                </m:e>
                                <m:sub>
                                  <m:r>
                                    <a:rPr lang="ru-RU" sz="3200" i="1">
                                      <a:latin typeface="Cambria Math" panose="02040503050406030204" pitchFamily="18" charset="0"/>
                                    </a:rPr>
                                    <m:t>𝑤</m:t>
                                  </m:r>
                                </m:sub>
                              </m:sSub>
                            </m:e>
                          </m:nary>
                        </m:den>
                      </m:f>
                      <m:r>
                        <a:rPr lang="ru-RU" sz="3200" i="0">
                          <a:latin typeface="Cambria Math" panose="02040503050406030204" pitchFamily="18" charset="0"/>
                        </a:rPr>
                        <m:t>=</m:t>
                      </m:r>
                      <m:f>
                        <m:fPr>
                          <m:ctrlPr>
                            <a:rPr lang="ru-RU" sz="3200" i="1">
                              <a:solidFill>
                                <a:srgbClr val="836967"/>
                              </a:solidFill>
                              <a:latin typeface="Cambria Math" panose="02040503050406030204" pitchFamily="18" charset="0"/>
                            </a:rPr>
                          </m:ctrlPr>
                        </m:fPr>
                        <m:num>
                          <m:nary>
                            <m:naryPr>
                              <m:chr m:val="∑"/>
                              <m:subHide m:val="on"/>
                              <m:supHide m:val="on"/>
                              <m:ctrlPr>
                                <a:rPr lang="ru-RU" sz="3200" i="1">
                                  <a:latin typeface="Cambria Math" panose="02040503050406030204" pitchFamily="18" charset="0"/>
                                </a:rPr>
                              </m:ctrlPr>
                            </m:naryPr>
                            <m:sub/>
                            <m:sup/>
                            <m:e>
                              <m:d>
                                <m:dPr>
                                  <m:ctrlPr>
                                    <a:rPr lang="ru-RU" sz="3200" i="1">
                                      <a:latin typeface="Cambria Math" panose="02040503050406030204" pitchFamily="18" charset="0"/>
                                    </a:rPr>
                                  </m:ctrlPr>
                                </m:dPr>
                                <m:e>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𝐶</m:t>
                                      </m:r>
                                    </m:e>
                                    <m:sub>
                                      <m:r>
                                        <a:rPr lang="ru-RU" sz="3200" i="1">
                                          <a:latin typeface="Cambria Math" panose="02040503050406030204" pitchFamily="18" charset="0"/>
                                        </a:rPr>
                                        <m:t>𝑤</m:t>
                                      </m:r>
                                    </m:sub>
                                  </m:sSub>
                                  <m:r>
                                    <a:rPr lang="ru-RU" sz="3200" i="0">
                                      <a:latin typeface="Cambria Math" panose="02040503050406030204" pitchFamily="18" charset="0"/>
                                    </a:rPr>
                                    <m:t> + </m:t>
                                  </m:r>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𝑂</m:t>
                                      </m:r>
                                    </m:e>
                                    <m:sub>
                                      <m:r>
                                        <a:rPr lang="ru-RU" sz="3200" i="1">
                                          <a:latin typeface="Cambria Math" panose="02040503050406030204" pitchFamily="18" charset="0"/>
                                        </a:rPr>
                                        <m:t>𝑤</m:t>
                                      </m:r>
                                    </m:sub>
                                  </m:sSub>
                                </m:e>
                              </m:d>
                              <m:r>
                                <a:rPr lang="ru-RU" sz="3200" i="0">
                                  <a:latin typeface="Cambria Math" panose="02040503050406030204" pitchFamily="18" charset="0"/>
                                </a:rPr>
                                <m:t>× </m:t>
                              </m:r>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𝐹</m:t>
                                  </m:r>
                                </m:e>
                                <m:sub>
                                  <m:r>
                                    <a:rPr lang="ru-RU" sz="3200" i="1">
                                      <a:latin typeface="Cambria Math" panose="02040503050406030204" pitchFamily="18" charset="0"/>
                                    </a:rPr>
                                    <m:t>𝑤</m:t>
                                  </m:r>
                                </m:sub>
                              </m:sSub>
                            </m:e>
                          </m:nary>
                        </m:num>
                        <m:den>
                          <m:nary>
                            <m:naryPr>
                              <m:chr m:val="∑"/>
                              <m:subHide m:val="on"/>
                              <m:supHide m:val="on"/>
                              <m:ctrlPr>
                                <a:rPr lang="ru-RU" sz="3200" i="1">
                                  <a:latin typeface="Cambria Math" panose="02040503050406030204" pitchFamily="18" charset="0"/>
                                </a:rPr>
                              </m:ctrlPr>
                            </m:naryPr>
                            <m:sub/>
                            <m:sup/>
                            <m:e>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𝐶</m:t>
                                  </m:r>
                                </m:e>
                                <m:sub>
                                  <m:r>
                                    <a:rPr lang="ru-RU" sz="3200" i="1">
                                      <a:latin typeface="Cambria Math" panose="02040503050406030204" pitchFamily="18" charset="0"/>
                                    </a:rPr>
                                    <m:t>𝑤</m:t>
                                  </m:r>
                                </m:sub>
                              </m:sSub>
                              <m:r>
                                <a:rPr lang="ru-RU" sz="3200" i="0">
                                  <a:latin typeface="Cambria Math" panose="02040503050406030204" pitchFamily="18" charset="0"/>
                                </a:rPr>
                                <m:t>× </m:t>
                              </m:r>
                              <m:sSub>
                                <m:sSubPr>
                                  <m:ctrlPr>
                                    <a:rPr lang="ru-RU" sz="3200" i="1">
                                      <a:solidFill>
                                        <a:srgbClr val="836967"/>
                                      </a:solidFill>
                                      <a:latin typeface="Cambria Math" panose="02040503050406030204" pitchFamily="18" charset="0"/>
                                    </a:rPr>
                                  </m:ctrlPr>
                                </m:sSubPr>
                                <m:e>
                                  <m:r>
                                    <a:rPr lang="ru-RU" sz="3200" i="1">
                                      <a:latin typeface="Cambria Math" panose="02040503050406030204" pitchFamily="18" charset="0"/>
                                    </a:rPr>
                                    <m:t>𝐹</m:t>
                                  </m:r>
                                </m:e>
                                <m:sub>
                                  <m:r>
                                    <a:rPr lang="ru-RU" sz="3200" i="1">
                                      <a:latin typeface="Cambria Math" panose="02040503050406030204" pitchFamily="18" charset="0"/>
                                    </a:rPr>
                                    <m:t>𝑤</m:t>
                                  </m:r>
                                </m:sub>
                              </m:sSub>
                            </m:e>
                          </m:nary>
                        </m:den>
                      </m:f>
                    </m:oMath>
                  </m:oMathPara>
                </a14:m>
                <a:endParaRPr lang="ru-RU" dirty="0"/>
              </a:p>
            </p:txBody>
          </p:sp>
        </mc:Choice>
        <mc:Fallback xmlns="">
          <p:sp>
            <p:nvSpPr>
              <p:cNvPr id="9" name="TextBox 8">
                <a:extLst>
                  <a:ext uri="{FF2B5EF4-FFF2-40B4-BE49-F238E27FC236}">
                    <a16:creationId xmlns:a16="http://schemas.microsoft.com/office/drawing/2014/main" id="{639A1C8D-D9F0-4581-A3F5-A97497538F9D}"/>
                  </a:ext>
                </a:extLst>
              </p:cNvPr>
              <p:cNvSpPr txBox="1">
                <a:spLocks noRot="1" noChangeAspect="1" noMove="1" noResize="1" noEditPoints="1" noAdjustHandles="1" noChangeArrowheads="1" noChangeShapeType="1" noTextEdit="1"/>
              </p:cNvSpPr>
              <p:nvPr/>
            </p:nvSpPr>
            <p:spPr>
              <a:xfrm>
                <a:off x="9549543" y="5975219"/>
                <a:ext cx="12195110" cy="1130951"/>
              </a:xfrm>
              <a:prstGeom prst="rect">
                <a:avLst/>
              </a:prstGeom>
              <a:blipFill>
                <a:blip r:embed="rId3"/>
                <a:stretch>
                  <a:fillRect/>
                </a:stretch>
              </a:blipFill>
              <a:ln w="12700" cap="flat">
                <a:noFill/>
                <a:miter lim="400000"/>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3408A4-C12B-48E4-8206-60AE41E4F862}"/>
                  </a:ext>
                </a:extLst>
              </p:cNvPr>
              <p:cNvSpPr txBox="1"/>
              <p:nvPr/>
            </p:nvSpPr>
            <p:spPr>
              <a:xfrm>
                <a:off x="11338744" y="8104065"/>
                <a:ext cx="12413248" cy="3591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en-US" sz="3200" dirty="0"/>
                  <a:t>w</a:t>
                </a:r>
                <a:r>
                  <a:rPr kumimoji="0" lang="en-US" sz="3200" b="0" i="0" u="none" strike="noStrike" cap="none" spc="0" normalizeH="0" baseline="0" dirty="0">
                    <a:ln>
                      <a:noFill/>
                    </a:ln>
                    <a:solidFill>
                      <a:srgbClr val="000000"/>
                    </a:solidFill>
                    <a:effectLst/>
                    <a:uFillTx/>
                    <a:latin typeface="+mj-lt"/>
                    <a:ea typeface="+mj-ea"/>
                    <a:cs typeface="+mj-cs"/>
                    <a:sym typeface="Helvetica Light"/>
                  </a:rPr>
                  <a:t>here:</a:t>
                </a:r>
              </a:p>
              <a:p>
                <a:pPr marL="0" marR="0" indent="0" algn="l" defTabSz="821531"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ru-RU" sz="3200" i="1" smtClean="0">
                            <a:effectLst/>
                            <a:latin typeface="Cambria Math" panose="02040503050406030204" pitchFamily="18" charset="0"/>
                            <a:ea typeface="Times New Roman" panose="02020603050405020304" pitchFamily="18" charset="0"/>
                          </a:rPr>
                        </m:ctrlPr>
                      </m:sSubPr>
                      <m:e>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3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kumimoji="0" lang="en-US" sz="3200" b="0" i="0" u="none" strike="noStrike" cap="none" spc="0" normalizeH="0" baseline="0" dirty="0">
                    <a:ln>
                      <a:noFill/>
                    </a:ln>
                    <a:solidFill>
                      <a:srgbClr val="000000"/>
                    </a:solidFill>
                    <a:effectLst/>
                    <a:uFillTx/>
                    <a:sym typeface="Helvetica Light"/>
                  </a:rPr>
                  <a:t>- the number of keystrokes required</a:t>
                </a:r>
                <a:r>
                  <a:rPr kumimoji="0" lang="en-US" sz="3200" b="0" i="0" u="none" strike="noStrike" cap="none" spc="0" normalizeH="0" dirty="0">
                    <a:ln>
                      <a:noFill/>
                    </a:ln>
                    <a:solidFill>
                      <a:srgbClr val="000000"/>
                    </a:solidFill>
                    <a:effectLst/>
                    <a:uFillTx/>
                    <a:sym typeface="Helvetica Light"/>
                  </a:rPr>
                  <a:t> to enter a word,</a:t>
                </a:r>
              </a:p>
              <a:p>
                <a:pPr marL="0" marR="0" indent="0" algn="l" defTabSz="821531"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ru-RU" sz="3200" i="1" smtClean="0">
                            <a:effectLst/>
                            <a:latin typeface="Cambria Math" panose="02040503050406030204" pitchFamily="18" charset="0"/>
                            <a:ea typeface="Times New Roman" panose="02020603050405020304" pitchFamily="18" charset="0"/>
                          </a:rPr>
                        </m:ctrlPr>
                      </m:sSubPr>
                      <m:e>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3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kumimoji="0" lang="en-US" sz="3200" b="0" i="0" u="none" strike="noStrike" cap="none" spc="0" normalizeH="0" baseline="0" dirty="0">
                    <a:ln>
                      <a:noFill/>
                    </a:ln>
                    <a:solidFill>
                      <a:srgbClr val="000000"/>
                    </a:solidFill>
                    <a:effectLst/>
                    <a:uFillTx/>
                    <a:sym typeface="Helvetica Light"/>
                  </a:rPr>
                  <a:t>- the number of characters in the word,</a:t>
                </a:r>
              </a:p>
              <a:p>
                <a:pPr marL="0" marR="0" indent="0" algn="l" defTabSz="821531"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ru-RU" sz="3200" i="1" smtClean="0">
                            <a:effectLst/>
                            <a:latin typeface="Cambria Math" panose="02040503050406030204" pitchFamily="18" charset="0"/>
                            <a:ea typeface="Times New Roman" panose="02020603050405020304" pitchFamily="18" charset="0"/>
                          </a:rPr>
                        </m:ctrlPr>
                      </m:sSubPr>
                      <m:e>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3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kumimoji="0" lang="en-US" sz="3200" b="0" i="0" u="none" strike="noStrike" cap="none" spc="0" normalizeH="0" baseline="0" dirty="0">
                    <a:ln>
                      <a:noFill/>
                    </a:ln>
                    <a:solidFill>
                      <a:srgbClr val="000000"/>
                    </a:solidFill>
                    <a:effectLst/>
                    <a:uFillTx/>
                    <a:sym typeface="Helvetica Light"/>
                  </a:rPr>
                  <a:t>- the frequency of the</a:t>
                </a:r>
                <a:r>
                  <a:rPr kumimoji="0" lang="en-US" sz="3200" b="0" i="0" u="none" strike="noStrike" cap="none" spc="0" normalizeH="0" dirty="0">
                    <a:ln>
                      <a:noFill/>
                    </a:ln>
                    <a:solidFill>
                      <a:srgbClr val="000000"/>
                    </a:solidFill>
                    <a:effectLst/>
                    <a:uFillTx/>
                    <a:sym typeface="Helvetica Light"/>
                  </a:rPr>
                  <a:t> word in the corpus,</a:t>
                </a:r>
              </a:p>
              <a:p>
                <a:pPr marL="0" marR="0" indent="0" algn="l" defTabSz="821531" rtl="0" fontAlgn="auto" latinLnBrk="0" hangingPunct="0">
                  <a:lnSpc>
                    <a:spcPct val="100000"/>
                  </a:lnSpc>
                  <a:spcBef>
                    <a:spcPts val="0"/>
                  </a:spcBef>
                  <a:spcAft>
                    <a:spcPts val="0"/>
                  </a:spcAft>
                  <a:buClrTx/>
                  <a:buSzTx/>
                  <a:buFontTx/>
                  <a:buNone/>
                  <a:tabLst/>
                </a:pPr>
                <a:endParaRPr kumimoji="0" lang="en-US" sz="3200" b="0" i="0" u="none" strike="noStrike" cap="none" spc="0" normalizeH="0" dirty="0">
                  <a:ln>
                    <a:noFill/>
                  </a:ln>
                  <a:solidFill>
                    <a:srgbClr val="000000"/>
                  </a:solidFill>
                  <a:effectLst/>
                  <a:uFillTx/>
                  <a:sym typeface="Helvetica Light"/>
                </a:endParaRPr>
              </a:p>
              <a:p>
                <a:pPr algn="l"/>
                <a14:m>
                  <m:oMath xmlns:m="http://schemas.openxmlformats.org/officeDocument/2006/math">
                    <m:sSub>
                      <m:sSubPr>
                        <m:ctrlPr>
                          <a:rPr lang="ru-RU" sz="3200" i="1" smtClean="0">
                            <a:effectLst/>
                            <a:latin typeface="Cambria Math" panose="02040503050406030204" pitchFamily="18" charset="0"/>
                            <a:ea typeface="Times New Roman" panose="02020603050405020304" pitchFamily="18" charset="0"/>
                          </a:rPr>
                        </m:ctrlPr>
                      </m:sSubPr>
                      <m:e>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ru-RU" sz="32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32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3200" dirty="0"/>
                  <a:t>- the ordinal number of a word among all words with the same code for a given layout sorted by frequency. (zero based)</a:t>
                </a:r>
                <a:endParaRPr kumimoji="0" lang="ru-RU" sz="3200" b="0" i="0" u="none" strike="noStrike" cap="none" spc="0" normalizeH="0" baseline="0" dirty="0">
                  <a:ln>
                    <a:noFill/>
                  </a:ln>
                  <a:solidFill>
                    <a:srgbClr val="000000"/>
                  </a:solidFill>
                  <a:effectLst/>
                  <a:uFillTx/>
                  <a:sym typeface="Helvetica Light"/>
                </a:endParaRPr>
              </a:p>
            </p:txBody>
          </p:sp>
        </mc:Choice>
        <mc:Fallback xmlns="">
          <p:sp>
            <p:nvSpPr>
              <p:cNvPr id="4" name="TextBox 3">
                <a:extLst>
                  <a:ext uri="{FF2B5EF4-FFF2-40B4-BE49-F238E27FC236}">
                    <a16:creationId xmlns:a16="http://schemas.microsoft.com/office/drawing/2014/main" id="{1C3408A4-C12B-48E4-8206-60AE41E4F862}"/>
                  </a:ext>
                </a:extLst>
              </p:cNvPr>
              <p:cNvSpPr txBox="1">
                <a:spLocks noRot="1" noChangeAspect="1" noMove="1" noResize="1" noEditPoints="1" noAdjustHandles="1" noChangeArrowheads="1" noChangeShapeType="1" noTextEdit="1"/>
              </p:cNvSpPr>
              <p:nvPr/>
            </p:nvSpPr>
            <p:spPr>
              <a:xfrm>
                <a:off x="11338744" y="8104065"/>
                <a:ext cx="12413248" cy="3591367"/>
              </a:xfrm>
              <a:prstGeom prst="rect">
                <a:avLst/>
              </a:prstGeom>
              <a:blipFill>
                <a:blip r:embed="rId4"/>
                <a:stretch>
                  <a:fillRect l="-1424" t="-1017" b="-4237"/>
                </a:stretch>
              </a:blipFill>
              <a:ln w="12700" cap="flat">
                <a:noFill/>
                <a:miter lim="400000"/>
              </a:ln>
              <a:effectLst/>
            </p:spPr>
            <p:txBody>
              <a:bodyPr/>
              <a:lstStyle/>
              <a:p>
                <a:r>
                  <a:rPr lang="ru-RU">
                    <a:noFill/>
                  </a:rPr>
                  <a:t> </a:t>
                </a:r>
              </a:p>
            </p:txBody>
          </p:sp>
        </mc:Fallback>
      </mc:AlternateContent>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Objective function</a:t>
            </a:r>
            <a:endParaRPr dirty="0"/>
          </a:p>
          <a:p>
            <a:pPr algn="l">
              <a:defRPr sz="4200">
                <a:solidFill>
                  <a:srgbClr val="253957"/>
                </a:solidFill>
                <a:latin typeface="+mn-lt"/>
                <a:ea typeface="+mn-ea"/>
                <a:cs typeface="+mn-cs"/>
                <a:sym typeface="Arial Narrow"/>
              </a:defRPr>
            </a:pPr>
            <a:r>
              <a:rPr lang="en-US" dirty="0"/>
              <a:t>Secondary metric – </a:t>
            </a:r>
            <a:r>
              <a:rPr lang="en-US" b="1" dirty="0"/>
              <a:t>Learning Performance</a:t>
            </a:r>
            <a:r>
              <a:rPr lang="en-US" dirty="0"/>
              <a:t> (LP)</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ФКН, Программная инженерия</a:t>
            </a:r>
            <a:endParaRPr dirty="0"/>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a:sym typeface="Arial Narrow"/>
              </a:rPr>
              <a:t>Learning Performance (LP) </a:t>
            </a:r>
            <a:r>
              <a:rPr lang="en-US" sz="3200" dirty="0">
                <a:sym typeface="Arial Narrow"/>
              </a:rPr>
              <a:t>is the numerical indicator of the learning rate (based on calculating the similarity of the proposed keyboard with the default)</a:t>
            </a:r>
          </a:p>
        </p:txBody>
      </p:sp>
      <p:pic>
        <p:nvPicPr>
          <p:cNvPr id="2" name="Рисунок 1"/>
          <p:cNvPicPr>
            <a:picLocks noChangeAspect="1"/>
          </p:cNvPicPr>
          <p:nvPr/>
        </p:nvPicPr>
        <p:blipFill>
          <a:blip r:embed="rId3"/>
          <a:stretch>
            <a:fillRect/>
          </a:stretch>
        </p:blipFill>
        <p:spPr>
          <a:xfrm>
            <a:off x="11895119" y="6239902"/>
            <a:ext cx="8661233" cy="1939082"/>
          </a:xfrm>
          <a:prstGeom prst="rect">
            <a:avLst/>
          </a:prstGeom>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24048" y="8744942"/>
            <a:ext cx="2153039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6157"/>
          <a:lstStyle/>
          <a:p>
            <a:pPr algn="l">
              <a:defRPr sz="2800">
                <a:solidFill>
                  <a:srgbClr val="253957"/>
                </a:solidFill>
                <a:latin typeface="+mn-lt"/>
                <a:ea typeface="+mn-ea"/>
                <a:cs typeface="+mn-cs"/>
                <a:sym typeface="Arial Narrow"/>
              </a:defRPr>
            </a:pPr>
            <a:r>
              <a:rPr lang="en-US" sz="3200" dirty="0">
                <a:sym typeface="Arial Narrow"/>
              </a:rPr>
              <a:t>where 𝑖 is a letter in alphabet 𝛼, </a:t>
            </a:r>
            <a:endParaRPr lang="ru-RU" sz="3200" dirty="0">
              <a:sym typeface="Arial Narrow"/>
            </a:endParaRPr>
          </a:p>
          <a:p>
            <a:pPr algn="l">
              <a:defRPr sz="2800">
                <a:solidFill>
                  <a:srgbClr val="253957"/>
                </a:solidFill>
                <a:latin typeface="+mn-lt"/>
                <a:ea typeface="+mn-ea"/>
                <a:cs typeface="+mn-cs"/>
                <a:sym typeface="Arial Narrow"/>
              </a:defRPr>
            </a:pPr>
            <a:r>
              <a:rPr lang="en-US" sz="3200" dirty="0">
                <a:sym typeface="Arial Narrow"/>
              </a:rPr>
              <a:t>the set of lowercase letters</a:t>
            </a:r>
          </a:p>
          <a:p>
            <a:pPr algn="l">
              <a:defRPr sz="2800">
                <a:solidFill>
                  <a:srgbClr val="253957"/>
                </a:solidFill>
                <a:latin typeface="+mn-lt"/>
                <a:ea typeface="+mn-ea"/>
                <a:cs typeface="+mn-cs"/>
                <a:sym typeface="Arial Narrow"/>
              </a:defRPr>
            </a:pPr>
            <a:r>
              <a:rPr lang="en-US" sz="3200" dirty="0">
                <a:sym typeface="Arial Narrow"/>
              </a:rPr>
              <a:t>from ‘</a:t>
            </a:r>
            <a:r>
              <a:rPr lang="ru-RU" sz="3200" dirty="0">
                <a:sym typeface="Arial Narrow"/>
              </a:rPr>
              <a:t>а</a:t>
            </a:r>
            <a:r>
              <a:rPr lang="en-US" sz="3200" dirty="0">
                <a:sym typeface="Arial Narrow"/>
              </a:rPr>
              <a:t>’ to ‘</a:t>
            </a:r>
            <a:r>
              <a:rPr lang="ru-RU" sz="3200" dirty="0">
                <a:sym typeface="Arial Narrow"/>
              </a:rPr>
              <a:t>я</a:t>
            </a:r>
            <a:r>
              <a:rPr lang="en-US" sz="3200" dirty="0">
                <a:sym typeface="Arial Narrow"/>
              </a:rPr>
              <a:t>,’ and 𝑘𝑖𝑥</a:t>
            </a:r>
          </a:p>
          <a:p>
            <a:pPr algn="l">
              <a:defRPr sz="2800">
                <a:solidFill>
                  <a:srgbClr val="253957"/>
                </a:solidFill>
                <a:latin typeface="+mn-lt"/>
                <a:ea typeface="+mn-ea"/>
                <a:cs typeface="+mn-cs"/>
                <a:sym typeface="Arial Narrow"/>
              </a:defRPr>
            </a:pPr>
            <a:r>
              <a:rPr lang="en-US" sz="3200" dirty="0">
                <a:sym typeface="Arial Narrow"/>
              </a:rPr>
              <a:t> and 𝑞𝑖𝑥</a:t>
            </a:r>
          </a:p>
          <a:p>
            <a:pPr algn="l">
              <a:defRPr sz="2800">
                <a:solidFill>
                  <a:srgbClr val="253957"/>
                </a:solidFill>
                <a:latin typeface="+mn-lt"/>
                <a:ea typeface="+mn-ea"/>
                <a:cs typeface="+mn-cs"/>
                <a:sym typeface="Arial Narrow"/>
              </a:defRPr>
            </a:pPr>
            <a:r>
              <a:rPr lang="en-US" sz="3200" dirty="0">
                <a:sym typeface="Arial Narrow"/>
              </a:rPr>
              <a:t> are the x-indices of the 𝑖 key</a:t>
            </a:r>
          </a:p>
          <a:p>
            <a:pPr algn="l">
              <a:defRPr sz="2800">
                <a:solidFill>
                  <a:srgbClr val="253957"/>
                </a:solidFill>
                <a:latin typeface="+mn-lt"/>
                <a:ea typeface="+mn-ea"/>
                <a:cs typeface="+mn-cs"/>
                <a:sym typeface="Arial Narrow"/>
              </a:defRPr>
            </a:pPr>
            <a:r>
              <a:rPr lang="en-US" sz="3200" dirty="0">
                <a:sym typeface="Arial Narrow"/>
              </a:rPr>
              <a:t>on the given keyboard layout and default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Objective function</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ФКН, Программная инженерия</a:t>
            </a:r>
            <a:endParaRPr dirty="0"/>
          </a:p>
        </p:txBody>
      </p:sp>
      <p:pic>
        <p:nvPicPr>
          <p:cNvPr id="77"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6A8C44E-B048-483E-A253-5FF04615D15D}"/>
                  </a:ext>
                </a:extLst>
              </p:cNvPr>
              <p:cNvSpPr txBox="1"/>
              <p:nvPr/>
            </p:nvSpPr>
            <p:spPr>
              <a:xfrm>
                <a:off x="1115664" y="6044236"/>
                <a:ext cx="16437248" cy="1260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ru-RU" sz="3600" i="1" smtClean="0">
                          <a:latin typeface="Cambria Math" panose="02040503050406030204" pitchFamily="18" charset="0"/>
                        </a:rPr>
                        <m:t>𝐾𝑆𝑃𝐶</m:t>
                      </m:r>
                      <m:r>
                        <a:rPr lang="ru-RU" sz="3600" i="0">
                          <a:latin typeface="Cambria Math" panose="02040503050406030204" pitchFamily="18" charset="0"/>
                        </a:rPr>
                        <m:t>=</m:t>
                      </m:r>
                      <m:f>
                        <m:fPr>
                          <m:ctrlPr>
                            <a:rPr lang="ru-RU" sz="3600" i="1">
                              <a:solidFill>
                                <a:srgbClr val="836967"/>
                              </a:solidFill>
                              <a:latin typeface="Cambria Math" panose="02040503050406030204" pitchFamily="18" charset="0"/>
                            </a:rPr>
                          </m:ctrlPr>
                        </m:fPr>
                        <m:num>
                          <m:nary>
                            <m:naryPr>
                              <m:chr m:val="∑"/>
                              <m:subHide m:val="on"/>
                              <m:supHide m:val="on"/>
                              <m:ctrlPr>
                                <a:rPr lang="ru-RU" sz="3600" i="1">
                                  <a:latin typeface="Cambria Math" panose="02040503050406030204" pitchFamily="18" charset="0"/>
                                </a:rPr>
                              </m:ctrlPr>
                            </m:naryPr>
                            <m:sub/>
                            <m:sup/>
                            <m:e>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𝐾</m:t>
                                  </m:r>
                                </m:e>
                                <m:sub>
                                  <m:r>
                                    <a:rPr lang="ru-RU" sz="3600" i="1">
                                      <a:latin typeface="Cambria Math" panose="02040503050406030204" pitchFamily="18" charset="0"/>
                                    </a:rPr>
                                    <m:t>𝑤</m:t>
                                  </m:r>
                                </m:sub>
                              </m:sSub>
                              <m:r>
                                <a:rPr lang="ru-RU" sz="3600" i="0">
                                  <a:latin typeface="Cambria Math" panose="02040503050406030204" pitchFamily="18" charset="0"/>
                                </a:rPr>
                                <m:t>×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𝐹</m:t>
                                  </m:r>
                                </m:e>
                                <m:sub>
                                  <m:r>
                                    <a:rPr lang="ru-RU" sz="3600" i="1">
                                      <a:latin typeface="Cambria Math" panose="02040503050406030204" pitchFamily="18" charset="0"/>
                                    </a:rPr>
                                    <m:t>𝑤</m:t>
                                  </m:r>
                                </m:sub>
                              </m:sSub>
                            </m:e>
                          </m:nary>
                        </m:num>
                        <m:den>
                          <m:nary>
                            <m:naryPr>
                              <m:chr m:val="∑"/>
                              <m:subHide m:val="on"/>
                              <m:supHide m:val="on"/>
                              <m:ctrlPr>
                                <a:rPr lang="ru-RU" sz="3600" i="1">
                                  <a:latin typeface="Cambria Math" panose="02040503050406030204" pitchFamily="18" charset="0"/>
                                </a:rPr>
                              </m:ctrlPr>
                            </m:naryPr>
                            <m:sub/>
                            <m:sup/>
                            <m:e>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𝐶</m:t>
                                  </m:r>
                                </m:e>
                                <m:sub>
                                  <m:r>
                                    <a:rPr lang="ru-RU" sz="3600" i="1">
                                      <a:latin typeface="Cambria Math" panose="02040503050406030204" pitchFamily="18" charset="0"/>
                                    </a:rPr>
                                    <m:t>𝑤</m:t>
                                  </m:r>
                                </m:sub>
                              </m:sSub>
                              <m:r>
                                <a:rPr lang="ru-RU" sz="3600" i="0">
                                  <a:latin typeface="Cambria Math" panose="02040503050406030204" pitchFamily="18" charset="0"/>
                                </a:rPr>
                                <m:t>×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𝐹</m:t>
                                  </m:r>
                                </m:e>
                                <m:sub>
                                  <m:r>
                                    <a:rPr lang="ru-RU" sz="3600" i="1">
                                      <a:latin typeface="Cambria Math" panose="02040503050406030204" pitchFamily="18" charset="0"/>
                                    </a:rPr>
                                    <m:t>𝑤</m:t>
                                  </m:r>
                                </m:sub>
                              </m:sSub>
                            </m:e>
                          </m:nary>
                        </m:den>
                      </m:f>
                      <m:r>
                        <a:rPr lang="ru-RU" sz="3600" i="0">
                          <a:latin typeface="Cambria Math" panose="02040503050406030204" pitchFamily="18" charset="0"/>
                        </a:rPr>
                        <m:t>=</m:t>
                      </m:r>
                      <m:f>
                        <m:fPr>
                          <m:ctrlPr>
                            <a:rPr lang="ru-RU" sz="3600" i="1">
                              <a:solidFill>
                                <a:srgbClr val="836967"/>
                              </a:solidFill>
                              <a:latin typeface="Cambria Math" panose="02040503050406030204" pitchFamily="18" charset="0"/>
                            </a:rPr>
                          </m:ctrlPr>
                        </m:fPr>
                        <m:num>
                          <m:nary>
                            <m:naryPr>
                              <m:chr m:val="∑"/>
                              <m:subHide m:val="on"/>
                              <m:supHide m:val="on"/>
                              <m:ctrlPr>
                                <a:rPr lang="ru-RU" sz="3600" i="1">
                                  <a:latin typeface="Cambria Math" panose="02040503050406030204" pitchFamily="18" charset="0"/>
                                </a:rPr>
                              </m:ctrlPr>
                            </m:naryPr>
                            <m:sub/>
                            <m:sup/>
                            <m:e>
                              <m:d>
                                <m:dPr>
                                  <m:ctrlPr>
                                    <a:rPr lang="ru-RU" sz="3600" i="1">
                                      <a:latin typeface="Cambria Math" panose="02040503050406030204" pitchFamily="18" charset="0"/>
                                    </a:rPr>
                                  </m:ctrlPr>
                                </m:dPr>
                                <m:e>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𝐶</m:t>
                                      </m:r>
                                    </m:e>
                                    <m:sub>
                                      <m:r>
                                        <a:rPr lang="ru-RU" sz="3600" i="1">
                                          <a:latin typeface="Cambria Math" panose="02040503050406030204" pitchFamily="18" charset="0"/>
                                        </a:rPr>
                                        <m:t>𝑤</m:t>
                                      </m:r>
                                    </m:sub>
                                  </m:sSub>
                                  <m:r>
                                    <a:rPr lang="ru-RU" sz="3600" i="0">
                                      <a:latin typeface="Cambria Math" panose="02040503050406030204" pitchFamily="18" charset="0"/>
                                    </a:rPr>
                                    <m:t> +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𝑂</m:t>
                                      </m:r>
                                    </m:e>
                                    <m:sub>
                                      <m:r>
                                        <a:rPr lang="ru-RU" sz="3600" i="1">
                                          <a:latin typeface="Cambria Math" panose="02040503050406030204" pitchFamily="18" charset="0"/>
                                        </a:rPr>
                                        <m:t>𝑤</m:t>
                                      </m:r>
                                    </m:sub>
                                  </m:sSub>
                                </m:e>
                              </m:d>
                              <m:r>
                                <a:rPr lang="ru-RU" sz="3600" i="0">
                                  <a:latin typeface="Cambria Math" panose="02040503050406030204" pitchFamily="18" charset="0"/>
                                </a:rPr>
                                <m:t>×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𝐹</m:t>
                                  </m:r>
                                </m:e>
                                <m:sub>
                                  <m:r>
                                    <a:rPr lang="ru-RU" sz="3600" i="1">
                                      <a:latin typeface="Cambria Math" panose="02040503050406030204" pitchFamily="18" charset="0"/>
                                    </a:rPr>
                                    <m:t>𝑤</m:t>
                                  </m:r>
                                </m:sub>
                              </m:sSub>
                            </m:e>
                          </m:nary>
                        </m:num>
                        <m:den>
                          <m:nary>
                            <m:naryPr>
                              <m:chr m:val="∑"/>
                              <m:subHide m:val="on"/>
                              <m:supHide m:val="on"/>
                              <m:ctrlPr>
                                <a:rPr lang="ru-RU" sz="3600" i="1">
                                  <a:latin typeface="Cambria Math" panose="02040503050406030204" pitchFamily="18" charset="0"/>
                                </a:rPr>
                              </m:ctrlPr>
                            </m:naryPr>
                            <m:sub/>
                            <m:sup/>
                            <m:e>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𝐶</m:t>
                                  </m:r>
                                </m:e>
                                <m:sub>
                                  <m:r>
                                    <a:rPr lang="ru-RU" sz="3600" i="1">
                                      <a:latin typeface="Cambria Math" panose="02040503050406030204" pitchFamily="18" charset="0"/>
                                    </a:rPr>
                                    <m:t>𝑤</m:t>
                                  </m:r>
                                </m:sub>
                              </m:sSub>
                              <m:r>
                                <a:rPr lang="ru-RU" sz="3600" i="0">
                                  <a:latin typeface="Cambria Math" panose="02040503050406030204" pitchFamily="18" charset="0"/>
                                </a:rPr>
                                <m:t>×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𝐹</m:t>
                                  </m:r>
                                </m:e>
                                <m:sub>
                                  <m:r>
                                    <a:rPr lang="ru-RU" sz="3600" i="1">
                                      <a:latin typeface="Cambria Math" panose="02040503050406030204" pitchFamily="18" charset="0"/>
                                    </a:rPr>
                                    <m:t>𝑤</m:t>
                                  </m:r>
                                </m:sub>
                              </m:sSub>
                            </m:e>
                          </m:nary>
                        </m:den>
                      </m:f>
                      <m:r>
                        <a:rPr lang="ru-RU" sz="3600" i="0">
                          <a:latin typeface="Cambria Math" panose="02040503050406030204" pitchFamily="18" charset="0"/>
                        </a:rPr>
                        <m:t>=</m:t>
                      </m:r>
                      <m:f>
                        <m:fPr>
                          <m:ctrlPr>
                            <a:rPr lang="ru-RU" sz="3600" i="1">
                              <a:solidFill>
                                <a:srgbClr val="836967"/>
                              </a:solidFill>
                              <a:latin typeface="Cambria Math" panose="02040503050406030204" pitchFamily="18" charset="0"/>
                            </a:rPr>
                          </m:ctrlPr>
                        </m:fPr>
                        <m:num>
                          <m:r>
                            <a:rPr lang="ru-RU" sz="3600" i="1">
                              <a:latin typeface="Cambria Math" panose="02040503050406030204" pitchFamily="18" charset="0"/>
                            </a:rPr>
                            <m:t>𝑐𝑜𝑛𝑠𝑡</m:t>
                          </m:r>
                          <m:r>
                            <a:rPr lang="ru-RU" sz="3600" i="0">
                              <a:latin typeface="Cambria Math" panose="02040503050406030204" pitchFamily="18" charset="0"/>
                            </a:rPr>
                            <m:t> +</m:t>
                          </m:r>
                          <m:nary>
                            <m:naryPr>
                              <m:chr m:val="∑"/>
                              <m:subHide m:val="on"/>
                              <m:supHide m:val="on"/>
                              <m:ctrlPr>
                                <a:rPr lang="ru-RU" sz="3600" i="1">
                                  <a:latin typeface="Cambria Math" panose="02040503050406030204" pitchFamily="18" charset="0"/>
                                </a:rPr>
                              </m:ctrlPr>
                            </m:naryPr>
                            <m:sub/>
                            <m:sup/>
                            <m:e>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𝑂</m:t>
                                  </m:r>
                                </m:e>
                                <m:sub>
                                  <m:r>
                                    <a:rPr lang="ru-RU" sz="3600" i="1">
                                      <a:latin typeface="Cambria Math" panose="02040503050406030204" pitchFamily="18" charset="0"/>
                                    </a:rPr>
                                    <m:t>𝑤</m:t>
                                  </m:r>
                                </m:sub>
                              </m:sSub>
                              <m:r>
                                <a:rPr lang="ru-RU" sz="3600" i="0">
                                  <a:latin typeface="Cambria Math" panose="02040503050406030204" pitchFamily="18" charset="0"/>
                                </a:rPr>
                                <m:t>×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𝐹</m:t>
                                  </m:r>
                                </m:e>
                                <m:sub>
                                  <m:r>
                                    <a:rPr lang="ru-RU" sz="3600" i="1">
                                      <a:latin typeface="Cambria Math" panose="02040503050406030204" pitchFamily="18" charset="0"/>
                                    </a:rPr>
                                    <m:t>𝑤</m:t>
                                  </m:r>
                                </m:sub>
                              </m:sSub>
                            </m:e>
                          </m:nary>
                        </m:num>
                        <m:den>
                          <m:r>
                            <a:rPr lang="ru-RU" sz="3600" i="1">
                              <a:latin typeface="Cambria Math" panose="02040503050406030204" pitchFamily="18" charset="0"/>
                            </a:rPr>
                            <m:t>𝑐𝑜𝑛𝑠𝑡</m:t>
                          </m:r>
                        </m:den>
                      </m:f>
                    </m:oMath>
                  </m:oMathPara>
                </a14:m>
                <a:endParaRPr lang="ru-RU" dirty="0"/>
              </a:p>
            </p:txBody>
          </p:sp>
        </mc:Choice>
        <mc:Fallback xmlns="">
          <p:sp>
            <p:nvSpPr>
              <p:cNvPr id="12" name="TextBox 11">
                <a:extLst>
                  <a:ext uri="{FF2B5EF4-FFF2-40B4-BE49-F238E27FC236}">
                    <a16:creationId xmlns:a16="http://schemas.microsoft.com/office/drawing/2014/main" id="{16A8C44E-B048-483E-A253-5FF04615D15D}"/>
                  </a:ext>
                </a:extLst>
              </p:cNvPr>
              <p:cNvSpPr txBox="1">
                <a:spLocks noRot="1" noChangeAspect="1" noMove="1" noResize="1" noEditPoints="1" noAdjustHandles="1" noChangeArrowheads="1" noChangeShapeType="1" noTextEdit="1"/>
              </p:cNvSpPr>
              <p:nvPr/>
            </p:nvSpPr>
            <p:spPr>
              <a:xfrm>
                <a:off x="1115664" y="6044236"/>
                <a:ext cx="16437248" cy="1260730"/>
              </a:xfrm>
              <a:prstGeom prst="rect">
                <a:avLst/>
              </a:prstGeom>
              <a:blipFill>
                <a:blip r:embed="rId3"/>
                <a:stretch>
                  <a:fillRect/>
                </a:stretch>
              </a:blipFill>
              <a:ln w="12700" cap="flat">
                <a:noFill/>
                <a:miter lim="400000"/>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52F8A5F-D36C-449F-8E04-FC8C4B74F56C}"/>
                  </a:ext>
                </a:extLst>
              </p:cNvPr>
              <p:cNvSpPr txBox="1"/>
              <p:nvPr/>
            </p:nvSpPr>
            <p:spPr>
              <a:xfrm>
                <a:off x="847056" y="8359580"/>
                <a:ext cx="12195110" cy="15649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ru-RU" sz="3600" i="1" smtClean="0">
                          <a:latin typeface="Cambria Math" panose="02040503050406030204" pitchFamily="18" charset="0"/>
                        </a:rPr>
                        <m:t>𝑓</m:t>
                      </m:r>
                      <m:r>
                        <a:rPr lang="ru-RU" sz="3600" i="0">
                          <a:latin typeface="Cambria Math" panose="02040503050406030204" pitchFamily="18" charset="0"/>
                        </a:rPr>
                        <m:t>=</m:t>
                      </m:r>
                      <m:d>
                        <m:dPr>
                          <m:begChr m:val="["/>
                          <m:endChr m:val="]"/>
                          <m:ctrlPr>
                            <a:rPr lang="ru-RU" sz="3600" i="1">
                              <a:solidFill>
                                <a:srgbClr val="836967"/>
                              </a:solidFill>
                              <a:latin typeface="Cambria Math" panose="02040503050406030204" pitchFamily="18" charset="0"/>
                            </a:rPr>
                          </m:ctrlPr>
                        </m:dPr>
                        <m:e>
                          <m:nary>
                            <m:naryPr>
                              <m:chr m:val="∑"/>
                              <m:subHide m:val="on"/>
                              <m:supHide m:val="on"/>
                              <m:ctrlPr>
                                <a:rPr lang="ru-RU" sz="3600" i="1">
                                  <a:latin typeface="Cambria Math" panose="02040503050406030204" pitchFamily="18" charset="0"/>
                                </a:rPr>
                              </m:ctrlPr>
                            </m:naryPr>
                            <m:sub/>
                            <m:sup/>
                            <m:e>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𝑂</m:t>
                                  </m:r>
                                </m:e>
                                <m:sub>
                                  <m:r>
                                    <a:rPr lang="ru-RU" sz="3600" i="1">
                                      <a:latin typeface="Cambria Math" panose="02040503050406030204" pitchFamily="18" charset="0"/>
                                    </a:rPr>
                                    <m:t>𝑤</m:t>
                                  </m:r>
                                </m:sub>
                              </m:sSub>
                              <m:r>
                                <a:rPr lang="ru-RU" sz="3600" i="0">
                                  <a:latin typeface="Cambria Math" panose="02040503050406030204" pitchFamily="18" charset="0"/>
                                </a:rPr>
                                <m:t>× </m:t>
                              </m:r>
                              <m:sSub>
                                <m:sSubPr>
                                  <m:ctrlPr>
                                    <a:rPr lang="ru-RU" sz="3600" i="1">
                                      <a:solidFill>
                                        <a:srgbClr val="836967"/>
                                      </a:solidFill>
                                      <a:latin typeface="Cambria Math" panose="02040503050406030204" pitchFamily="18" charset="0"/>
                                    </a:rPr>
                                  </m:ctrlPr>
                                </m:sSubPr>
                                <m:e>
                                  <m:r>
                                    <a:rPr lang="ru-RU" sz="3600" i="1">
                                      <a:latin typeface="Cambria Math" panose="02040503050406030204" pitchFamily="18" charset="0"/>
                                    </a:rPr>
                                    <m:t>𝐹</m:t>
                                  </m:r>
                                </m:e>
                                <m:sub>
                                  <m:r>
                                    <a:rPr lang="ru-RU" sz="3600" i="1">
                                      <a:latin typeface="Cambria Math" panose="02040503050406030204" pitchFamily="18" charset="0"/>
                                    </a:rPr>
                                    <m:t>𝑤</m:t>
                                  </m:r>
                                </m:sub>
                              </m:sSub>
                            </m:e>
                          </m:nary>
                        </m:e>
                      </m:d>
                      <m:r>
                        <a:rPr lang="ru-RU" sz="3600" i="0">
                          <a:latin typeface="Cambria Math" panose="02040503050406030204" pitchFamily="18" charset="0"/>
                        </a:rPr>
                        <m:t>×1000 + </m:t>
                      </m:r>
                      <m:r>
                        <a:rPr lang="ru-RU" sz="3600" i="1">
                          <a:latin typeface="Cambria Math" panose="02040503050406030204" pitchFamily="18" charset="0"/>
                        </a:rPr>
                        <m:t>𝑙𝑝</m:t>
                      </m:r>
                    </m:oMath>
                  </m:oMathPara>
                </a14:m>
                <a:endParaRPr lang="ru-RU" sz="3200" dirty="0"/>
              </a:p>
            </p:txBody>
          </p:sp>
        </mc:Choice>
        <mc:Fallback xmlns="">
          <p:sp>
            <p:nvSpPr>
              <p:cNvPr id="14" name="TextBox 13">
                <a:extLst>
                  <a:ext uri="{FF2B5EF4-FFF2-40B4-BE49-F238E27FC236}">
                    <a16:creationId xmlns:a16="http://schemas.microsoft.com/office/drawing/2014/main" id="{B52F8A5F-D36C-449F-8E04-FC8C4B74F56C}"/>
                  </a:ext>
                </a:extLst>
              </p:cNvPr>
              <p:cNvSpPr txBox="1">
                <a:spLocks noRot="1" noChangeAspect="1" noMove="1" noResize="1" noEditPoints="1" noAdjustHandles="1" noChangeArrowheads="1" noChangeShapeType="1" noTextEdit="1"/>
              </p:cNvSpPr>
              <p:nvPr/>
            </p:nvSpPr>
            <p:spPr>
              <a:xfrm>
                <a:off x="847056" y="8359580"/>
                <a:ext cx="12195110" cy="1564980"/>
              </a:xfrm>
              <a:prstGeom prst="rect">
                <a:avLst/>
              </a:prstGeom>
              <a:blipFill>
                <a:blip r:embed="rId4"/>
                <a:stretch>
                  <a:fillRect/>
                </a:stretch>
              </a:blipFill>
              <a:ln w="12700" cap="flat">
                <a:noFill/>
                <a:miter lim="400000"/>
              </a:ln>
              <a:effectLst/>
            </p:spPr>
            <p:txBody>
              <a:bodyPr/>
              <a:lstStyle/>
              <a:p>
                <a:r>
                  <a:rPr lang="ru-RU">
                    <a:noFill/>
                  </a:rPr>
                  <a:t> </a:t>
                </a:r>
              </a:p>
            </p:txBody>
          </p:sp>
        </mc:Fallback>
      </mc:AlternateContent>
    </p:spTree>
    <p:extLst>
      <p:ext uri="{BB962C8B-B14F-4D97-AF65-F5344CB8AC3E}">
        <p14:creationId xmlns:p14="http://schemas.microsoft.com/office/powerpoint/2010/main" val="29998202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solidFill>
                  <a:srgbClr val="253957"/>
                </a:solidFill>
              </a:rPr>
              <a:t>algorithm</a:t>
            </a:r>
            <a:endParaRPr dirty="0">
              <a:solidFill>
                <a:srgbClr val="253957"/>
              </a:solidFill>
            </a:endParaRP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ФКН, Программная инженерия</a:t>
            </a:r>
            <a:endParaRPr dirty="0"/>
          </a:p>
        </p:txBody>
      </p:sp>
      <p:pic>
        <p:nvPicPr>
          <p:cNvPr id="84"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TextBox 1"/>
          <p:cNvSpPr txBox="1"/>
          <p:nvPr/>
        </p:nvSpPr>
        <p:spPr>
          <a:xfrm>
            <a:off x="6071320" y="7291372"/>
            <a:ext cx="11521280" cy="12214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7000" dirty="0">
                <a:solidFill>
                  <a:srgbClr val="253957"/>
                </a:solidFill>
                <a:latin typeface="+mn-lt"/>
              </a:rPr>
              <a:t>Simulated annealing</a:t>
            </a:r>
            <a:endParaRPr kumimoji="0" lang="ru-RU" sz="7000" b="0" i="0" u="none" strike="noStrike" cap="none" spc="0" normalizeH="0" baseline="0" dirty="0">
              <a:ln>
                <a:noFill/>
              </a:ln>
              <a:solidFill>
                <a:srgbClr val="253957"/>
              </a:solidFill>
              <a:effectLst/>
              <a:uFillTx/>
              <a:latin typeface="+mn-lt"/>
              <a:sym typeface="Helvetica Ligh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ФКН, Программная инженерия</a:t>
            </a:r>
            <a:endParaRPr dirty="0"/>
          </a:p>
        </p:txBody>
      </p:sp>
      <p:pic>
        <p:nvPicPr>
          <p:cNvPr id="91"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TextBox 1"/>
          <p:cNvSpPr txBox="1"/>
          <p:nvPr/>
        </p:nvSpPr>
        <p:spPr>
          <a:xfrm>
            <a:off x="742728" y="2919953"/>
            <a:ext cx="1569774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253957"/>
                </a:solidFill>
                <a:effectLst/>
                <a:uFillTx/>
                <a:latin typeface="+mn-lt"/>
                <a:ea typeface="+mj-ea"/>
                <a:cs typeface="+mj-cs"/>
                <a:sym typeface="Helvetica Light"/>
              </a:rPr>
              <a:t>Before starting simulated annealing we need</a:t>
            </a:r>
            <a:r>
              <a:rPr kumimoji="0" lang="en-US" b="0" i="0" u="none" strike="noStrike" cap="none" spc="0" normalizeH="0" dirty="0">
                <a:ln>
                  <a:noFill/>
                </a:ln>
                <a:solidFill>
                  <a:srgbClr val="253957"/>
                </a:solidFill>
                <a:effectLst/>
                <a:uFillTx/>
                <a:latin typeface="+mn-lt"/>
                <a:ea typeface="+mj-ea"/>
                <a:cs typeface="+mj-cs"/>
                <a:sym typeface="Helvetica Light"/>
              </a:rPr>
              <a:t> to define 3 functions:</a:t>
            </a:r>
            <a:endParaRPr kumimoji="0" lang="ru-RU" b="0" i="0" u="none" strike="noStrike" cap="none" spc="0" normalizeH="0" baseline="0" dirty="0">
              <a:ln>
                <a:noFill/>
              </a:ln>
              <a:solidFill>
                <a:srgbClr val="253957"/>
              </a:solidFill>
              <a:effectLst/>
              <a:uFillTx/>
              <a:latin typeface="+mn-lt"/>
              <a:ea typeface="+mj-ea"/>
              <a:cs typeface="+mj-cs"/>
              <a:sym typeface="Helvetica Light"/>
            </a:endParaRPr>
          </a:p>
        </p:txBody>
      </p:sp>
      <p:sp>
        <p:nvSpPr>
          <p:cNvPr id="5" name="TextBox 4"/>
          <p:cNvSpPr txBox="1"/>
          <p:nvPr/>
        </p:nvSpPr>
        <p:spPr>
          <a:xfrm>
            <a:off x="2038871" y="4441994"/>
            <a:ext cx="10369152"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1" i="0" u="none" strike="noStrike" cap="none" spc="0" normalizeH="0" baseline="0" dirty="0">
                <a:ln>
                  <a:noFill/>
                </a:ln>
                <a:solidFill>
                  <a:srgbClr val="253957"/>
                </a:solidFill>
                <a:effectLst/>
                <a:uFillTx/>
                <a:latin typeface="+mn-lt"/>
                <a:sym typeface="Helvetica Light"/>
              </a:rPr>
              <a:t>Energy function:</a:t>
            </a:r>
            <a:r>
              <a:rPr kumimoji="0" lang="en-US" sz="4000" b="1" i="0" u="none" strike="noStrike" cap="none" spc="0" normalizeH="0" dirty="0">
                <a:ln>
                  <a:noFill/>
                </a:ln>
                <a:solidFill>
                  <a:srgbClr val="253957"/>
                </a:solidFill>
                <a:effectLst/>
                <a:uFillTx/>
                <a:latin typeface="+mn-lt"/>
                <a:sym typeface="Helvetica Light"/>
              </a:rPr>
              <a:t>  </a:t>
            </a:r>
            <a:r>
              <a:rPr lang="en-US" sz="4000" dirty="0">
                <a:solidFill>
                  <a:srgbClr val="253957"/>
                </a:solidFill>
                <a:latin typeface="+mn-lt"/>
              </a:rPr>
              <a:t>it’s just our objective function</a:t>
            </a:r>
            <a:endParaRPr kumimoji="0" lang="ru-RU" sz="4000" b="0" i="0" u="none" strike="noStrike" cap="none" spc="0" normalizeH="0" baseline="0" dirty="0">
              <a:ln>
                <a:noFill/>
              </a:ln>
              <a:solidFill>
                <a:srgbClr val="253957"/>
              </a:solidFill>
              <a:effectLst/>
              <a:uFillTx/>
              <a:latin typeface="+mn-lt"/>
              <a:sym typeface="Helvetica Light"/>
            </a:endParaRPr>
          </a:p>
        </p:txBody>
      </p:sp>
      <p:sp>
        <p:nvSpPr>
          <p:cNvPr id="6" name="TextBox 5"/>
          <p:cNvSpPr txBox="1"/>
          <p:nvPr/>
        </p:nvSpPr>
        <p:spPr>
          <a:xfrm>
            <a:off x="2038871" y="5633864"/>
            <a:ext cx="993355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1" i="0" u="none" strike="noStrike" cap="none" spc="0" normalizeH="0" baseline="0" dirty="0">
                <a:ln>
                  <a:noFill/>
                </a:ln>
                <a:solidFill>
                  <a:srgbClr val="253957"/>
                </a:solidFill>
                <a:effectLst/>
                <a:uFillTx/>
                <a:latin typeface="+mn-lt"/>
                <a:ea typeface="+mj-ea"/>
                <a:cs typeface="+mj-cs"/>
                <a:sym typeface="Helvetica Light"/>
              </a:rPr>
              <a:t>Decrease temperature function: </a:t>
            </a:r>
            <a:r>
              <a:rPr kumimoji="0" lang="en-US" sz="4000" b="0" i="0" u="none" strike="noStrike" cap="none" spc="0" normalizeH="0" baseline="0" dirty="0" err="1">
                <a:ln>
                  <a:noFill/>
                </a:ln>
                <a:solidFill>
                  <a:srgbClr val="253957"/>
                </a:solidFill>
                <a:effectLst/>
                <a:uFillTx/>
                <a:latin typeface="+mn-lt"/>
                <a:ea typeface="+mj-ea"/>
                <a:cs typeface="+mj-cs"/>
                <a:sym typeface="Helvetica Light"/>
              </a:rPr>
              <a:t>t</a:t>
            </a:r>
            <a:r>
              <a:rPr lang="en-US" sz="4000" dirty="0" err="1">
                <a:solidFill>
                  <a:srgbClr val="253957"/>
                </a:solidFill>
                <a:latin typeface="+mn-lt"/>
              </a:rPr>
              <a:t>i</a:t>
            </a:r>
            <a:r>
              <a:rPr kumimoji="0" lang="en-US" sz="4000" b="0" i="0" u="none" strike="noStrike" cap="none" spc="0" normalizeH="0" baseline="0" dirty="0">
                <a:ln>
                  <a:noFill/>
                </a:ln>
                <a:solidFill>
                  <a:srgbClr val="253957"/>
                </a:solidFill>
                <a:effectLst/>
                <a:uFillTx/>
                <a:latin typeface="+mn-lt"/>
                <a:ea typeface="+mj-ea"/>
                <a:cs typeface="+mj-cs"/>
                <a:sym typeface="Helvetica Light"/>
              </a:rPr>
              <a:t> = t0 / </a:t>
            </a:r>
            <a:r>
              <a:rPr kumimoji="0" lang="en-US" sz="4000" b="0" i="0" u="none" strike="noStrike" cap="none" spc="0" normalizeH="0" baseline="0" dirty="0" err="1">
                <a:ln>
                  <a:noFill/>
                </a:ln>
                <a:solidFill>
                  <a:srgbClr val="253957"/>
                </a:solidFill>
                <a:effectLst/>
                <a:uFillTx/>
                <a:latin typeface="+mn-lt"/>
                <a:ea typeface="+mj-ea"/>
                <a:cs typeface="+mj-cs"/>
                <a:sym typeface="Helvetica Light"/>
              </a:rPr>
              <a:t>i</a:t>
            </a:r>
            <a:r>
              <a:rPr kumimoji="0" lang="en-US" sz="4000" b="0" i="0" u="none" strike="noStrike" cap="none" spc="0" normalizeH="0" dirty="0">
                <a:ln>
                  <a:noFill/>
                </a:ln>
                <a:solidFill>
                  <a:srgbClr val="253957"/>
                </a:solidFill>
                <a:effectLst/>
                <a:uFillTx/>
                <a:latin typeface="+mn-lt"/>
                <a:ea typeface="+mj-ea"/>
                <a:cs typeface="+mj-cs"/>
                <a:sym typeface="Helvetica Light"/>
              </a:rPr>
              <a:t> * 1.1</a:t>
            </a:r>
            <a:endParaRPr kumimoji="0" lang="ru-RU" sz="4000" b="0" i="0" u="none" strike="noStrike" cap="none" spc="0" normalizeH="0" baseline="0" dirty="0">
              <a:ln>
                <a:noFill/>
              </a:ln>
              <a:solidFill>
                <a:srgbClr val="253957"/>
              </a:solidFill>
              <a:effectLst/>
              <a:uFillTx/>
              <a:latin typeface="+mn-lt"/>
              <a:ea typeface="+mj-ea"/>
              <a:cs typeface="+mj-cs"/>
              <a:sym typeface="Helvetica Light"/>
            </a:endParaRPr>
          </a:p>
        </p:txBody>
      </p:sp>
      <p:sp>
        <p:nvSpPr>
          <p:cNvPr id="11" name="TextBox 10"/>
          <p:cNvSpPr txBox="1"/>
          <p:nvPr/>
        </p:nvSpPr>
        <p:spPr>
          <a:xfrm>
            <a:off x="2038871" y="6825734"/>
            <a:ext cx="1749794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1" i="0" u="none" strike="noStrike" cap="none" spc="0" normalizeH="0" baseline="0" dirty="0">
                <a:ln>
                  <a:noFill/>
                </a:ln>
                <a:solidFill>
                  <a:srgbClr val="253957"/>
                </a:solidFill>
                <a:effectLst/>
                <a:uFillTx/>
                <a:latin typeface="+mn-lt"/>
                <a:ea typeface="+mj-ea"/>
                <a:cs typeface="+mj-cs"/>
                <a:sym typeface="Helvetica Light"/>
              </a:rPr>
              <a:t>Function that generates a new state: </a:t>
            </a:r>
            <a:r>
              <a:rPr lang="en-US" sz="4000" dirty="0">
                <a:solidFill>
                  <a:srgbClr val="253957"/>
                </a:solidFill>
                <a:latin typeface="+mn-lt"/>
              </a:rPr>
              <a:t>select new random button for one random letter</a:t>
            </a:r>
            <a:endParaRPr kumimoji="0" lang="ru-RU" sz="4000" b="0" i="0" u="none" strike="noStrike" cap="none" spc="0" normalizeH="0" baseline="0" dirty="0">
              <a:ln>
                <a:noFill/>
              </a:ln>
              <a:solidFill>
                <a:srgbClr val="253957"/>
              </a:solidFill>
              <a:effectLst/>
              <a:uFillTx/>
              <a:latin typeface="+mn-lt"/>
              <a:ea typeface="+mj-ea"/>
              <a:cs typeface="+mj-cs"/>
              <a:sym typeface="Helvetica Light"/>
            </a:endParaRPr>
          </a:p>
        </p:txBody>
      </p:sp>
      <p:sp>
        <p:nvSpPr>
          <p:cNvPr id="12" name="TextBox 11"/>
          <p:cNvSpPr txBox="1"/>
          <p:nvPr/>
        </p:nvSpPr>
        <p:spPr>
          <a:xfrm>
            <a:off x="742728" y="8899276"/>
            <a:ext cx="1569774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253957"/>
                </a:solidFill>
                <a:effectLst/>
                <a:uFillTx/>
                <a:latin typeface="+mn-lt"/>
                <a:ea typeface="+mj-ea"/>
                <a:cs typeface="+mj-cs"/>
                <a:sym typeface="Helvetica Light"/>
              </a:rPr>
              <a:t>Probability of</a:t>
            </a:r>
            <a:r>
              <a:rPr kumimoji="0" lang="en-US" b="0" i="0" u="none" strike="noStrike" cap="none" spc="0" normalizeH="0" dirty="0">
                <a:ln>
                  <a:noFill/>
                </a:ln>
                <a:solidFill>
                  <a:srgbClr val="253957"/>
                </a:solidFill>
                <a:effectLst/>
                <a:uFillTx/>
                <a:latin typeface="+mn-lt"/>
                <a:ea typeface="+mj-ea"/>
                <a:cs typeface="+mj-cs"/>
                <a:sym typeface="Helvetica Light"/>
              </a:rPr>
              <a:t> going into a bad state:</a:t>
            </a:r>
            <a:endParaRPr kumimoji="0" lang="ru-RU" b="0" i="0" u="none" strike="noStrike" cap="none" spc="0" normalizeH="0" baseline="0" dirty="0">
              <a:ln>
                <a:noFill/>
              </a:ln>
              <a:solidFill>
                <a:srgbClr val="253957"/>
              </a:solidFill>
              <a:effectLst/>
              <a:uFillTx/>
              <a:latin typeface="+mn-lt"/>
              <a:ea typeface="+mj-ea"/>
              <a:cs typeface="+mj-cs"/>
              <a:sym typeface="Helvetica Light"/>
            </a:endParaRPr>
          </a:p>
        </p:txBody>
      </p:sp>
      <p:pic>
        <p:nvPicPr>
          <p:cNvPr id="7" name="Рисунок 6"/>
          <p:cNvPicPr>
            <a:picLocks noChangeAspect="1"/>
          </p:cNvPicPr>
          <p:nvPr/>
        </p:nvPicPr>
        <p:blipFill>
          <a:blip r:embed="rId3"/>
          <a:stretch>
            <a:fillRect/>
          </a:stretch>
        </p:blipFill>
        <p:spPr>
          <a:xfrm>
            <a:off x="10031760" y="9058690"/>
            <a:ext cx="3334939" cy="59488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conclusion</a:t>
            </a:r>
            <a:endParaRPr dirty="0"/>
          </a:p>
        </p:txBody>
      </p:sp>
      <p:sp>
        <p:nvSpPr>
          <p:cNvPr id="95" name="Заголовок основного текста"/>
          <p:cNvSpPr txBox="1"/>
          <p:nvPr/>
        </p:nvSpPr>
        <p:spPr>
          <a:xfrm>
            <a:off x="1169235" y="4609468"/>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The best layout which was generated by algorithm (30000 steps)</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ФКН, Программная инженерия</a:t>
            </a:r>
            <a:endParaRPr dirty="0"/>
          </a:p>
        </p:txBody>
      </p:sp>
      <p:pic>
        <p:nvPicPr>
          <p:cNvPr id="98"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TextBox 1"/>
          <p:cNvSpPr txBox="1"/>
          <p:nvPr/>
        </p:nvSpPr>
        <p:spPr>
          <a:xfrm>
            <a:off x="1822848" y="6497960"/>
            <a:ext cx="10081120"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a:latin typeface="Consolas" panose="020B0609020204030204" pitchFamily="49" charset="0"/>
              </a:rPr>
              <a:t>{</a:t>
            </a:r>
          </a:p>
          <a:p>
            <a:pPr algn="l"/>
            <a:r>
              <a:rPr lang="ru-RU" sz="3600" dirty="0">
                <a:latin typeface="Consolas" panose="020B0609020204030204" pitchFamily="49" charset="0"/>
              </a:rPr>
              <a:t>  "s" : ["б", "и", "р"],</a:t>
            </a:r>
          </a:p>
          <a:p>
            <a:pPr algn="l"/>
            <a:r>
              <a:rPr lang="ru-RU" sz="3600" dirty="0">
                <a:latin typeface="Consolas" panose="020B0609020204030204" pitchFamily="49" charset="0"/>
              </a:rPr>
              <a:t>  "d" : ["д", "й", "о"],</a:t>
            </a:r>
          </a:p>
          <a:p>
            <a:pPr algn="l"/>
            <a:r>
              <a:rPr lang="ru-RU" sz="3600" dirty="0">
                <a:latin typeface="Consolas" panose="020B0609020204030204" pitchFamily="49" charset="0"/>
              </a:rPr>
              <a:t>  "f" : ["з", "т", "у"],</a:t>
            </a:r>
          </a:p>
          <a:p>
            <a:pPr algn="l"/>
            <a:r>
              <a:rPr lang="ru-RU" sz="3600" dirty="0">
                <a:latin typeface="Consolas" panose="020B0609020204030204" pitchFamily="49" charset="0"/>
              </a:rPr>
              <a:t>  "g" : ["г", "н", "ъ", "э", "я"],</a:t>
            </a:r>
          </a:p>
          <a:p>
            <a:pPr algn="l"/>
            <a:r>
              <a:rPr lang="ru-RU" sz="3600" dirty="0">
                <a:latin typeface="Consolas" panose="020B0609020204030204" pitchFamily="49" charset="0"/>
              </a:rPr>
              <a:t>  "h" : ["в", "е", "ф", "ш"],</a:t>
            </a:r>
          </a:p>
          <a:p>
            <a:pPr algn="l"/>
            <a:r>
              <a:rPr lang="ru-RU" sz="3600" dirty="0">
                <a:latin typeface="Consolas" panose="020B0609020204030204" pitchFamily="49" charset="0"/>
              </a:rPr>
              <a:t>  "j" : ["ж", "л", "с", "х", "ь"],</a:t>
            </a:r>
          </a:p>
          <a:p>
            <a:pPr algn="l"/>
            <a:r>
              <a:rPr lang="ru-RU" sz="3600" dirty="0">
                <a:latin typeface="Consolas" panose="020B0609020204030204" pitchFamily="49" charset="0"/>
              </a:rPr>
              <a:t>  "k" : ["к", "п", "ц", "щ", "ы", "ю"],</a:t>
            </a:r>
          </a:p>
          <a:p>
            <a:pPr algn="l"/>
            <a:r>
              <a:rPr lang="ru-RU" sz="3600" dirty="0">
                <a:latin typeface="Consolas" panose="020B0609020204030204" pitchFamily="49" charset="0"/>
              </a:rPr>
              <a:t>  "l" : ["а", "м", "ч"]</a:t>
            </a:r>
          </a:p>
          <a:p>
            <a:pPr algn="l"/>
            <a:r>
              <a:rPr lang="ru-RU" sz="3600" dirty="0">
                <a:latin typeface="Consolas" panose="020B0609020204030204" pitchFamily="49" charset="0"/>
              </a:rPr>
              <a:t>}</a:t>
            </a:r>
            <a:endParaRPr kumimoji="0" lang="ru-RU" sz="3600" b="0" i="0" u="none" strike="noStrike" cap="none" spc="0" normalizeH="0" baseline="0" dirty="0">
              <a:ln>
                <a:noFill/>
              </a:ln>
              <a:solidFill>
                <a:srgbClr val="000000"/>
              </a:solidFill>
              <a:effectLst/>
              <a:uFillTx/>
              <a:latin typeface="Consolas" panose="020B0609020204030204" pitchFamily="49" charset="0"/>
              <a:sym typeface="Helvetica Light"/>
            </a:endParaRPr>
          </a:p>
        </p:txBody>
      </p:sp>
      <p:pic>
        <p:nvPicPr>
          <p:cNvPr id="4" name="Рисунок 3"/>
          <p:cNvPicPr>
            <a:picLocks noChangeAspect="1"/>
          </p:cNvPicPr>
          <p:nvPr/>
        </p:nvPicPr>
        <p:blipFill>
          <a:blip r:embed="rId3"/>
          <a:stretch>
            <a:fillRect/>
          </a:stretch>
        </p:blipFill>
        <p:spPr>
          <a:xfrm>
            <a:off x="13776176" y="7875316"/>
            <a:ext cx="7293504" cy="149979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328</TotalTime>
  <Words>460</Words>
  <Application>Microsoft Office PowerPoint</Application>
  <PresentationFormat>Произвольный</PresentationFormat>
  <Paragraphs>53</Paragraphs>
  <Slides>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8</vt:i4>
      </vt:variant>
    </vt:vector>
  </HeadingPairs>
  <TitlesOfParts>
    <vt:vector size="16" baseType="lpstr">
      <vt:lpstr>Arial</vt:lpstr>
      <vt:lpstr>Arial Narrow</vt:lpstr>
      <vt:lpstr>Cambria Math</vt:lpstr>
      <vt:lpstr>Consolas</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Николай Сафонов</cp:lastModifiedBy>
  <cp:revision>57</cp:revision>
  <dcterms:modified xsi:type="dcterms:W3CDTF">2021-02-26T15:03:51Z</dcterms:modified>
</cp:coreProperties>
</file>