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8" r:id="rId3"/>
    <p:sldId id="259" r:id="rId4"/>
    <p:sldId id="260" r:id="rId5"/>
    <p:sldId id="261" r:id="rId6"/>
    <p:sldId id="262" r:id="rId7"/>
    <p:sldId id="263" r:id="rId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39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9" d="100"/>
          <a:sy n="39" d="100"/>
        </p:scale>
        <p:origin x="24" y="72"/>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3" y="5537648"/>
            <a:ext cx="9443425" cy="12671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dirty="0" smtClean="0"/>
              <a:t>Предикативный ввод</a:t>
            </a:r>
            <a:endParaRPr dirty="0"/>
          </a:p>
        </p:txBody>
      </p:sp>
      <p:sp>
        <p:nvSpPr>
          <p:cNvPr id="53" name="Очень крутой подзаголовок презентации"/>
          <p:cNvSpPr txBox="1"/>
          <p:nvPr/>
        </p:nvSpPr>
        <p:spPr>
          <a:xfrm>
            <a:off x="15576376" y="9001571"/>
            <a:ext cx="7776864" cy="22489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sz="3600" dirty="0" smtClean="0"/>
              <a:t>Выполнили: Чертанов Денис БПИ185</a:t>
            </a:r>
          </a:p>
          <a:p>
            <a:r>
              <a:rPr lang="ru-RU" sz="3600" dirty="0" smtClean="0"/>
              <a:t>		</a:t>
            </a:r>
            <a:r>
              <a:rPr lang="ru-RU" sz="3600" dirty="0"/>
              <a:t> </a:t>
            </a:r>
            <a:r>
              <a:rPr lang="ru-RU" sz="3600" dirty="0" smtClean="0"/>
              <a:t>     Сафонов Николай БПИ185</a:t>
            </a:r>
          </a:p>
          <a:p>
            <a:r>
              <a:rPr lang="ru-RU" sz="3600" dirty="0"/>
              <a:t> </a:t>
            </a:r>
            <a:r>
              <a:rPr lang="ru-RU" sz="3600" dirty="0" smtClean="0"/>
              <a:t>                     </a:t>
            </a:r>
            <a:r>
              <a:rPr lang="ru-RU" sz="3600" dirty="0" err="1" smtClean="0"/>
              <a:t>Калантаев</a:t>
            </a:r>
            <a:r>
              <a:rPr lang="ru-RU" sz="3600" dirty="0" smtClean="0"/>
              <a:t> Максим БПИ185</a:t>
            </a:r>
            <a:endParaRPr sz="3600" dirty="0"/>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dirty="0" smtClean="0"/>
              <a:t>Факультет компьютерных наук</a:t>
            </a:r>
            <a:r>
              <a:rPr dirty="0" smtClean="0"/>
              <a:t>, </a:t>
            </a:r>
            <a:r>
              <a:rPr dirty="0"/>
              <a:t/>
            </a:r>
            <a:br>
              <a:rPr dirty="0"/>
            </a:br>
            <a:r>
              <a:rPr lang="ru-RU" dirty="0" smtClean="0"/>
              <a:t>ОП Программная инженерия</a:t>
            </a:r>
            <a:r>
              <a:rPr dirty="0" smtClean="0"/>
              <a:t> </a:t>
            </a:r>
            <a:endParaRPr dirty="0"/>
          </a:p>
        </p:txBody>
      </p:sp>
      <p:sp>
        <p:nvSpPr>
          <p:cNvPr id="55" name="Москва, 2017"/>
          <p:cNvSpPr txBox="1"/>
          <p:nvPr/>
        </p:nvSpPr>
        <p:spPr>
          <a:xfrm>
            <a:off x="7116915" y="11892516"/>
            <a:ext cx="9443424"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dirty="0" err="1"/>
              <a:t>Москва</a:t>
            </a:r>
            <a:r>
              <a:rPr dirty="0"/>
              <a:t>, </a:t>
            </a:r>
            <a:r>
              <a:rPr dirty="0" smtClean="0"/>
              <a:t>20</a:t>
            </a:r>
            <a:r>
              <a:rPr lang="en-US" dirty="0" smtClean="0"/>
              <a:t>21</a:t>
            </a:r>
            <a:endParaRPr dirty="0"/>
          </a:p>
        </p:txBody>
      </p:sp>
      <p:pic>
        <p:nvPicPr>
          <p:cNvPr id="56" name="Изображение" descr="Изображение"/>
          <p:cNvPicPr>
            <a:picLocks noChangeAspect="1"/>
          </p:cNvPicPr>
          <p:nvPr/>
        </p:nvPicPr>
        <p:blipFill>
          <a:blip r:embed="rId2">
            <a:extLst/>
          </a:blip>
          <a:stretch>
            <a:fillRect/>
          </a:stretch>
        </p:blipFill>
        <p:spPr>
          <a:xfrm>
            <a:off x="1221970" y="1330739"/>
            <a:ext cx="2736119" cy="2645547"/>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15664" y="6821512"/>
            <a:ext cx="16867758"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r>
              <a:rPr lang="en-US" sz="3200" b="1" dirty="0">
                <a:sym typeface="Arial Narrow"/>
              </a:rPr>
              <a:t>Keystrokes per character (KSPC</a:t>
            </a:r>
            <a:r>
              <a:rPr lang="en-US" sz="3200" b="1" dirty="0" smtClean="0">
                <a:sym typeface="Arial Narrow"/>
              </a:rPr>
              <a:t>) </a:t>
            </a:r>
            <a:r>
              <a:rPr lang="en-US" sz="3200" dirty="0" smtClean="0">
                <a:sym typeface="Arial Narrow"/>
              </a:rPr>
              <a:t>is </a:t>
            </a:r>
            <a:r>
              <a:rPr lang="en-US" sz="3200" dirty="0">
                <a:sym typeface="Arial Narrow"/>
              </a:rPr>
              <a:t>the number of keystrokes, on average, to generate each character of text in a </a:t>
            </a:r>
            <a:r>
              <a:rPr lang="en-US" sz="3200" dirty="0" smtClean="0">
                <a:sym typeface="Arial Narrow"/>
              </a:rPr>
              <a:t>given language </a:t>
            </a:r>
            <a:r>
              <a:rPr lang="en-US" sz="3200" dirty="0">
                <a:sym typeface="Arial Narrow"/>
              </a:rPr>
              <a:t>using a given </a:t>
            </a:r>
            <a:r>
              <a:rPr lang="en-US" sz="3200" dirty="0" smtClean="0">
                <a:sym typeface="Arial Narrow"/>
              </a:rPr>
              <a:t>text </a:t>
            </a:r>
            <a:r>
              <a:rPr lang="en-US" sz="3200" dirty="0">
                <a:sym typeface="Arial Narrow"/>
              </a:rPr>
              <a:t>entry </a:t>
            </a:r>
            <a:r>
              <a:rPr lang="en-US" sz="3200" dirty="0" smtClean="0">
                <a:sym typeface="Arial Narrow"/>
              </a:rPr>
              <a:t>technique</a:t>
            </a:r>
          </a:p>
          <a:p>
            <a:pPr algn="l">
              <a:spcBef>
                <a:spcPts val="2800"/>
              </a:spcBef>
              <a:defRPr sz="2800">
                <a:solidFill>
                  <a:srgbClr val="253957"/>
                </a:solidFill>
                <a:latin typeface="+mn-lt"/>
                <a:ea typeface="+mn-ea"/>
                <a:cs typeface="+mn-cs"/>
                <a:sym typeface="Arial Narrow"/>
              </a:defRPr>
            </a:pPr>
            <a:endParaRPr lang="en-US" sz="3200" dirty="0">
              <a:sym typeface="Arial Narrow"/>
            </a:endParaRPr>
          </a:p>
        </p:txBody>
      </p:sp>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smtClean="0"/>
              <a:t>Objective function</a:t>
            </a:r>
            <a:endParaRPr dirty="0"/>
          </a:p>
          <a:p>
            <a:pPr algn="l">
              <a:defRPr sz="4200">
                <a:solidFill>
                  <a:srgbClr val="253957"/>
                </a:solidFill>
                <a:latin typeface="+mn-lt"/>
                <a:ea typeface="+mn-ea"/>
                <a:cs typeface="+mn-cs"/>
                <a:sym typeface="Arial Narrow"/>
              </a:defRPr>
            </a:pPr>
            <a:r>
              <a:rPr lang="en-US" dirty="0" smtClean="0"/>
              <a:t>Main metric – </a:t>
            </a:r>
            <a:r>
              <a:rPr lang="en-US" b="1" dirty="0" smtClean="0"/>
              <a:t>KSPC</a:t>
            </a:r>
            <a:r>
              <a:rPr lang="en-US" dirty="0" smtClean="0"/>
              <a:t> metric</a:t>
            </a:r>
            <a:r>
              <a:rPr dirty="0" smtClean="0"/>
              <a:t> </a:t>
            </a:r>
            <a:endParaRPr dirty="0"/>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ФКН, Программная инженерия</a:t>
            </a:r>
            <a:endParaRPr dirty="0"/>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2" name="Рисунок 1"/>
          <p:cNvPicPr>
            <a:picLocks noChangeAspect="1"/>
          </p:cNvPicPr>
          <p:nvPr/>
        </p:nvPicPr>
        <p:blipFill>
          <a:blip r:embed="rId3"/>
          <a:stretch>
            <a:fillRect/>
          </a:stretch>
        </p:blipFill>
        <p:spPr>
          <a:xfrm>
            <a:off x="11951176" y="6821512"/>
            <a:ext cx="10997347" cy="4248472"/>
          </a:xfrm>
          <a:prstGeom prst="rect">
            <a:avLst/>
          </a:prstGeom>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smtClean="0"/>
              <a:t>Objective function</a:t>
            </a:r>
            <a:endParaRPr dirty="0"/>
          </a:p>
          <a:p>
            <a:pPr algn="l">
              <a:defRPr sz="4200">
                <a:solidFill>
                  <a:srgbClr val="253957"/>
                </a:solidFill>
                <a:latin typeface="+mn-lt"/>
                <a:ea typeface="+mn-ea"/>
                <a:cs typeface="+mn-cs"/>
                <a:sym typeface="Arial Narrow"/>
              </a:defRPr>
            </a:pPr>
            <a:r>
              <a:rPr lang="en-US" dirty="0" smtClean="0"/>
              <a:t>Secondary metric – </a:t>
            </a:r>
            <a:r>
              <a:rPr lang="en-US" b="1" dirty="0" smtClean="0"/>
              <a:t>Learning Performance</a:t>
            </a:r>
            <a:r>
              <a:rPr lang="en-US" dirty="0" smtClean="0"/>
              <a:t> (LP)</a:t>
            </a:r>
            <a:endParaRPr dirty="0"/>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ФКН, Программная инженерия</a:t>
            </a:r>
            <a:endParaRPr dirty="0"/>
          </a:p>
        </p:txBody>
      </p:sp>
      <p:pic>
        <p:nvPicPr>
          <p:cNvPr id="77"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15664" y="6821512"/>
            <a:ext cx="16867758"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r>
              <a:rPr lang="en-US" sz="3200" b="1" dirty="0" smtClean="0">
                <a:sym typeface="Arial Narrow"/>
              </a:rPr>
              <a:t>Learning Performance (LP) </a:t>
            </a:r>
            <a:r>
              <a:rPr lang="en-US" sz="3200" dirty="0" smtClean="0">
                <a:sym typeface="Arial Narrow"/>
              </a:rPr>
              <a:t>is </a:t>
            </a:r>
            <a:r>
              <a:rPr lang="en-US" sz="3200" dirty="0">
                <a:sym typeface="Arial Narrow"/>
              </a:rPr>
              <a:t>the numerical indicator of the learning rate (based on calculating the similarity of the proposed keyboard with the default)</a:t>
            </a:r>
          </a:p>
        </p:txBody>
      </p:sp>
      <p:pic>
        <p:nvPicPr>
          <p:cNvPr id="2" name="Рисунок 1"/>
          <p:cNvPicPr>
            <a:picLocks noChangeAspect="1"/>
          </p:cNvPicPr>
          <p:nvPr/>
        </p:nvPicPr>
        <p:blipFill>
          <a:blip r:embed="rId3"/>
          <a:stretch>
            <a:fillRect/>
          </a:stretch>
        </p:blipFill>
        <p:spPr>
          <a:xfrm>
            <a:off x="11471920" y="6821512"/>
            <a:ext cx="8661233" cy="1939082"/>
          </a:xfrm>
          <a:prstGeom prst="rect">
            <a:avLst/>
          </a:prstGeom>
        </p:spPr>
      </p:pic>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624048" y="8744942"/>
            <a:ext cx="2153039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defRPr sz="2800">
                <a:solidFill>
                  <a:srgbClr val="253957"/>
                </a:solidFill>
                <a:latin typeface="+mn-lt"/>
                <a:ea typeface="+mn-ea"/>
                <a:cs typeface="+mn-cs"/>
                <a:sym typeface="Arial Narrow"/>
              </a:defRPr>
            </a:pPr>
            <a:r>
              <a:rPr lang="en-US" sz="3200" dirty="0">
                <a:sym typeface="Arial Narrow"/>
              </a:rPr>
              <a:t>where 𝑖 is a letter in alphabet 𝛼, </a:t>
            </a:r>
            <a:endParaRPr lang="ru-RU" sz="3200" dirty="0" smtClean="0">
              <a:sym typeface="Arial Narrow"/>
            </a:endParaRPr>
          </a:p>
          <a:p>
            <a:pPr algn="l">
              <a:defRPr sz="2800">
                <a:solidFill>
                  <a:srgbClr val="253957"/>
                </a:solidFill>
                <a:latin typeface="+mn-lt"/>
                <a:ea typeface="+mn-ea"/>
                <a:cs typeface="+mn-cs"/>
                <a:sym typeface="Arial Narrow"/>
              </a:defRPr>
            </a:pPr>
            <a:r>
              <a:rPr lang="en-US" sz="3200" dirty="0" smtClean="0">
                <a:sym typeface="Arial Narrow"/>
              </a:rPr>
              <a:t>the </a:t>
            </a:r>
            <a:r>
              <a:rPr lang="en-US" sz="3200" dirty="0">
                <a:sym typeface="Arial Narrow"/>
              </a:rPr>
              <a:t>set of lowercase letters</a:t>
            </a:r>
          </a:p>
          <a:p>
            <a:pPr algn="l">
              <a:defRPr sz="2800">
                <a:solidFill>
                  <a:srgbClr val="253957"/>
                </a:solidFill>
                <a:latin typeface="+mn-lt"/>
                <a:ea typeface="+mn-ea"/>
                <a:cs typeface="+mn-cs"/>
                <a:sym typeface="Arial Narrow"/>
              </a:defRPr>
            </a:pPr>
            <a:r>
              <a:rPr lang="en-US" sz="3200" dirty="0">
                <a:sym typeface="Arial Narrow"/>
              </a:rPr>
              <a:t>from </a:t>
            </a:r>
            <a:r>
              <a:rPr lang="en-US" sz="3200" dirty="0" smtClean="0">
                <a:sym typeface="Arial Narrow"/>
              </a:rPr>
              <a:t>‘</a:t>
            </a:r>
            <a:r>
              <a:rPr lang="ru-RU" sz="3200" dirty="0" smtClean="0">
                <a:sym typeface="Arial Narrow"/>
              </a:rPr>
              <a:t>а</a:t>
            </a:r>
            <a:r>
              <a:rPr lang="en-US" sz="3200" dirty="0" smtClean="0">
                <a:sym typeface="Arial Narrow"/>
              </a:rPr>
              <a:t>’ </a:t>
            </a:r>
            <a:r>
              <a:rPr lang="en-US" sz="3200" dirty="0">
                <a:sym typeface="Arial Narrow"/>
              </a:rPr>
              <a:t>to </a:t>
            </a:r>
            <a:r>
              <a:rPr lang="en-US" sz="3200" dirty="0" smtClean="0">
                <a:sym typeface="Arial Narrow"/>
              </a:rPr>
              <a:t>‘</a:t>
            </a:r>
            <a:r>
              <a:rPr lang="ru-RU" sz="3200" smtClean="0">
                <a:sym typeface="Arial Narrow"/>
              </a:rPr>
              <a:t>я</a:t>
            </a:r>
            <a:r>
              <a:rPr lang="en-US" sz="3200" smtClean="0">
                <a:sym typeface="Arial Narrow"/>
              </a:rPr>
              <a:t>,’ </a:t>
            </a:r>
            <a:r>
              <a:rPr lang="en-US" sz="3200" dirty="0">
                <a:sym typeface="Arial Narrow"/>
              </a:rPr>
              <a:t>and 𝑘𝑖𝑥</a:t>
            </a:r>
          </a:p>
          <a:p>
            <a:pPr algn="l">
              <a:defRPr sz="2800">
                <a:solidFill>
                  <a:srgbClr val="253957"/>
                </a:solidFill>
                <a:latin typeface="+mn-lt"/>
                <a:ea typeface="+mn-ea"/>
                <a:cs typeface="+mn-cs"/>
                <a:sym typeface="Arial Narrow"/>
              </a:defRPr>
            </a:pPr>
            <a:r>
              <a:rPr lang="en-US" sz="3200" dirty="0">
                <a:sym typeface="Arial Narrow"/>
              </a:rPr>
              <a:t> and 𝑞𝑖𝑥</a:t>
            </a:r>
          </a:p>
          <a:p>
            <a:pPr algn="l">
              <a:defRPr sz="2800">
                <a:solidFill>
                  <a:srgbClr val="253957"/>
                </a:solidFill>
                <a:latin typeface="+mn-lt"/>
                <a:ea typeface="+mn-ea"/>
                <a:cs typeface="+mn-cs"/>
                <a:sym typeface="Arial Narrow"/>
              </a:defRPr>
            </a:pPr>
            <a:r>
              <a:rPr lang="en-US" sz="3200" dirty="0">
                <a:sym typeface="Arial Narrow"/>
              </a:rPr>
              <a:t> are the x-indices of the 𝑖 key</a:t>
            </a:r>
          </a:p>
          <a:p>
            <a:pPr algn="l">
              <a:defRPr sz="2800">
                <a:solidFill>
                  <a:srgbClr val="253957"/>
                </a:solidFill>
                <a:latin typeface="+mn-lt"/>
                <a:ea typeface="+mn-ea"/>
                <a:cs typeface="+mn-cs"/>
                <a:sym typeface="Arial Narrow"/>
              </a:defRPr>
            </a:pPr>
            <a:r>
              <a:rPr lang="en-US" sz="3200" dirty="0">
                <a:sym typeface="Arial Narrow"/>
              </a:rPr>
              <a:t>on the given keyboard layout and </a:t>
            </a:r>
            <a:r>
              <a:rPr lang="en-US" sz="3200" dirty="0" smtClean="0">
                <a:sym typeface="Arial Narrow"/>
              </a:rPr>
              <a:t>default</a:t>
            </a:r>
            <a:endParaRPr lang="en-US" sz="3200" dirty="0">
              <a:sym typeface="Arial Narrow"/>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smtClean="0">
                <a:solidFill>
                  <a:srgbClr val="253957"/>
                </a:solidFill>
              </a:rPr>
              <a:t>algorithm</a:t>
            </a:r>
            <a:endParaRPr dirty="0">
              <a:solidFill>
                <a:srgbClr val="253957"/>
              </a:solidFill>
            </a:endParaRPr>
          </a:p>
        </p:txBody>
      </p:sp>
      <p:sp>
        <p:nvSpPr>
          <p:cNvPr id="82"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3"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ФКН, Программная инженерия</a:t>
            </a:r>
            <a:endParaRPr dirty="0"/>
          </a:p>
        </p:txBody>
      </p:sp>
      <p:pic>
        <p:nvPicPr>
          <p:cNvPr id="84"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TextBox 1"/>
          <p:cNvSpPr txBox="1"/>
          <p:nvPr/>
        </p:nvSpPr>
        <p:spPr>
          <a:xfrm>
            <a:off x="6071320" y="7291372"/>
            <a:ext cx="11521280" cy="12214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7000" dirty="0">
                <a:solidFill>
                  <a:srgbClr val="253957"/>
                </a:solidFill>
                <a:latin typeface="+mn-lt"/>
              </a:rPr>
              <a:t>Simulated annealing</a:t>
            </a:r>
            <a:endParaRPr kumimoji="0" lang="ru-RU" sz="7000" b="0" i="0" u="none" strike="noStrike" cap="none" spc="0" normalizeH="0" baseline="0" dirty="0">
              <a:ln>
                <a:noFill/>
              </a:ln>
              <a:solidFill>
                <a:srgbClr val="253957"/>
              </a:solidFill>
              <a:effectLst/>
              <a:uFillTx/>
              <a:latin typeface="+mn-lt"/>
              <a:sym typeface="Helvetica Light"/>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0"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ФКН, Программная инженерия</a:t>
            </a:r>
            <a:endParaRPr dirty="0"/>
          </a:p>
        </p:txBody>
      </p:sp>
      <p:pic>
        <p:nvPicPr>
          <p:cNvPr id="91"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TextBox 1"/>
          <p:cNvSpPr txBox="1"/>
          <p:nvPr/>
        </p:nvSpPr>
        <p:spPr>
          <a:xfrm>
            <a:off x="742728" y="2919953"/>
            <a:ext cx="15697744"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253957"/>
                </a:solidFill>
                <a:effectLst/>
                <a:uFillTx/>
                <a:latin typeface="+mn-lt"/>
                <a:ea typeface="+mj-ea"/>
                <a:cs typeface="+mj-cs"/>
                <a:sym typeface="Helvetica Light"/>
              </a:rPr>
              <a:t>Before starting simulated annealing we need</a:t>
            </a:r>
            <a:r>
              <a:rPr kumimoji="0" lang="en-US" b="0" i="0" u="none" strike="noStrike" cap="none" spc="0" normalizeH="0" dirty="0" smtClean="0">
                <a:ln>
                  <a:noFill/>
                </a:ln>
                <a:solidFill>
                  <a:srgbClr val="253957"/>
                </a:solidFill>
                <a:effectLst/>
                <a:uFillTx/>
                <a:latin typeface="+mn-lt"/>
                <a:ea typeface="+mj-ea"/>
                <a:cs typeface="+mj-cs"/>
                <a:sym typeface="Helvetica Light"/>
              </a:rPr>
              <a:t> to define 3 functions:</a:t>
            </a:r>
            <a:endParaRPr kumimoji="0" lang="ru-RU" b="0" i="0" u="none" strike="noStrike" cap="none" spc="0" normalizeH="0" baseline="0" dirty="0">
              <a:ln>
                <a:noFill/>
              </a:ln>
              <a:solidFill>
                <a:srgbClr val="253957"/>
              </a:solidFill>
              <a:effectLst/>
              <a:uFillTx/>
              <a:latin typeface="+mn-lt"/>
              <a:ea typeface="+mj-ea"/>
              <a:cs typeface="+mj-cs"/>
              <a:sym typeface="Helvetica Light"/>
            </a:endParaRPr>
          </a:p>
        </p:txBody>
      </p:sp>
      <p:sp>
        <p:nvSpPr>
          <p:cNvPr id="5" name="TextBox 4"/>
          <p:cNvSpPr txBox="1"/>
          <p:nvPr/>
        </p:nvSpPr>
        <p:spPr>
          <a:xfrm>
            <a:off x="2038871" y="4441994"/>
            <a:ext cx="10369152"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marR="0" indent="-571500" algn="l" defTabSz="821531"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000" b="1" i="0" u="none" strike="noStrike" cap="none" spc="0" normalizeH="0" baseline="0" dirty="0" smtClean="0">
                <a:ln>
                  <a:noFill/>
                </a:ln>
                <a:solidFill>
                  <a:srgbClr val="253957"/>
                </a:solidFill>
                <a:effectLst/>
                <a:uFillTx/>
                <a:latin typeface="+mn-lt"/>
                <a:sym typeface="Helvetica Light"/>
              </a:rPr>
              <a:t>Energy function:</a:t>
            </a:r>
            <a:r>
              <a:rPr kumimoji="0" lang="en-US" sz="4000" b="1" i="0" u="none" strike="noStrike" cap="none" spc="0" normalizeH="0" dirty="0" smtClean="0">
                <a:ln>
                  <a:noFill/>
                </a:ln>
                <a:solidFill>
                  <a:srgbClr val="253957"/>
                </a:solidFill>
                <a:effectLst/>
                <a:uFillTx/>
                <a:latin typeface="+mn-lt"/>
                <a:sym typeface="Helvetica Light"/>
              </a:rPr>
              <a:t>  </a:t>
            </a:r>
            <a:r>
              <a:rPr lang="en-US" sz="4000" dirty="0" smtClean="0">
                <a:solidFill>
                  <a:srgbClr val="253957"/>
                </a:solidFill>
                <a:latin typeface="+mn-lt"/>
              </a:rPr>
              <a:t>it’s just our objective function</a:t>
            </a:r>
            <a:endParaRPr kumimoji="0" lang="ru-RU" sz="4000" b="0" i="0" u="none" strike="noStrike" cap="none" spc="0" normalizeH="0" baseline="0" dirty="0">
              <a:ln>
                <a:noFill/>
              </a:ln>
              <a:solidFill>
                <a:srgbClr val="253957"/>
              </a:solidFill>
              <a:effectLst/>
              <a:uFillTx/>
              <a:latin typeface="+mn-lt"/>
              <a:sym typeface="Helvetica Light"/>
            </a:endParaRPr>
          </a:p>
        </p:txBody>
      </p:sp>
      <p:sp>
        <p:nvSpPr>
          <p:cNvPr id="6" name="TextBox 5"/>
          <p:cNvSpPr txBox="1"/>
          <p:nvPr/>
        </p:nvSpPr>
        <p:spPr>
          <a:xfrm>
            <a:off x="2038871" y="5633864"/>
            <a:ext cx="9933557"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marR="0" indent="-571500" algn="l" defTabSz="821531"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000" b="1" i="0" u="none" strike="noStrike" cap="none" spc="0" normalizeH="0" baseline="0" dirty="0" smtClean="0">
                <a:ln>
                  <a:noFill/>
                </a:ln>
                <a:solidFill>
                  <a:srgbClr val="253957"/>
                </a:solidFill>
                <a:effectLst/>
                <a:uFillTx/>
                <a:latin typeface="+mn-lt"/>
                <a:ea typeface="+mj-ea"/>
                <a:cs typeface="+mj-cs"/>
                <a:sym typeface="Helvetica Light"/>
              </a:rPr>
              <a:t>Decrease temperature function: </a:t>
            </a:r>
            <a:r>
              <a:rPr kumimoji="0" lang="en-US" sz="4000" b="0" i="0" u="none" strike="noStrike" cap="none" spc="0" normalizeH="0" baseline="0" dirty="0" err="1" smtClean="0">
                <a:ln>
                  <a:noFill/>
                </a:ln>
                <a:solidFill>
                  <a:srgbClr val="253957"/>
                </a:solidFill>
                <a:effectLst/>
                <a:uFillTx/>
                <a:latin typeface="+mn-lt"/>
                <a:ea typeface="+mj-ea"/>
                <a:cs typeface="+mj-cs"/>
                <a:sym typeface="Helvetica Light"/>
              </a:rPr>
              <a:t>t</a:t>
            </a:r>
            <a:r>
              <a:rPr lang="en-US" sz="4000" dirty="0" err="1">
                <a:solidFill>
                  <a:srgbClr val="253957"/>
                </a:solidFill>
                <a:latin typeface="+mn-lt"/>
              </a:rPr>
              <a:t>i</a:t>
            </a:r>
            <a:r>
              <a:rPr kumimoji="0" lang="en-US" sz="4000" b="0" i="0" u="none" strike="noStrike" cap="none" spc="0" normalizeH="0" baseline="0" dirty="0" smtClean="0">
                <a:ln>
                  <a:noFill/>
                </a:ln>
                <a:solidFill>
                  <a:srgbClr val="253957"/>
                </a:solidFill>
                <a:effectLst/>
                <a:uFillTx/>
                <a:latin typeface="+mn-lt"/>
                <a:ea typeface="+mj-ea"/>
                <a:cs typeface="+mj-cs"/>
                <a:sym typeface="Helvetica Light"/>
              </a:rPr>
              <a:t> = t0 / </a:t>
            </a:r>
            <a:r>
              <a:rPr kumimoji="0" lang="en-US" sz="4000" b="0" i="0" u="none" strike="noStrike" cap="none" spc="0" normalizeH="0" baseline="0" dirty="0" err="1" smtClean="0">
                <a:ln>
                  <a:noFill/>
                </a:ln>
                <a:solidFill>
                  <a:srgbClr val="253957"/>
                </a:solidFill>
                <a:effectLst/>
                <a:uFillTx/>
                <a:latin typeface="+mn-lt"/>
                <a:ea typeface="+mj-ea"/>
                <a:cs typeface="+mj-cs"/>
                <a:sym typeface="Helvetica Light"/>
              </a:rPr>
              <a:t>i</a:t>
            </a:r>
            <a:r>
              <a:rPr kumimoji="0" lang="en-US" sz="4000" b="0" i="0" u="none" strike="noStrike" cap="none" spc="0" normalizeH="0" dirty="0" smtClean="0">
                <a:ln>
                  <a:noFill/>
                </a:ln>
                <a:solidFill>
                  <a:srgbClr val="253957"/>
                </a:solidFill>
                <a:effectLst/>
                <a:uFillTx/>
                <a:latin typeface="+mn-lt"/>
                <a:ea typeface="+mj-ea"/>
                <a:cs typeface="+mj-cs"/>
                <a:sym typeface="Helvetica Light"/>
              </a:rPr>
              <a:t> * 1.1</a:t>
            </a:r>
            <a:endParaRPr kumimoji="0" lang="ru-RU" sz="4000" b="0" i="0" u="none" strike="noStrike" cap="none" spc="0" normalizeH="0" baseline="0" dirty="0">
              <a:ln>
                <a:noFill/>
              </a:ln>
              <a:solidFill>
                <a:srgbClr val="253957"/>
              </a:solidFill>
              <a:effectLst/>
              <a:uFillTx/>
              <a:latin typeface="+mn-lt"/>
              <a:ea typeface="+mj-ea"/>
              <a:cs typeface="+mj-cs"/>
              <a:sym typeface="Helvetica Light"/>
            </a:endParaRPr>
          </a:p>
        </p:txBody>
      </p:sp>
      <p:sp>
        <p:nvSpPr>
          <p:cNvPr id="11" name="TextBox 10"/>
          <p:cNvSpPr txBox="1"/>
          <p:nvPr/>
        </p:nvSpPr>
        <p:spPr>
          <a:xfrm>
            <a:off x="2038871" y="6825734"/>
            <a:ext cx="17497945"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marR="0" indent="-571500" algn="l" defTabSz="821531"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000" b="1" i="0" u="none" strike="noStrike" cap="none" spc="0" normalizeH="0" baseline="0" dirty="0" smtClean="0">
                <a:ln>
                  <a:noFill/>
                </a:ln>
                <a:solidFill>
                  <a:srgbClr val="253957"/>
                </a:solidFill>
                <a:effectLst/>
                <a:uFillTx/>
                <a:latin typeface="+mn-lt"/>
                <a:ea typeface="+mj-ea"/>
                <a:cs typeface="+mj-cs"/>
                <a:sym typeface="Helvetica Light"/>
              </a:rPr>
              <a:t>Function that generates a new state: </a:t>
            </a:r>
            <a:r>
              <a:rPr lang="en-US" sz="4000" dirty="0" smtClean="0">
                <a:solidFill>
                  <a:srgbClr val="253957"/>
                </a:solidFill>
                <a:latin typeface="+mn-lt"/>
              </a:rPr>
              <a:t>select new random button for one random letter</a:t>
            </a:r>
            <a:endParaRPr kumimoji="0" lang="ru-RU" sz="4000" b="0" i="0" u="none" strike="noStrike" cap="none" spc="0" normalizeH="0" baseline="0" dirty="0">
              <a:ln>
                <a:noFill/>
              </a:ln>
              <a:solidFill>
                <a:srgbClr val="253957"/>
              </a:solidFill>
              <a:effectLst/>
              <a:uFillTx/>
              <a:latin typeface="+mn-lt"/>
              <a:ea typeface="+mj-ea"/>
              <a:cs typeface="+mj-cs"/>
              <a:sym typeface="Helvetica Light"/>
            </a:endParaRPr>
          </a:p>
        </p:txBody>
      </p:sp>
      <p:sp>
        <p:nvSpPr>
          <p:cNvPr id="12" name="TextBox 11"/>
          <p:cNvSpPr txBox="1"/>
          <p:nvPr/>
        </p:nvSpPr>
        <p:spPr>
          <a:xfrm>
            <a:off x="742728" y="8899276"/>
            <a:ext cx="15697744"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253957"/>
                </a:solidFill>
                <a:effectLst/>
                <a:uFillTx/>
                <a:latin typeface="+mn-lt"/>
                <a:ea typeface="+mj-ea"/>
                <a:cs typeface="+mj-cs"/>
                <a:sym typeface="Helvetica Light"/>
              </a:rPr>
              <a:t>Probability of</a:t>
            </a:r>
            <a:r>
              <a:rPr kumimoji="0" lang="en-US" b="0" i="0" u="none" strike="noStrike" cap="none" spc="0" normalizeH="0" dirty="0" smtClean="0">
                <a:ln>
                  <a:noFill/>
                </a:ln>
                <a:solidFill>
                  <a:srgbClr val="253957"/>
                </a:solidFill>
                <a:effectLst/>
                <a:uFillTx/>
                <a:latin typeface="+mn-lt"/>
                <a:ea typeface="+mj-ea"/>
                <a:cs typeface="+mj-cs"/>
                <a:sym typeface="Helvetica Light"/>
              </a:rPr>
              <a:t> going into a bad state:</a:t>
            </a:r>
            <a:endParaRPr kumimoji="0" lang="ru-RU" b="0" i="0" u="none" strike="noStrike" cap="none" spc="0" normalizeH="0" baseline="0" dirty="0">
              <a:ln>
                <a:noFill/>
              </a:ln>
              <a:solidFill>
                <a:srgbClr val="253957"/>
              </a:solidFill>
              <a:effectLst/>
              <a:uFillTx/>
              <a:latin typeface="+mn-lt"/>
              <a:ea typeface="+mj-ea"/>
              <a:cs typeface="+mj-cs"/>
              <a:sym typeface="Helvetica Light"/>
            </a:endParaRPr>
          </a:p>
        </p:txBody>
      </p:sp>
      <p:pic>
        <p:nvPicPr>
          <p:cNvPr id="7" name="Рисунок 6"/>
          <p:cNvPicPr>
            <a:picLocks noChangeAspect="1"/>
          </p:cNvPicPr>
          <p:nvPr/>
        </p:nvPicPr>
        <p:blipFill>
          <a:blip r:embed="rId3"/>
          <a:stretch>
            <a:fillRect/>
          </a:stretch>
        </p:blipFill>
        <p:spPr>
          <a:xfrm>
            <a:off x="10031760" y="9058690"/>
            <a:ext cx="3334939" cy="594881"/>
          </a:xfrm>
          <a:prstGeom prst="rect">
            <a:avLst/>
          </a:prstGeom>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smtClean="0"/>
              <a:t>conclusion</a:t>
            </a:r>
            <a:endParaRPr dirty="0"/>
          </a:p>
        </p:txBody>
      </p:sp>
      <p:sp>
        <p:nvSpPr>
          <p:cNvPr id="95" name="Заголовок основного текста"/>
          <p:cNvSpPr txBox="1"/>
          <p:nvPr/>
        </p:nvSpPr>
        <p:spPr>
          <a:xfrm>
            <a:off x="1169235" y="4609468"/>
            <a:ext cx="21506374"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dirty="0" smtClean="0"/>
              <a:t>The </a:t>
            </a:r>
            <a:r>
              <a:rPr lang="en-US" dirty="0" smtClean="0"/>
              <a:t>best layout which was generated by </a:t>
            </a:r>
            <a:r>
              <a:rPr lang="en-US" dirty="0" smtClean="0"/>
              <a:t>algorithm (30000 steps)</a:t>
            </a:r>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7"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ФКН, Программная инженерия</a:t>
            </a:r>
            <a:endParaRPr dirty="0"/>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TextBox 1"/>
          <p:cNvSpPr txBox="1"/>
          <p:nvPr/>
        </p:nvSpPr>
        <p:spPr>
          <a:xfrm>
            <a:off x="1822848" y="6497960"/>
            <a:ext cx="10081120" cy="5684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ru-RU" sz="3600" dirty="0">
                <a:latin typeface="Consolas" panose="020B0609020204030204" pitchFamily="49" charset="0"/>
              </a:rPr>
              <a:t>{</a:t>
            </a:r>
          </a:p>
          <a:p>
            <a:pPr algn="l"/>
            <a:r>
              <a:rPr lang="ru-RU" sz="3600" dirty="0">
                <a:latin typeface="Consolas" panose="020B0609020204030204" pitchFamily="49" charset="0"/>
              </a:rPr>
              <a:t>  "s" : ["б", "и", "р"],</a:t>
            </a:r>
          </a:p>
          <a:p>
            <a:pPr algn="l"/>
            <a:r>
              <a:rPr lang="ru-RU" sz="3600" dirty="0">
                <a:latin typeface="Consolas" panose="020B0609020204030204" pitchFamily="49" charset="0"/>
              </a:rPr>
              <a:t>  "d" : ["д", "й", "о"],</a:t>
            </a:r>
          </a:p>
          <a:p>
            <a:pPr algn="l"/>
            <a:r>
              <a:rPr lang="ru-RU" sz="3600" dirty="0">
                <a:latin typeface="Consolas" panose="020B0609020204030204" pitchFamily="49" charset="0"/>
              </a:rPr>
              <a:t>  "f" : ["з", "т", "у"],</a:t>
            </a:r>
          </a:p>
          <a:p>
            <a:pPr algn="l"/>
            <a:r>
              <a:rPr lang="ru-RU" sz="3600" dirty="0">
                <a:latin typeface="Consolas" panose="020B0609020204030204" pitchFamily="49" charset="0"/>
              </a:rPr>
              <a:t>  "g" : ["г", "н", "ъ", "э", "я"],</a:t>
            </a:r>
          </a:p>
          <a:p>
            <a:pPr algn="l"/>
            <a:r>
              <a:rPr lang="ru-RU" sz="3600" dirty="0">
                <a:latin typeface="Consolas" panose="020B0609020204030204" pitchFamily="49" charset="0"/>
              </a:rPr>
              <a:t>  "h" : ["в", "е", "ф", "ш"],</a:t>
            </a:r>
          </a:p>
          <a:p>
            <a:pPr algn="l"/>
            <a:r>
              <a:rPr lang="ru-RU" sz="3600" dirty="0">
                <a:latin typeface="Consolas" panose="020B0609020204030204" pitchFamily="49" charset="0"/>
              </a:rPr>
              <a:t>  "j" : ["ж", "л", "с", "х", "ь"],</a:t>
            </a:r>
          </a:p>
          <a:p>
            <a:pPr algn="l"/>
            <a:r>
              <a:rPr lang="ru-RU" sz="3600" dirty="0">
                <a:latin typeface="Consolas" panose="020B0609020204030204" pitchFamily="49" charset="0"/>
              </a:rPr>
              <a:t>  "k" : ["к", "п", "ц", "щ", "ы", "ю"],</a:t>
            </a:r>
          </a:p>
          <a:p>
            <a:pPr algn="l"/>
            <a:r>
              <a:rPr lang="ru-RU" sz="3600" dirty="0">
                <a:latin typeface="Consolas" panose="020B0609020204030204" pitchFamily="49" charset="0"/>
              </a:rPr>
              <a:t>  "l" : ["а", "м", "ч"]</a:t>
            </a:r>
          </a:p>
          <a:p>
            <a:pPr algn="l"/>
            <a:r>
              <a:rPr lang="ru-RU" sz="3600" dirty="0">
                <a:latin typeface="Consolas" panose="020B0609020204030204" pitchFamily="49" charset="0"/>
              </a:rPr>
              <a:t>}</a:t>
            </a:r>
            <a:endParaRPr kumimoji="0" lang="ru-RU" sz="3600" b="0" i="0" u="none" strike="noStrike" cap="none" spc="0" normalizeH="0" baseline="0" dirty="0">
              <a:ln>
                <a:noFill/>
              </a:ln>
              <a:solidFill>
                <a:srgbClr val="000000"/>
              </a:solidFill>
              <a:effectLst/>
              <a:uFillTx/>
              <a:latin typeface="Consolas" panose="020B0609020204030204" pitchFamily="49" charset="0"/>
              <a:sym typeface="Helvetica Light"/>
            </a:endParaRPr>
          </a:p>
        </p:txBody>
      </p:sp>
      <p:pic>
        <p:nvPicPr>
          <p:cNvPr id="4" name="Рисунок 3"/>
          <p:cNvPicPr>
            <a:picLocks noChangeAspect="1"/>
          </p:cNvPicPr>
          <p:nvPr/>
        </p:nvPicPr>
        <p:blipFill>
          <a:blip r:embed="rId3"/>
          <a:stretch>
            <a:fillRect/>
          </a:stretch>
        </p:blipFill>
        <p:spPr>
          <a:xfrm>
            <a:off x="13776176" y="7875316"/>
            <a:ext cx="7293504" cy="1499791"/>
          </a:xfrm>
          <a:prstGeom prst="rect">
            <a:avLst/>
          </a:prstGeom>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a:extLst/>
          </a:blip>
          <a:stretch>
            <a:fillRect/>
          </a:stretch>
        </p:blipFill>
        <p:spPr>
          <a:xfrm>
            <a:off x="10594075" y="4920064"/>
            <a:ext cx="3195850" cy="3090059"/>
          </a:xfrm>
          <a:prstGeom prst="rect">
            <a:avLst/>
          </a:prstGeom>
          <a:ln w="12700">
            <a:miter lim="400000"/>
          </a:ln>
        </p:spPr>
      </p:pic>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328</TotalTime>
  <Words>359</Words>
  <Application>Microsoft Office PowerPoint</Application>
  <PresentationFormat>Произвольный</PresentationFormat>
  <Paragraphs>42</Paragraphs>
  <Slides>7</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7</vt:i4>
      </vt:variant>
    </vt:vector>
  </HeadingPairs>
  <TitlesOfParts>
    <vt:vector size="14" baseType="lpstr">
      <vt:lpstr>Arial</vt:lpstr>
      <vt:lpstr>Arial Narrow</vt:lpstr>
      <vt:lpstr>Consolas</vt:lpstr>
      <vt:lpstr>Helvetica</vt:lpstr>
      <vt:lpstr>Helvetica Light</vt:lpstr>
      <vt:lpstr>Helvetica Neue</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Denis</cp:lastModifiedBy>
  <cp:revision>56</cp:revision>
  <dcterms:modified xsi:type="dcterms:W3CDTF">2021-02-26T10:54:51Z</dcterms:modified>
</cp:coreProperties>
</file>