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682" y="4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3" y="5537648"/>
            <a:ext cx="9443425" cy="1267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smtClean="0"/>
              <a:t>Предикативный ввод</a:t>
            </a:r>
            <a:endParaRPr dirty="0"/>
          </a:p>
        </p:txBody>
      </p:sp>
      <p:sp>
        <p:nvSpPr>
          <p:cNvPr id="53" name="Очень крутой подзаголовок презентации"/>
          <p:cNvSpPr txBox="1"/>
          <p:nvPr/>
        </p:nvSpPr>
        <p:spPr>
          <a:xfrm>
            <a:off x="15576376" y="9001571"/>
            <a:ext cx="7776864" cy="22489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600" dirty="0" smtClean="0"/>
              <a:t>Выполнили: Чертанов Денис БПИ185</a:t>
            </a:r>
          </a:p>
          <a:p>
            <a:r>
              <a:rPr lang="ru-RU" sz="3600" dirty="0" smtClean="0"/>
              <a:t>		</a:t>
            </a:r>
            <a:r>
              <a:rPr lang="ru-RU" sz="3600" dirty="0"/>
              <a:t> </a:t>
            </a:r>
            <a:r>
              <a:rPr lang="ru-RU" sz="3600" dirty="0" smtClean="0"/>
              <a:t>     Сафонов Николай БПИ185</a:t>
            </a:r>
          </a:p>
          <a:p>
            <a:r>
              <a:rPr lang="ru-RU" sz="3600" dirty="0"/>
              <a:t> </a:t>
            </a:r>
            <a:r>
              <a:rPr lang="ru-RU" sz="3600" dirty="0" smtClean="0"/>
              <a:t>                     </a:t>
            </a:r>
            <a:r>
              <a:rPr lang="ru-RU" sz="3600" dirty="0" err="1" smtClean="0"/>
              <a:t>Калантаев</a:t>
            </a:r>
            <a:r>
              <a:rPr lang="ru-RU" sz="3600" dirty="0" smtClean="0"/>
              <a:t> Максим БПИ185</a:t>
            </a:r>
            <a:endParaRPr sz="3600" dirty="0"/>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smtClean="0"/>
              <a:t>Факультет компьютерных наук</a:t>
            </a:r>
            <a:r>
              <a:rPr dirty="0" smtClean="0"/>
              <a:t>, </a:t>
            </a:r>
            <a:r>
              <a:rPr dirty="0"/>
              <a:t/>
            </a:r>
            <a:br>
              <a:rPr dirty="0"/>
            </a:br>
            <a:r>
              <a:rPr lang="ru-RU" dirty="0" smtClean="0"/>
              <a:t>ОП Программная инженерия</a:t>
            </a:r>
            <a:r>
              <a:rPr dirty="0" smtClean="0"/>
              <a:t> </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a:t>
            </a:r>
            <a:r>
              <a:rPr dirty="0" smtClean="0"/>
              <a:t>20</a:t>
            </a:r>
            <a:r>
              <a:rPr lang="en-US" dirty="0" smtClean="0"/>
              <a:t>21</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5664" y="6821512"/>
            <a:ext cx="16867758"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200" b="1" dirty="0">
                <a:sym typeface="Arial Narrow"/>
              </a:rPr>
              <a:t>Keystrokes per character (KSPC</a:t>
            </a:r>
            <a:r>
              <a:rPr lang="en-US" sz="3200" b="1" dirty="0" smtClean="0">
                <a:sym typeface="Arial Narrow"/>
              </a:rPr>
              <a:t>) </a:t>
            </a:r>
            <a:r>
              <a:rPr lang="en-US" sz="3200" dirty="0" smtClean="0">
                <a:sym typeface="Arial Narrow"/>
              </a:rPr>
              <a:t>is </a:t>
            </a:r>
            <a:r>
              <a:rPr lang="en-US" sz="3200" dirty="0">
                <a:sym typeface="Arial Narrow"/>
              </a:rPr>
              <a:t>the number of keystrokes, on average, to generate each character of text in a </a:t>
            </a:r>
            <a:r>
              <a:rPr lang="en-US" sz="3200" dirty="0" smtClean="0">
                <a:sym typeface="Arial Narrow"/>
              </a:rPr>
              <a:t>given language </a:t>
            </a:r>
            <a:r>
              <a:rPr lang="en-US" sz="3200" dirty="0">
                <a:sym typeface="Arial Narrow"/>
              </a:rPr>
              <a:t>using a given </a:t>
            </a:r>
            <a:r>
              <a:rPr lang="en-US" sz="3200" dirty="0" smtClean="0">
                <a:sym typeface="Arial Narrow"/>
              </a:rPr>
              <a:t>text </a:t>
            </a:r>
            <a:r>
              <a:rPr lang="en-US" sz="3200" dirty="0">
                <a:sym typeface="Arial Narrow"/>
              </a:rPr>
              <a:t>entry </a:t>
            </a:r>
            <a:r>
              <a:rPr lang="en-US" sz="3200" dirty="0" smtClean="0">
                <a:sym typeface="Arial Narrow"/>
              </a:rPr>
              <a:t>technique</a:t>
            </a:r>
          </a:p>
          <a:p>
            <a:pPr algn="l">
              <a:spcBef>
                <a:spcPts val="2800"/>
              </a:spcBef>
              <a:defRPr sz="2800">
                <a:solidFill>
                  <a:srgbClr val="253957"/>
                </a:solidFill>
                <a:latin typeface="+mn-lt"/>
                <a:ea typeface="+mn-ea"/>
                <a:cs typeface="+mn-cs"/>
                <a:sym typeface="Arial Narrow"/>
              </a:defRPr>
            </a:pPr>
            <a:endParaRPr lang="en-US" sz="3200" dirty="0">
              <a:sym typeface="Arial Narrow"/>
            </a:endParaRPr>
          </a:p>
        </p:txBody>
      </p:sp>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Objective function</a:t>
            </a:r>
            <a:endParaRPr dirty="0"/>
          </a:p>
          <a:p>
            <a:pPr algn="l">
              <a:defRPr sz="4200">
                <a:solidFill>
                  <a:srgbClr val="253957"/>
                </a:solidFill>
                <a:latin typeface="+mn-lt"/>
                <a:ea typeface="+mn-ea"/>
                <a:cs typeface="+mn-cs"/>
                <a:sym typeface="Arial Narrow"/>
              </a:defRPr>
            </a:pPr>
            <a:r>
              <a:rPr lang="en-US" dirty="0" smtClean="0"/>
              <a:t>Main metric – </a:t>
            </a:r>
            <a:r>
              <a:rPr lang="en-US" b="1" dirty="0" smtClean="0"/>
              <a:t>KSPC</a:t>
            </a:r>
            <a:r>
              <a:rPr lang="en-US" dirty="0" smtClean="0"/>
              <a:t> metric</a:t>
            </a:r>
            <a:r>
              <a:rPr dirty="0" smtClean="0"/>
              <a:t> </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2" name="Рисунок 1"/>
          <p:cNvPicPr>
            <a:picLocks noChangeAspect="1"/>
          </p:cNvPicPr>
          <p:nvPr/>
        </p:nvPicPr>
        <p:blipFill>
          <a:blip r:embed="rId3"/>
          <a:stretch>
            <a:fillRect/>
          </a:stretch>
        </p:blipFill>
        <p:spPr>
          <a:xfrm>
            <a:off x="11951176" y="6821512"/>
            <a:ext cx="10997347" cy="4248472"/>
          </a:xfrm>
          <a:prstGeom prst="rect">
            <a:avLst/>
          </a:prstGeom>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Objective function</a:t>
            </a:r>
            <a:endParaRPr dirty="0"/>
          </a:p>
          <a:p>
            <a:pPr algn="l">
              <a:defRPr sz="4200">
                <a:solidFill>
                  <a:srgbClr val="253957"/>
                </a:solidFill>
                <a:latin typeface="+mn-lt"/>
                <a:ea typeface="+mn-ea"/>
                <a:cs typeface="+mn-cs"/>
                <a:sym typeface="Arial Narrow"/>
              </a:defRPr>
            </a:pPr>
            <a:r>
              <a:rPr lang="en-US" dirty="0" smtClean="0"/>
              <a:t>Secondary metric – </a:t>
            </a:r>
            <a:r>
              <a:rPr lang="en-US" b="1" dirty="0" smtClean="0"/>
              <a:t>Learning Performance</a:t>
            </a:r>
            <a:r>
              <a:rPr lang="en-US" dirty="0" smtClean="0"/>
              <a:t> (LP)</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15664" y="6821512"/>
            <a:ext cx="16867758"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spcBef>
                <a:spcPts val="2800"/>
              </a:spcBef>
              <a:defRPr sz="2800">
                <a:solidFill>
                  <a:srgbClr val="253957"/>
                </a:solidFill>
                <a:latin typeface="+mn-lt"/>
                <a:ea typeface="+mn-ea"/>
                <a:cs typeface="+mn-cs"/>
                <a:sym typeface="Arial Narrow"/>
              </a:defRPr>
            </a:pPr>
            <a:r>
              <a:rPr lang="en-US" sz="3200" b="1" dirty="0" smtClean="0">
                <a:sym typeface="Arial Narrow"/>
              </a:rPr>
              <a:t>Learning Performance (LP) </a:t>
            </a:r>
            <a:r>
              <a:rPr lang="en-US" sz="3200" dirty="0" smtClean="0">
                <a:sym typeface="Arial Narrow"/>
              </a:rPr>
              <a:t>is </a:t>
            </a:r>
            <a:r>
              <a:rPr lang="en-US" sz="3200" dirty="0">
                <a:sym typeface="Arial Narrow"/>
              </a:rPr>
              <a:t>the numerical indicator of the learning rate (based on calculating the similarity of the proposed keyboard with the default)</a:t>
            </a:r>
          </a:p>
        </p:txBody>
      </p:sp>
      <p:pic>
        <p:nvPicPr>
          <p:cNvPr id="2" name="Рисунок 1"/>
          <p:cNvPicPr>
            <a:picLocks noChangeAspect="1"/>
          </p:cNvPicPr>
          <p:nvPr/>
        </p:nvPicPr>
        <p:blipFill>
          <a:blip r:embed="rId3"/>
          <a:stretch>
            <a:fillRect/>
          </a:stretch>
        </p:blipFill>
        <p:spPr>
          <a:xfrm>
            <a:off x="11471920" y="6821512"/>
            <a:ext cx="8661233" cy="1939082"/>
          </a:xfrm>
          <a:prstGeom prst="rect">
            <a:avLst/>
          </a:prstGeom>
        </p:spPr>
      </p:pic>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624048" y="8744942"/>
            <a:ext cx="2153039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numCol="2" spcCol="1076157"/>
          <a:lstStyle/>
          <a:p>
            <a:pPr algn="l">
              <a:defRPr sz="2800">
                <a:solidFill>
                  <a:srgbClr val="253957"/>
                </a:solidFill>
                <a:latin typeface="+mn-lt"/>
                <a:ea typeface="+mn-ea"/>
                <a:cs typeface="+mn-cs"/>
                <a:sym typeface="Arial Narrow"/>
              </a:defRPr>
            </a:pPr>
            <a:r>
              <a:rPr lang="en-US" sz="3200" dirty="0">
                <a:sym typeface="Arial Narrow"/>
              </a:rPr>
              <a:t>where 𝑖 is a letter in alphabet 𝛼, </a:t>
            </a:r>
            <a:endParaRPr lang="ru-RU" sz="3200" dirty="0" smtClean="0">
              <a:sym typeface="Arial Narrow"/>
            </a:endParaRPr>
          </a:p>
          <a:p>
            <a:pPr algn="l">
              <a:defRPr sz="2800">
                <a:solidFill>
                  <a:srgbClr val="253957"/>
                </a:solidFill>
                <a:latin typeface="+mn-lt"/>
                <a:ea typeface="+mn-ea"/>
                <a:cs typeface="+mn-cs"/>
                <a:sym typeface="Arial Narrow"/>
              </a:defRPr>
            </a:pPr>
            <a:r>
              <a:rPr lang="en-US" sz="3200" dirty="0" smtClean="0">
                <a:sym typeface="Arial Narrow"/>
              </a:rPr>
              <a:t>the </a:t>
            </a:r>
            <a:r>
              <a:rPr lang="en-US" sz="3200" dirty="0">
                <a:sym typeface="Arial Narrow"/>
              </a:rPr>
              <a:t>set of lowercase letters</a:t>
            </a:r>
          </a:p>
          <a:p>
            <a:pPr algn="l">
              <a:defRPr sz="2800">
                <a:solidFill>
                  <a:srgbClr val="253957"/>
                </a:solidFill>
                <a:latin typeface="+mn-lt"/>
                <a:ea typeface="+mn-ea"/>
                <a:cs typeface="+mn-cs"/>
                <a:sym typeface="Arial Narrow"/>
              </a:defRPr>
            </a:pPr>
            <a:r>
              <a:rPr lang="en-US" sz="3200" dirty="0">
                <a:sym typeface="Arial Narrow"/>
              </a:rPr>
              <a:t>from ‘a’ to ‘z,’ and 𝑘𝑖𝑥</a:t>
            </a:r>
          </a:p>
          <a:p>
            <a:pPr algn="l">
              <a:defRPr sz="2800">
                <a:solidFill>
                  <a:srgbClr val="253957"/>
                </a:solidFill>
                <a:latin typeface="+mn-lt"/>
                <a:ea typeface="+mn-ea"/>
                <a:cs typeface="+mn-cs"/>
                <a:sym typeface="Arial Narrow"/>
              </a:defRPr>
            </a:pPr>
            <a:r>
              <a:rPr lang="en-US" sz="3200" dirty="0">
                <a:sym typeface="Arial Narrow"/>
              </a:rPr>
              <a:t> and 𝑞𝑖𝑥</a:t>
            </a:r>
          </a:p>
          <a:p>
            <a:pPr algn="l">
              <a:defRPr sz="2800">
                <a:solidFill>
                  <a:srgbClr val="253957"/>
                </a:solidFill>
                <a:latin typeface="+mn-lt"/>
                <a:ea typeface="+mn-ea"/>
                <a:cs typeface="+mn-cs"/>
                <a:sym typeface="Arial Narrow"/>
              </a:defRPr>
            </a:pPr>
            <a:r>
              <a:rPr lang="en-US" sz="3200" dirty="0">
                <a:sym typeface="Arial Narrow"/>
              </a:rPr>
              <a:t> are the x-indices of the 𝑖 key</a:t>
            </a:r>
          </a:p>
          <a:p>
            <a:pPr algn="l">
              <a:defRPr sz="2800">
                <a:solidFill>
                  <a:srgbClr val="253957"/>
                </a:solidFill>
                <a:latin typeface="+mn-lt"/>
                <a:ea typeface="+mn-ea"/>
                <a:cs typeface="+mn-cs"/>
                <a:sym typeface="Arial Narrow"/>
              </a:defRPr>
            </a:pPr>
            <a:r>
              <a:rPr lang="en-US" sz="3200" dirty="0">
                <a:sym typeface="Arial Narrow"/>
              </a:rPr>
              <a:t>on the given keyboard layout and </a:t>
            </a:r>
            <a:r>
              <a:rPr lang="en-US" sz="3200" dirty="0" smtClean="0">
                <a:sym typeface="Arial Narrow"/>
              </a:rPr>
              <a:t>default</a:t>
            </a:r>
            <a:endParaRPr lang="en-US" sz="3200" dirty="0">
              <a:sym typeface="Arial Narrow"/>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algorithm</a:t>
            </a:r>
            <a:endParaRPr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84"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Очень крутой заголовок…"/>
          <p:cNvSpPr txBox="1"/>
          <p:nvPr/>
        </p:nvSpPr>
        <p:spPr>
          <a:xfrm>
            <a:off x="1209449" y="2972786"/>
            <a:ext cx="21489608"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metrics</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3" name="Рисунок 2"/>
          <p:cNvPicPr>
            <a:picLocks noChangeAspect="1"/>
          </p:cNvPicPr>
          <p:nvPr/>
        </p:nvPicPr>
        <p:blipFill>
          <a:blip r:embed="rId3"/>
          <a:stretch>
            <a:fillRect/>
          </a:stretch>
        </p:blipFill>
        <p:spPr>
          <a:xfrm>
            <a:off x="670720" y="5286013"/>
            <a:ext cx="10187183" cy="6214364"/>
          </a:xfrm>
          <a:prstGeom prst="rect">
            <a:avLst/>
          </a:prstGeom>
        </p:spPr>
      </p:pic>
      <p:pic>
        <p:nvPicPr>
          <p:cNvPr id="4" name="Рисунок 3"/>
          <p:cNvPicPr>
            <a:picLocks noChangeAspect="1"/>
          </p:cNvPicPr>
          <p:nvPr/>
        </p:nvPicPr>
        <p:blipFill>
          <a:blip r:embed="rId4"/>
          <a:stretch>
            <a:fillRect/>
          </a:stretch>
        </p:blipFill>
        <p:spPr>
          <a:xfrm>
            <a:off x="12336016" y="5607766"/>
            <a:ext cx="11567323" cy="5814701"/>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smtClean="0"/>
              <a:t>conclusion</a:t>
            </a:r>
            <a:endParaRPr dirty="0"/>
          </a:p>
        </p:txBody>
      </p:sp>
      <p:sp>
        <p:nvSpPr>
          <p:cNvPr id="95" name="Заголовок основного текста"/>
          <p:cNvSpPr txBox="1"/>
          <p:nvPr/>
        </p:nvSpPr>
        <p:spPr>
          <a:xfrm>
            <a:off x="1169235" y="4609468"/>
            <a:ext cx="21506374" cy="132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smtClean="0"/>
              <a:t>Keyboard_prefix_10 is the best layout </a:t>
            </a:r>
            <a:r>
              <a:rPr lang="en-US" dirty="0" smtClean="0"/>
              <a:t>which was generated by </a:t>
            </a:r>
            <a:r>
              <a:rPr lang="en-US" dirty="0" smtClean="0"/>
              <a:t>algorithm</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ФКН, Программная инженерия</a:t>
            </a:r>
            <a:endParaRPr dirty="0"/>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TextBox 1"/>
          <p:cNvSpPr txBox="1"/>
          <p:nvPr/>
        </p:nvSpPr>
        <p:spPr>
          <a:xfrm>
            <a:off x="1826395" y="6497960"/>
            <a:ext cx="7848872" cy="5684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3600" dirty="0" smtClean="0">
                <a:latin typeface="Consolas" panose="020B0609020204030204" pitchFamily="49" charset="0"/>
              </a:rPr>
              <a:t>{</a:t>
            </a:r>
            <a:endParaRPr lang="en-US" sz="3600" dirty="0" smtClean="0">
              <a:latin typeface="Consolas" panose="020B0609020204030204" pitchFamily="49" charset="0"/>
            </a:endParaRPr>
          </a:p>
          <a:p>
            <a:pPr algn="l"/>
            <a:r>
              <a:rPr lang="en-US" sz="3600" dirty="0" smtClean="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s": ["о", "л", </a:t>
            </a:r>
            <a:r>
              <a:rPr lang="ru-RU" sz="3600" dirty="0" smtClean="0">
                <a:latin typeface="Consolas" panose="020B0609020204030204" pitchFamily="49" charset="0"/>
              </a:rPr>
              <a:t>"ы", "ш"],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d": ["а", "в", </a:t>
            </a:r>
            <a:r>
              <a:rPr lang="ru-RU" sz="3600" dirty="0" smtClean="0">
                <a:latin typeface="Consolas" panose="020B0609020204030204" pitchFamily="49" charset="0"/>
              </a:rPr>
              <a:t>"г", "ю"],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f": ["е", "к", </a:t>
            </a:r>
            <a:r>
              <a:rPr lang="ru-RU" sz="3600" dirty="0" smtClean="0">
                <a:latin typeface="Consolas" panose="020B0609020204030204" pitchFamily="49" charset="0"/>
              </a:rPr>
              <a:t>"б", </a:t>
            </a:r>
            <a:r>
              <a:rPr lang="ru-RU" sz="3600" dirty="0">
                <a:latin typeface="Consolas" panose="020B0609020204030204" pitchFamily="49" charset="0"/>
              </a:rPr>
              <a:t>"ж"],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g": ["и", </a:t>
            </a:r>
            <a:r>
              <a:rPr lang="ru-RU" sz="3600" dirty="0" smtClean="0">
                <a:latin typeface="Consolas" panose="020B0609020204030204" pitchFamily="49" charset="0"/>
              </a:rPr>
              <a:t>"п", "я", </a:t>
            </a:r>
            <a:r>
              <a:rPr lang="ru-RU" sz="3600" dirty="0">
                <a:latin typeface="Consolas" panose="020B0609020204030204" pitchFamily="49" charset="0"/>
              </a:rPr>
              <a:t>"ц"],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h": ["н", </a:t>
            </a:r>
            <a:r>
              <a:rPr lang="ru-RU" sz="3600" dirty="0" smtClean="0">
                <a:latin typeface="Consolas" panose="020B0609020204030204" pitchFamily="49" charset="0"/>
              </a:rPr>
              <a:t>"м", "ч", "ф"],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j": ["р", "у", </a:t>
            </a:r>
            <a:r>
              <a:rPr lang="ru-RU" sz="3600" dirty="0" smtClean="0">
                <a:latin typeface="Consolas" panose="020B0609020204030204" pitchFamily="49" charset="0"/>
              </a:rPr>
              <a:t>"ь", "щ"],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k": ["т", "д", "й", "э"], </a:t>
            </a:r>
            <a:endParaRPr lang="en-US" sz="3600" dirty="0" smtClean="0">
              <a:latin typeface="Consolas" panose="020B0609020204030204" pitchFamily="49" charset="0"/>
            </a:endParaRPr>
          </a:p>
          <a:p>
            <a:pPr algn="l"/>
            <a:r>
              <a:rPr lang="en-US" sz="3600" dirty="0">
                <a:latin typeface="Consolas" panose="020B0609020204030204" pitchFamily="49" charset="0"/>
              </a:rPr>
              <a:t>	</a:t>
            </a:r>
            <a:r>
              <a:rPr lang="ru-RU" sz="3600" dirty="0" smtClean="0">
                <a:latin typeface="Consolas" panose="020B0609020204030204" pitchFamily="49" charset="0"/>
              </a:rPr>
              <a:t>"</a:t>
            </a:r>
            <a:r>
              <a:rPr lang="ru-RU" sz="3600" dirty="0">
                <a:latin typeface="Consolas" panose="020B0609020204030204" pitchFamily="49" charset="0"/>
              </a:rPr>
              <a:t>l": ["с", </a:t>
            </a:r>
            <a:r>
              <a:rPr lang="ru-RU" sz="3600" dirty="0" smtClean="0">
                <a:latin typeface="Consolas" panose="020B0609020204030204" pitchFamily="49" charset="0"/>
              </a:rPr>
              <a:t>"з", </a:t>
            </a:r>
            <a:r>
              <a:rPr lang="ru-RU" sz="3600" dirty="0">
                <a:latin typeface="Consolas" panose="020B0609020204030204" pitchFamily="49" charset="0"/>
              </a:rPr>
              <a:t>"х", "ъ</a:t>
            </a:r>
            <a:r>
              <a:rPr lang="ru-RU" sz="3600" dirty="0" smtClean="0">
                <a:latin typeface="Consolas" panose="020B0609020204030204" pitchFamily="49" charset="0"/>
              </a:rPr>
              <a:t>"]</a:t>
            </a:r>
            <a:endParaRPr lang="en-US" sz="3600" dirty="0" smtClean="0">
              <a:latin typeface="Consolas" panose="020B0609020204030204" pitchFamily="49" charset="0"/>
            </a:endParaRPr>
          </a:p>
          <a:p>
            <a:pPr algn="l"/>
            <a:r>
              <a:rPr lang="ru-RU" sz="3600" dirty="0" smtClean="0">
                <a:latin typeface="Consolas" panose="020B0609020204030204" pitchFamily="49" charset="0"/>
              </a:rPr>
              <a:t>}</a:t>
            </a:r>
            <a:endParaRPr kumimoji="0" lang="ru-RU" sz="3600" b="0" i="0" u="none" strike="noStrike" cap="none" spc="0" normalizeH="0" baseline="0" dirty="0">
              <a:ln>
                <a:noFill/>
              </a:ln>
              <a:solidFill>
                <a:srgbClr val="000000"/>
              </a:solidFill>
              <a:effectLst/>
              <a:uFillTx/>
              <a:latin typeface="Consolas" panose="020B0609020204030204" pitchFamily="49" charset="0"/>
              <a:sym typeface="Helvetica Light"/>
            </a:endParaRPr>
          </a:p>
        </p:txBody>
      </p:sp>
      <p:pic>
        <p:nvPicPr>
          <p:cNvPr id="3" name="Рисунок 2"/>
          <p:cNvPicPr>
            <a:picLocks noChangeAspect="1"/>
          </p:cNvPicPr>
          <p:nvPr/>
        </p:nvPicPr>
        <p:blipFill>
          <a:blip r:embed="rId3"/>
          <a:stretch>
            <a:fillRect/>
          </a:stretch>
        </p:blipFill>
        <p:spPr>
          <a:xfrm>
            <a:off x="10976813" y="7571093"/>
            <a:ext cx="11729041" cy="1296144"/>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86</TotalTime>
  <Words>166</Words>
  <Application>Microsoft Office PowerPoint</Application>
  <PresentationFormat>Произвольный</PresentationFormat>
  <Paragraphs>37</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 Narrow</vt:lpstr>
      <vt:lpstr>Consolas</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Denis</cp:lastModifiedBy>
  <cp:revision>39</cp:revision>
  <dcterms:modified xsi:type="dcterms:W3CDTF">2021-02-19T15:02:08Z</dcterms:modified>
</cp:coreProperties>
</file>