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1" r:id="rId6"/>
    <p:sldId id="262" r:id="rId7"/>
    <p:sldId id="273" r:id="rId8"/>
    <p:sldId id="274" r:id="rId9"/>
    <p:sldId id="263" r:id="rId10"/>
    <p:sldId id="264" r:id="rId11"/>
    <p:sldId id="265" r:id="rId12"/>
    <p:sldId id="266" r:id="rId13"/>
    <p:sldId id="267" r:id="rId14"/>
    <p:sldId id="270" r:id="rId15"/>
    <p:sldId id="269" r:id="rId16"/>
    <p:sldId id="268" r:id="rId17"/>
    <p:sldId id="275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10118A-1E84-49ED-9B55-D868E6A363A6}" type="datetimeFigureOut">
              <a:rPr lang="ru-RU" smtClean="0"/>
              <a:t>27.12.2014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882037-27F6-4D3B-AACF-4095E7C7CD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8099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882037-27F6-4D3B-AACF-4095E7C7CD73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6707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8373F-2E59-4BEB-B2A1-A7554C74CFD9}" type="datetime1">
              <a:rPr lang="ru-RU" smtClean="0"/>
              <a:t>27.12.2014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AEE2-4CF1-4452-9990-F7D689DA22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3738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12AB8-5BD9-461F-94D1-2516C1BE6670}" type="datetime1">
              <a:rPr lang="ru-RU" smtClean="0"/>
              <a:t>27.12.2014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AEE2-4CF1-4452-9990-F7D689DA22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596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BE171-1559-4542-9A61-84A7429C608F}" type="datetime1">
              <a:rPr lang="ru-RU" smtClean="0"/>
              <a:t>27.12.2014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AEE2-4CF1-4452-9990-F7D689DA22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5321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F9191-1D86-44C5-9C02-A0EDD8A65F77}" type="datetime1">
              <a:rPr lang="ru-RU" smtClean="0"/>
              <a:t>27.12.2014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AEE2-4CF1-4452-9990-F7D689DA22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4998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917BC-C514-478F-A88A-E948E098E1ED}" type="datetime1">
              <a:rPr lang="ru-RU" smtClean="0"/>
              <a:t>27.12.2014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AEE2-4CF1-4452-9990-F7D689DA22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7570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7FC33-73D2-42FD-BA5D-07D1E10BC92A}" type="datetime1">
              <a:rPr lang="ru-RU" smtClean="0"/>
              <a:t>27.12.2014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AEE2-4CF1-4452-9990-F7D689DA22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2801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6CA04-AC9A-453E-AFB4-861293672B3A}" type="datetime1">
              <a:rPr lang="ru-RU" smtClean="0"/>
              <a:t>27.12.2014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AEE2-4CF1-4452-9990-F7D689DA22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4227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1B39C-4F0E-4C1E-A99E-6D1D1421AED2}" type="datetime1">
              <a:rPr lang="ru-RU" smtClean="0"/>
              <a:t>27.12.2014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AEE2-4CF1-4452-9990-F7D689DA22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3384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5D0B4-1890-4164-8C26-9C18E88E9D22}" type="datetime1">
              <a:rPr lang="ru-RU" smtClean="0"/>
              <a:t>27.12.2014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AEE2-4CF1-4452-9990-F7D689DA22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2898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AF560-E8DC-430A-809E-D4CBC77401A5}" type="datetime1">
              <a:rPr lang="ru-RU" smtClean="0"/>
              <a:t>27.12.2014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AEE2-4CF1-4452-9990-F7D689DA22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6214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8BCDB-B76D-4676-93F7-4BE9924CBC05}" type="datetime1">
              <a:rPr lang="ru-RU" smtClean="0"/>
              <a:t>27.12.2014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AEE2-4CF1-4452-9990-F7D689DA22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8544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75000"/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60821-3FC4-4C8E-9464-47EDC16D411D}" type="datetime1">
              <a:rPr lang="ru-RU" smtClean="0"/>
              <a:t>27.12.2014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4AEE2-4CF1-4452-9990-F7D689DA22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92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mailto:kak@tpu.ru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 err="1" smtClean="0"/>
              <a:t>GeoTime</a:t>
            </a:r>
            <a:endParaRPr lang="ru-RU" sz="72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Менеджер логистики Вашего бизнеса</a:t>
            </a:r>
            <a:endParaRPr lang="ru-RU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3437306" y="476032"/>
            <a:ext cx="53174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dirty="0" smtClean="0"/>
              <a:t>Национальный исследовательский</a:t>
            </a:r>
          </a:p>
          <a:p>
            <a:pPr algn="ctr"/>
            <a:r>
              <a:rPr lang="ru-RU" sz="2400" dirty="0" smtClean="0"/>
              <a:t>Томский политехнический университет</a:t>
            </a:r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8008025" y="4429919"/>
            <a:ext cx="244259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2800" dirty="0" smtClean="0"/>
              <a:t>А.Ю. </a:t>
            </a:r>
            <a:r>
              <a:rPr lang="ru-RU" sz="2800" dirty="0" err="1" smtClean="0"/>
              <a:t>Пилецкая</a:t>
            </a:r>
            <a:endParaRPr lang="ru-RU" sz="2800" dirty="0" smtClean="0"/>
          </a:p>
          <a:p>
            <a:pPr algn="r"/>
            <a:r>
              <a:rPr lang="ru-RU" sz="2800" dirty="0" smtClean="0"/>
              <a:t>К.А. Костин</a:t>
            </a:r>
          </a:p>
          <a:p>
            <a:pPr algn="r"/>
            <a:r>
              <a:rPr lang="ru-RU" sz="2800" dirty="0" smtClean="0"/>
              <a:t>ЭТОМ14</a:t>
            </a:r>
            <a:endParaRPr lang="ru-RU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275455" y="5888052"/>
            <a:ext cx="1641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Томск </a:t>
            </a:r>
            <a:r>
              <a:rPr lang="en-US" sz="2400" dirty="0" smtClean="0"/>
              <a:t>2014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684684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Сетевой график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AEE2-4CF1-4452-9990-F7D689DA22F0}" type="slidenum">
              <a:rPr lang="ru-RU" smtClean="0"/>
              <a:t>10</a:t>
            </a:fld>
            <a:endParaRPr lang="ru-RU"/>
          </a:p>
        </p:txBody>
      </p:sp>
      <p:pic>
        <p:nvPicPr>
          <p:cNvPr id="23" name="Рисунок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505" y="1837346"/>
            <a:ext cx="11065955" cy="4332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88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Вехи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0313237"/>
              </p:ext>
            </p:extLst>
          </p:nvPr>
        </p:nvGraphicFramePr>
        <p:xfrm>
          <a:off x="838200" y="1410058"/>
          <a:ext cx="10515600" cy="513369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505200"/>
                <a:gridCol w="3505200"/>
                <a:gridCol w="3505200"/>
              </a:tblGrid>
              <a:tr h="377484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Веха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Начало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Конец</a:t>
                      </a:r>
                      <a:endParaRPr lang="ru-RU" dirty="0"/>
                    </a:p>
                  </a:txBody>
                  <a:tcPr anchor="ctr"/>
                </a:tc>
              </a:tr>
              <a:tr h="377484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Маркетинг</a:t>
                      </a:r>
                      <a:r>
                        <a:rPr lang="ru-RU" baseline="0" dirty="0" smtClean="0"/>
                        <a:t> и анализ предметной области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11.10.14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06.12.14</a:t>
                      </a:r>
                      <a:endParaRPr lang="ru-RU" dirty="0"/>
                    </a:p>
                  </a:txBody>
                  <a:tcPr anchor="ctr"/>
                </a:tc>
              </a:tr>
              <a:tr h="651549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Проектирование и анализ средств разработки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08.12.14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16.12.14</a:t>
                      </a:r>
                      <a:endParaRPr lang="ru-RU" dirty="0"/>
                    </a:p>
                  </a:txBody>
                  <a:tcPr anchor="ctr"/>
                </a:tc>
              </a:tr>
              <a:tr h="651549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Реализация базовых составляющих</a:t>
                      </a:r>
                      <a:r>
                        <a:rPr lang="ru-RU" baseline="0" dirty="0" smtClean="0"/>
                        <a:t> БД и интерфейса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17.12.14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25.12.14</a:t>
                      </a:r>
                      <a:endParaRPr lang="ru-RU" dirty="0"/>
                    </a:p>
                  </a:txBody>
                  <a:tcPr anchor="ctr"/>
                </a:tc>
              </a:tr>
              <a:tr h="651549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Реализация моделей и представлений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26.12.14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29.01.14</a:t>
                      </a:r>
                      <a:endParaRPr lang="ru-RU" dirty="0"/>
                    </a:p>
                  </a:txBody>
                  <a:tcPr anchor="ctr"/>
                </a:tc>
              </a:tr>
              <a:tr h="377484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Работа с </a:t>
                      </a:r>
                      <a:r>
                        <a:rPr lang="en-US" dirty="0" smtClean="0"/>
                        <a:t>API </a:t>
                      </a:r>
                      <a:r>
                        <a:rPr lang="ru-RU" dirty="0" smtClean="0"/>
                        <a:t>и пользователями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30.01.15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19.02.15</a:t>
                      </a:r>
                    </a:p>
                  </a:txBody>
                  <a:tcPr anchor="ctr"/>
                </a:tc>
              </a:tr>
              <a:tr h="377484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Навигация и уведомления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20.02.15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28.02.15</a:t>
                      </a:r>
                      <a:endParaRPr lang="ru-RU" dirty="0"/>
                    </a:p>
                  </a:txBody>
                  <a:tcPr anchor="ctr"/>
                </a:tc>
              </a:tr>
              <a:tr h="377484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Тестирование разработчиками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02.03.15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07.03.15</a:t>
                      </a:r>
                      <a:endParaRPr lang="ru-RU" dirty="0"/>
                    </a:p>
                  </a:txBody>
                  <a:tcPr anchor="ctr"/>
                </a:tc>
              </a:tr>
              <a:tr h="651549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Тестирование пользователями и </a:t>
                      </a:r>
                      <a:r>
                        <a:rPr lang="en-US" dirty="0" smtClean="0"/>
                        <a:t>bug fix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09.03.15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19.03.15</a:t>
                      </a:r>
                      <a:endParaRPr lang="ru-RU" dirty="0"/>
                    </a:p>
                  </a:txBody>
                  <a:tcPr anchor="ctr"/>
                </a:tc>
              </a:tr>
              <a:tr h="377484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Развертывание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20.03.15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27.03.15</a:t>
                      </a:r>
                      <a:endParaRPr lang="ru-RU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AEE2-4CF1-4452-9990-F7D689DA22F0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841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56026"/>
          </a:xfrm>
        </p:spPr>
        <p:txBody>
          <a:bodyPr/>
          <a:lstStyle/>
          <a:p>
            <a:r>
              <a:rPr lang="en-US" dirty="0" smtClean="0"/>
              <a:t>Organization Breakdown Structure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AEE2-4CF1-4452-9990-F7D689DA22F0}" type="slidenum">
              <a:rPr lang="ru-RU" smtClean="0"/>
              <a:t>12</a:t>
            </a:fld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042" y="1521152"/>
            <a:ext cx="9102815" cy="3382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20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74569"/>
            <a:ext cx="10515600" cy="839832"/>
          </a:xfrm>
        </p:spPr>
        <p:txBody>
          <a:bodyPr/>
          <a:lstStyle/>
          <a:p>
            <a:r>
              <a:rPr lang="ru-RU" dirty="0" smtClean="0"/>
              <a:t>Матрица ответственности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AEE2-4CF1-4452-9990-F7D689DA22F0}" type="slidenum">
              <a:rPr lang="ru-RU" smtClean="0"/>
              <a:t>13</a:t>
            </a:fld>
            <a:endParaRPr lang="ru-RU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8876467"/>
              </p:ext>
            </p:extLst>
          </p:nvPr>
        </p:nvGraphicFramePr>
        <p:xfrm>
          <a:off x="452926" y="811849"/>
          <a:ext cx="11237720" cy="580837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809430"/>
                <a:gridCol w="2809430"/>
                <a:gridCol w="2809430"/>
                <a:gridCol w="2809430"/>
              </a:tblGrid>
              <a:tr h="347748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Задача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Костин Кирилл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err="1" smtClean="0"/>
                        <a:t>Пилецкая</a:t>
                      </a:r>
                      <a:r>
                        <a:rPr lang="ru-RU" sz="1600" dirty="0" smtClean="0"/>
                        <a:t> Анастасия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err="1" smtClean="0"/>
                        <a:t>Молостова</a:t>
                      </a:r>
                      <a:r>
                        <a:rPr lang="ru-RU" sz="1600" dirty="0" smtClean="0"/>
                        <a:t> Анастасия</a:t>
                      </a:r>
                      <a:endParaRPr lang="ru-RU" sz="1600" dirty="0"/>
                    </a:p>
                  </a:txBody>
                  <a:tcPr anchor="ctr"/>
                </a:tc>
              </a:tr>
              <a:tr h="34774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Маркетинг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Исполнитель, Ответственный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Исполнитель, Ответственный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Наблюдатель</a:t>
                      </a:r>
                      <a:endParaRPr lang="ru-RU" sz="1600" dirty="0"/>
                    </a:p>
                  </a:txBody>
                  <a:tcPr anchor="ctr"/>
                </a:tc>
              </a:tr>
              <a:tr h="34774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Анализ предметной области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Исполнитель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Исполнитель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Исполнитель, Ответственный</a:t>
                      </a:r>
                      <a:endParaRPr lang="ru-RU" sz="1600" dirty="0"/>
                    </a:p>
                  </a:txBody>
                  <a:tcPr anchor="ctr"/>
                </a:tc>
              </a:tr>
              <a:tr h="34774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Анализ средств разработки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Исполнитель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Исполнитель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Исполнитель, Ответственный</a:t>
                      </a:r>
                      <a:endParaRPr lang="ru-RU" sz="1600" dirty="0"/>
                    </a:p>
                  </a:txBody>
                  <a:tcPr anchor="ctr"/>
                </a:tc>
              </a:tr>
              <a:tr h="34774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Проектирование вариантов использования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Исполнитель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Исполнитель, Ответственный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Консультант</a:t>
                      </a:r>
                      <a:endParaRPr lang="ru-RU" sz="1600" dirty="0"/>
                    </a:p>
                  </a:txBody>
                  <a:tcPr anchor="ctr"/>
                </a:tc>
              </a:tr>
              <a:tr h="34774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Проектирование классов модели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Исполнитель, Ответственный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Исполнитель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Консультант</a:t>
                      </a:r>
                      <a:endParaRPr lang="ru-RU" sz="1600" dirty="0"/>
                    </a:p>
                  </a:txBody>
                  <a:tcPr anchor="ctr"/>
                </a:tc>
              </a:tr>
              <a:tr h="34774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Разработка страниц приложения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Консультант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Исполнитель, Ответственный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Наблюдатель</a:t>
                      </a:r>
                      <a:endParaRPr lang="ru-RU" sz="1600" dirty="0"/>
                    </a:p>
                  </a:txBody>
                  <a:tcPr anchor="ctr"/>
                </a:tc>
              </a:tr>
              <a:tr h="34774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Разработка моделей</a:t>
                      </a:r>
                      <a:r>
                        <a:rPr lang="ru-RU" sz="1600" baseline="0" dirty="0" smtClean="0"/>
                        <a:t> и миграций для базы данных</a:t>
                      </a:r>
                      <a:endParaRPr lang="ru-RU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Исполнитель, Ответственный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Консультант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Наблюдатель</a:t>
                      </a:r>
                      <a:endParaRPr lang="ru-RU" sz="1600" dirty="0"/>
                    </a:p>
                  </a:txBody>
                  <a:tcPr anchor="ctr"/>
                </a:tc>
              </a:tr>
              <a:tr h="34774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Реализация карты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Консультант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Исполнитель, Ответственный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Консультант</a:t>
                      </a:r>
                      <a:endParaRPr lang="ru-RU" sz="1600" dirty="0"/>
                    </a:p>
                  </a:txBody>
                  <a:tcPr anchor="ctr"/>
                </a:tc>
              </a:tr>
              <a:tr h="34774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Создание</a:t>
                      </a:r>
                      <a:r>
                        <a:rPr lang="ru-RU" sz="1600" baseline="0" dirty="0" smtClean="0"/>
                        <a:t> скриптов для работы с картой</a:t>
                      </a:r>
                      <a:endParaRPr lang="ru-RU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Консультант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Исполнитель, Ответственный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Наблюдатель</a:t>
                      </a:r>
                      <a:endParaRPr lang="ru-RU" sz="1600" dirty="0"/>
                    </a:p>
                  </a:txBody>
                  <a:tcPr anchor="ctr"/>
                </a:tc>
              </a:tr>
              <a:tr h="5949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Реализация загрузки данных модели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Исполнитель,</a:t>
                      </a:r>
                      <a:r>
                        <a:rPr lang="ru-RU" sz="1600" baseline="0" dirty="0" smtClean="0"/>
                        <a:t> Ответственный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Консультант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Наблюдатель</a:t>
                      </a:r>
                      <a:endParaRPr lang="ru-RU" sz="1600" dirty="0"/>
                    </a:p>
                  </a:txBody>
                  <a:tcPr anchor="ctr"/>
                </a:tc>
              </a:tr>
              <a:tr h="34774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Реализация сохранения данных модели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Исполнитель, Ответственный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Консультант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Консультант</a:t>
                      </a:r>
                      <a:endParaRPr lang="ru-RU" sz="16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748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68572"/>
            <a:ext cx="10515600" cy="660370"/>
          </a:xfrm>
        </p:spPr>
        <p:txBody>
          <a:bodyPr>
            <a:noAutofit/>
          </a:bodyPr>
          <a:lstStyle/>
          <a:p>
            <a:r>
              <a:rPr lang="ru-RU" dirty="0"/>
              <a:t>Матрица ответственности</a:t>
            </a:r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3251570"/>
              </p:ext>
            </p:extLst>
          </p:nvPr>
        </p:nvGraphicFramePr>
        <p:xfrm>
          <a:off x="462185" y="828942"/>
          <a:ext cx="11237720" cy="532708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809430"/>
                <a:gridCol w="2809430"/>
                <a:gridCol w="2809430"/>
                <a:gridCol w="2809430"/>
              </a:tblGrid>
              <a:tr h="370522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Задача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Костин Кирилл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err="1" smtClean="0"/>
                        <a:t>Пилецкая</a:t>
                      </a:r>
                      <a:r>
                        <a:rPr lang="ru-RU" sz="1600" dirty="0" smtClean="0"/>
                        <a:t> Анастасия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err="1" smtClean="0"/>
                        <a:t>Молостова</a:t>
                      </a:r>
                      <a:r>
                        <a:rPr lang="ru-RU" sz="1600" dirty="0" smtClean="0"/>
                        <a:t> Анастасия</a:t>
                      </a:r>
                      <a:endParaRPr lang="ru-RU" sz="1600" dirty="0"/>
                    </a:p>
                  </a:txBody>
                  <a:tcPr anchor="ctr"/>
                </a:tc>
              </a:tr>
              <a:tr h="5788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Аутентификация</a:t>
                      </a:r>
                      <a:r>
                        <a:rPr lang="ru-RU" sz="1600" baseline="0" dirty="0" smtClean="0"/>
                        <a:t> и авторизация пользователей</a:t>
                      </a:r>
                      <a:endParaRPr lang="ru-RU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Исполнитель, Ответственный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Исполнитель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Наблюдатель</a:t>
                      </a:r>
                      <a:endParaRPr lang="ru-RU" sz="1600" dirty="0"/>
                    </a:p>
                  </a:txBody>
                  <a:tcPr anchor="ctr"/>
                </a:tc>
              </a:tr>
              <a:tr h="5788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Создание ролей пользователей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Исполнитель, Ответственный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Консультант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Консультант</a:t>
                      </a:r>
                      <a:endParaRPr lang="ru-RU" sz="1600" dirty="0"/>
                    </a:p>
                  </a:txBody>
                  <a:tcPr anchor="ctr"/>
                </a:tc>
              </a:tr>
              <a:tr h="37052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Создание серверного </a:t>
                      </a:r>
                      <a:r>
                        <a:rPr lang="en-US" sz="1600" dirty="0" smtClean="0"/>
                        <a:t>API</a:t>
                      </a:r>
                      <a:endParaRPr lang="ru-RU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Исполнитель</a:t>
                      </a:r>
                      <a:r>
                        <a:rPr lang="ru-RU" sz="1600" baseline="0" dirty="0" smtClean="0"/>
                        <a:t>, Ответственный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Консультант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Наблюдатель</a:t>
                      </a:r>
                      <a:endParaRPr lang="ru-RU" sz="1600" dirty="0"/>
                    </a:p>
                  </a:txBody>
                  <a:tcPr anchor="ctr"/>
                </a:tc>
              </a:tr>
              <a:tr h="37052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Создание клиентского </a:t>
                      </a:r>
                      <a:r>
                        <a:rPr lang="en-US" sz="1600" dirty="0" smtClean="0"/>
                        <a:t>API</a:t>
                      </a:r>
                      <a:endParaRPr lang="ru-RU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Консультант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Исполнитель,</a:t>
                      </a:r>
                      <a:r>
                        <a:rPr lang="ru-RU" sz="1600" baseline="0" dirty="0" smtClean="0"/>
                        <a:t> Ответственный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Наблюдатель</a:t>
                      </a:r>
                      <a:endParaRPr lang="ru-RU" sz="1600" dirty="0"/>
                    </a:p>
                  </a:txBody>
                  <a:tcPr anchor="ctr"/>
                </a:tc>
              </a:tr>
              <a:tr h="5788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Реализация навигации для пользователей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Консультант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Исполнитель, Ответственный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Консультант</a:t>
                      </a:r>
                      <a:endParaRPr lang="ru-RU" sz="1600" dirty="0"/>
                    </a:p>
                  </a:txBody>
                  <a:tcPr anchor="ctr"/>
                </a:tc>
              </a:tr>
              <a:tr h="5788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Реализация </a:t>
                      </a:r>
                      <a:r>
                        <a:rPr lang="en-US" sz="1600" dirty="0" smtClean="0"/>
                        <a:t>push </a:t>
                      </a:r>
                      <a:r>
                        <a:rPr lang="ru-RU" sz="1600" dirty="0" smtClean="0"/>
                        <a:t>уведомлений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Исполнитель, Ответственный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Консультант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Консультант</a:t>
                      </a:r>
                      <a:endParaRPr lang="ru-RU" sz="1600" dirty="0"/>
                    </a:p>
                  </a:txBody>
                  <a:tcPr anchor="ctr"/>
                </a:tc>
              </a:tr>
              <a:tr h="5788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Тестирование разработчиками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Исполнитель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Исполнитель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Исполнитель, Ответственный</a:t>
                      </a:r>
                      <a:endParaRPr lang="ru-RU" sz="1600" dirty="0"/>
                    </a:p>
                  </a:txBody>
                  <a:tcPr anchor="ctr"/>
                </a:tc>
              </a:tr>
              <a:tr h="5788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Тестирование сторонними пользователями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Консультант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Консультант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Исполнитель</a:t>
                      </a:r>
                      <a:r>
                        <a:rPr lang="ru-RU" sz="1600" baseline="0" dirty="0" smtClean="0"/>
                        <a:t>, Ответственный</a:t>
                      </a:r>
                      <a:endParaRPr lang="ru-RU" sz="1600" dirty="0"/>
                    </a:p>
                  </a:txBody>
                  <a:tcPr anchor="ctr"/>
                </a:tc>
              </a:tr>
              <a:tr h="37027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Bug fix</a:t>
                      </a:r>
                      <a:endParaRPr lang="ru-RU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Исполнитель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Исполнитель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Консультант, Ответственный</a:t>
                      </a:r>
                      <a:endParaRPr lang="ru-RU" sz="1600" dirty="0"/>
                    </a:p>
                  </a:txBody>
                  <a:tcPr anchor="ctr"/>
                </a:tc>
              </a:tr>
              <a:tr h="37052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Развертывание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Консультант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Исполнитель, Ответственный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Консультант</a:t>
                      </a:r>
                      <a:endParaRPr lang="ru-RU" sz="16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AEE2-4CF1-4452-9990-F7D689DA22F0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16406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909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Диаграмма </a:t>
            </a:r>
            <a:r>
              <a:rPr lang="ru-RU" dirty="0" err="1" smtClean="0"/>
              <a:t>Ганта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AEE2-4CF1-4452-9990-F7D689DA22F0}" type="slidenum">
              <a:rPr lang="ru-RU" smtClean="0"/>
              <a:t>15</a:t>
            </a:fld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64" y="1093865"/>
            <a:ext cx="11949748" cy="4948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31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30737"/>
            <a:ext cx="10515600" cy="1025496"/>
          </a:xfrm>
        </p:spPr>
        <p:txBody>
          <a:bodyPr/>
          <a:lstStyle/>
          <a:p>
            <a:r>
              <a:rPr lang="ru-RU" dirty="0" smtClean="0"/>
              <a:t>Смета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8537159"/>
              </p:ext>
            </p:extLst>
          </p:nvPr>
        </p:nvGraphicFramePr>
        <p:xfrm>
          <a:off x="838200" y="1256231"/>
          <a:ext cx="11049000" cy="3277668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168155"/>
                <a:gridCol w="7038491"/>
                <a:gridCol w="2842354"/>
              </a:tblGrid>
              <a:tr h="1092556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>
                          <a:effectLst/>
                        </a:rPr>
                        <a:t>№</a:t>
                      </a:r>
                      <a:endParaRPr lang="ru-RU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>
                          <a:effectLst/>
                        </a:rPr>
                        <a:t>Наименование статьи</a:t>
                      </a:r>
                      <a:endParaRPr lang="ru-RU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</a:rPr>
                        <a:t>Расход, руб.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092556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</a:rPr>
                        <a:t>1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>
                          <a:effectLst/>
                        </a:rPr>
                        <a:t>Смартфон для тестирования на </a:t>
                      </a:r>
                      <a:r>
                        <a:rPr lang="en-US" sz="2800" dirty="0">
                          <a:effectLst/>
                        </a:rPr>
                        <a:t>WP</a:t>
                      </a:r>
                      <a:r>
                        <a:rPr lang="ru-RU" sz="2800" dirty="0">
                          <a:effectLst/>
                        </a:rPr>
                        <a:t> 8.1</a:t>
                      </a:r>
                      <a:endParaRPr lang="ru-RU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>
                          <a:effectLst/>
                        </a:rPr>
                        <a:t>3500</a:t>
                      </a:r>
                      <a:endParaRPr lang="ru-RU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092556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</a:rPr>
                        <a:t>2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</a:rPr>
                        <a:t>Прочие расходы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>
                          <a:effectLst/>
                        </a:rPr>
                        <a:t>560</a:t>
                      </a:r>
                      <a:endParaRPr lang="ru-RU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AEE2-4CF1-4452-9990-F7D689DA22F0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044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 err="1" smtClean="0"/>
              <a:t>GeoTime</a:t>
            </a:r>
            <a:endParaRPr lang="ru-RU" sz="72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Менеджер логистики Вашего бизнеса</a:t>
            </a:r>
            <a:endParaRPr lang="ru-RU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3437306" y="476032"/>
            <a:ext cx="53174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dirty="0" smtClean="0"/>
              <a:t>Национальный исследовательский</a:t>
            </a:r>
          </a:p>
          <a:p>
            <a:pPr algn="ctr"/>
            <a:r>
              <a:rPr lang="ru-RU" sz="2400" dirty="0" smtClean="0"/>
              <a:t>Томский политехнический университет</a:t>
            </a:r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8008025" y="4429919"/>
            <a:ext cx="244259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2800" dirty="0" smtClean="0"/>
              <a:t>А.Ю. </a:t>
            </a:r>
            <a:r>
              <a:rPr lang="ru-RU" sz="2800" dirty="0" err="1" smtClean="0"/>
              <a:t>Пилецкая</a:t>
            </a:r>
            <a:endParaRPr lang="ru-RU" sz="2800" dirty="0" smtClean="0"/>
          </a:p>
          <a:p>
            <a:pPr algn="r"/>
            <a:r>
              <a:rPr lang="ru-RU" sz="2800" dirty="0" smtClean="0"/>
              <a:t>К.А. Костин</a:t>
            </a:r>
          </a:p>
          <a:p>
            <a:pPr algn="r"/>
            <a:r>
              <a:rPr lang="en-US" sz="2800" dirty="0" smtClean="0">
                <a:hlinkClick r:id="rId2"/>
              </a:rPr>
              <a:t>kak@tpu.ru</a:t>
            </a:r>
            <a:endParaRPr lang="ru-RU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275455" y="5888052"/>
            <a:ext cx="1641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Томск </a:t>
            </a:r>
            <a:r>
              <a:rPr lang="en-US" sz="2400" dirty="0" smtClean="0"/>
              <a:t>2014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86080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и для кого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04060"/>
            <a:ext cx="10515600" cy="467290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ru-RU" dirty="0" smtClean="0"/>
              <a:t>Прокладывание маршрутов на основе срочности заданий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dirty="0" smtClean="0"/>
              <a:t>Распределение задач логистики между подчиненными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dirty="0" smtClean="0"/>
              <a:t>Отслеживание состояния доставки</a:t>
            </a:r>
          </a:p>
          <a:p>
            <a:pPr marL="0" indent="0">
              <a:buNone/>
            </a:pPr>
            <a:endParaRPr lang="ru-RU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ru-RU" dirty="0" smtClean="0"/>
              <a:t>Розничные торговые сети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dirty="0" smtClean="0"/>
              <a:t>Интернет-магазины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dirty="0" smtClean="0"/>
              <a:t>Курьерские службы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dirty="0" smtClean="0"/>
              <a:t>Службы доставки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dirty="0" smtClean="0"/>
              <a:t>Муниципальные службы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989" y="3205237"/>
            <a:ext cx="5195222" cy="2776463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AEE2-4CF1-4452-9990-F7D689DA22F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51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по </a:t>
            </a:r>
            <a:r>
              <a:rPr lang="en-US" dirty="0" smtClean="0"/>
              <a:t>SMART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7249862"/>
              </p:ext>
            </p:extLst>
          </p:nvPr>
        </p:nvGraphicFramePr>
        <p:xfrm>
          <a:off x="838200" y="1495425"/>
          <a:ext cx="10515600" cy="4942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221052"/>
                <a:gridCol w="729454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Параметр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Значение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Specific</a:t>
                      </a:r>
                      <a:r>
                        <a:rPr lang="en-US" baseline="0" dirty="0" smtClean="0"/>
                        <a:t> (</a:t>
                      </a:r>
                      <a:r>
                        <a:rPr lang="ru-RU" baseline="0" dirty="0" smtClean="0"/>
                        <a:t>Конкретность</a:t>
                      </a:r>
                      <a:r>
                        <a:rPr lang="en-US" baseline="0" dirty="0" smtClean="0"/>
                        <a:t>)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Разработать веб-приложение</a:t>
                      </a:r>
                      <a:r>
                        <a:rPr lang="ru-RU" baseline="0" dirty="0" smtClean="0"/>
                        <a:t> и мобильное приложение для управления задачами доставки в несколько указанных на карте точек.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Measurable</a:t>
                      </a:r>
                      <a:r>
                        <a:rPr lang="en-US" baseline="0" dirty="0" smtClean="0"/>
                        <a:t> (</a:t>
                      </a:r>
                      <a:r>
                        <a:rPr lang="ru-RU" baseline="0" dirty="0" smtClean="0"/>
                        <a:t>Измеримость</a:t>
                      </a:r>
                      <a:r>
                        <a:rPr lang="en-US" baseline="0" dirty="0" smtClean="0"/>
                        <a:t>)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Приложение должно запускаться</a:t>
                      </a:r>
                      <a:r>
                        <a:rPr lang="ru-RU" baseline="0" dirty="0" smtClean="0"/>
                        <a:t> в</a:t>
                      </a:r>
                      <a:r>
                        <a:rPr lang="ru-RU" dirty="0" smtClean="0"/>
                        <a:t> браузерах:</a:t>
                      </a:r>
                      <a:r>
                        <a:rPr lang="ru-RU" baseline="0" dirty="0" smtClean="0"/>
                        <a:t> </a:t>
                      </a:r>
                      <a:r>
                        <a:rPr lang="en-US" baseline="0" dirty="0" smtClean="0"/>
                        <a:t>IE </a:t>
                      </a:r>
                      <a:r>
                        <a:rPr lang="ru-RU" baseline="0" dirty="0" smtClean="0"/>
                        <a:t>11.0 +</a:t>
                      </a:r>
                      <a:r>
                        <a:rPr lang="en-US" baseline="0" dirty="0" smtClean="0"/>
                        <a:t>, Chrome 8.0 +, Firefox 10.0 +, Safari 8.0 +</a:t>
                      </a:r>
                      <a:r>
                        <a:rPr lang="ru-RU" baseline="0" dirty="0" smtClean="0"/>
                        <a:t>, включая мобильные версии. </a:t>
                      </a:r>
                      <a:r>
                        <a:rPr lang="ru-RU" baseline="0" dirty="0" smtClean="0"/>
                        <a:t>Разработанное </a:t>
                      </a:r>
                      <a:r>
                        <a:rPr lang="ru-RU" baseline="0" dirty="0" smtClean="0"/>
                        <a:t>приложение на </a:t>
                      </a:r>
                      <a:r>
                        <a:rPr lang="en-US" baseline="0" dirty="0" smtClean="0"/>
                        <a:t>Windows Phone 8</a:t>
                      </a:r>
                      <a:r>
                        <a:rPr lang="ru-RU" baseline="0" dirty="0" smtClean="0"/>
                        <a:t> </a:t>
                      </a:r>
                      <a:r>
                        <a:rPr lang="ru-RU" baseline="0" dirty="0" smtClean="0"/>
                        <a:t>должно быть </a:t>
                      </a:r>
                      <a:r>
                        <a:rPr lang="ru-RU" baseline="0" dirty="0" smtClean="0"/>
                        <a:t>размещено в </a:t>
                      </a:r>
                      <a:r>
                        <a:rPr lang="en-US" baseline="0" dirty="0" smtClean="0"/>
                        <a:t>Windows Phone Marketplace</a:t>
                      </a:r>
                      <a:r>
                        <a:rPr lang="ru-RU" baseline="0" dirty="0" smtClean="0"/>
                        <a:t>.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Attainable</a:t>
                      </a:r>
                      <a:r>
                        <a:rPr lang="en-US" baseline="0" dirty="0" smtClean="0"/>
                        <a:t> (</a:t>
                      </a:r>
                      <a:r>
                        <a:rPr lang="ru-RU" baseline="0" dirty="0" smtClean="0"/>
                        <a:t>Достижимость</a:t>
                      </a:r>
                      <a:r>
                        <a:rPr lang="en-US" baseline="0" dirty="0" smtClean="0"/>
                        <a:t>)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Разработка</a:t>
                      </a:r>
                      <a:r>
                        <a:rPr lang="ru-RU" baseline="0" dirty="0" smtClean="0"/>
                        <a:t> приложения ведется разработчиками, знающими основы разработки веб приложений на платформе </a:t>
                      </a:r>
                      <a:r>
                        <a:rPr lang="en-US" baseline="0" dirty="0" smtClean="0"/>
                        <a:t>ASP.NET</a:t>
                      </a:r>
                      <a:r>
                        <a:rPr lang="ru-RU" baseline="0" dirty="0" smtClean="0"/>
                        <a:t>,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мобильных </a:t>
                      </a:r>
                      <a:r>
                        <a:rPr lang="ru-RU" baseline="0" dirty="0" smtClean="0"/>
                        <a:t>приложений для </a:t>
                      </a:r>
                      <a:r>
                        <a:rPr lang="en-US" baseline="0" dirty="0" smtClean="0"/>
                        <a:t>Windows Phone</a:t>
                      </a:r>
                      <a:r>
                        <a:rPr lang="ru-RU" baseline="0" dirty="0" smtClean="0"/>
                        <a:t>, с помощью свободных программных средств, или средств, доступных для студентов ТПУ.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Relevant </a:t>
                      </a:r>
                      <a:r>
                        <a:rPr lang="ru-RU" dirty="0" smtClean="0"/>
                        <a:t>(Согласованность)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Приложение разрабатывается в</a:t>
                      </a:r>
                      <a:r>
                        <a:rPr lang="ru-RU" baseline="0" dirty="0" smtClean="0"/>
                        <a:t> рамках проекта для конкурса </a:t>
                      </a:r>
                      <a:r>
                        <a:rPr lang="en-US" baseline="0" dirty="0" smtClean="0"/>
                        <a:t>Imagine Cup</a:t>
                      </a:r>
                      <a:r>
                        <a:rPr lang="ru-RU" baseline="0" dirty="0" smtClean="0"/>
                        <a:t>, для получения опыта разработки, накопления портфолио.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Time-bound</a:t>
                      </a:r>
                      <a:r>
                        <a:rPr lang="en-US" baseline="0" dirty="0" smtClean="0"/>
                        <a:t> (</a:t>
                      </a:r>
                      <a:r>
                        <a:rPr lang="ru-RU" baseline="0" dirty="0" smtClean="0"/>
                        <a:t>Ограниченность по времени</a:t>
                      </a:r>
                      <a:r>
                        <a:rPr lang="en-US" baseline="0" dirty="0" smtClean="0"/>
                        <a:t>)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Приложение</a:t>
                      </a:r>
                      <a:r>
                        <a:rPr lang="ru-RU" baseline="0" dirty="0" smtClean="0"/>
                        <a:t> должно быть разработано, развернуто на </a:t>
                      </a:r>
                      <a:r>
                        <a:rPr lang="en-US" baseline="0" dirty="0" smtClean="0"/>
                        <a:t>Microsoft Azure</a:t>
                      </a:r>
                      <a:r>
                        <a:rPr lang="ru-RU" baseline="0" dirty="0" smtClean="0"/>
                        <a:t>, мобильная версия загружена в </a:t>
                      </a:r>
                      <a:r>
                        <a:rPr lang="en-US" baseline="0" dirty="0" smtClean="0"/>
                        <a:t>Windows Phone Marketplace </a:t>
                      </a:r>
                      <a:r>
                        <a:rPr lang="ru-RU" baseline="0" dirty="0" smtClean="0"/>
                        <a:t>до апреля 2015 г.</a:t>
                      </a:r>
                      <a:endParaRPr lang="ru-RU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AEE2-4CF1-4452-9990-F7D689DA22F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970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Критерии успешности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98064"/>
            <a:ext cx="10515600" cy="4578899"/>
          </a:xfrm>
        </p:spPr>
        <p:txBody>
          <a:bodyPr/>
          <a:lstStyle/>
          <a:p>
            <a:r>
              <a:rPr lang="ru-RU" dirty="0"/>
              <a:t>30 уникальных посетителей </a:t>
            </a:r>
            <a:r>
              <a:rPr lang="ru-RU" dirty="0" smtClean="0"/>
              <a:t>веб приложения в месяц</a:t>
            </a:r>
            <a:endParaRPr lang="ru-RU" dirty="0" smtClean="0"/>
          </a:p>
          <a:p>
            <a:r>
              <a:rPr lang="ru-RU" dirty="0" smtClean="0"/>
              <a:t>Количество </a:t>
            </a:r>
            <a:r>
              <a:rPr lang="ru-RU" dirty="0" smtClean="0"/>
              <a:t>скачиваний приложения в первый месяц: 20-50</a:t>
            </a:r>
          </a:p>
          <a:p>
            <a:r>
              <a:rPr lang="ru-RU" dirty="0" smtClean="0"/>
              <a:t>Средняя оценка пользователей в магазине </a:t>
            </a:r>
            <a:r>
              <a:rPr lang="en-US" dirty="0" smtClean="0"/>
              <a:t>Windows</a:t>
            </a:r>
            <a:r>
              <a:rPr lang="ru-RU" dirty="0" smtClean="0"/>
              <a:t>: 3-4 звезды</a:t>
            </a:r>
          </a:p>
          <a:p>
            <a:r>
              <a:rPr lang="ru-RU" dirty="0" smtClean="0"/>
              <a:t>Количество критических ошибок приложения в первый месяц: 0-3</a:t>
            </a:r>
          </a:p>
          <a:p>
            <a:r>
              <a:rPr lang="ru-RU" dirty="0" smtClean="0"/>
              <a:t>Количество ошибок, делающих работу пользователей некомфортной: 0-10</a:t>
            </a:r>
          </a:p>
          <a:p>
            <a:r>
              <a:rPr lang="ru-RU" dirty="0" smtClean="0"/>
              <a:t>Получение призового места на проекте </a:t>
            </a:r>
            <a:r>
              <a:rPr lang="en-US" dirty="0" smtClean="0"/>
              <a:t>Imagine </a:t>
            </a:r>
            <a:r>
              <a:rPr lang="en-US" dirty="0" smtClean="0"/>
              <a:t>Cup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AEE2-4CF1-4452-9990-F7D689DA22F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445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30738"/>
            <a:ext cx="10515600" cy="1034040"/>
          </a:xfrm>
        </p:spPr>
        <p:txBody>
          <a:bodyPr/>
          <a:lstStyle/>
          <a:p>
            <a:r>
              <a:rPr lang="ru-RU" dirty="0" smtClean="0"/>
              <a:t>Анализ </a:t>
            </a:r>
            <a:r>
              <a:rPr lang="ru-RU" dirty="0" err="1" smtClean="0"/>
              <a:t>Стейкхолдеров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622437"/>
              </p:ext>
            </p:extLst>
          </p:nvPr>
        </p:nvGraphicFramePr>
        <p:xfrm>
          <a:off x="838200" y="1167469"/>
          <a:ext cx="10515600" cy="475476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511609"/>
                <a:gridCol w="3498791"/>
                <a:gridCol w="3505200"/>
              </a:tblGrid>
              <a:tr h="417000">
                <a:tc>
                  <a:txBody>
                    <a:bodyPr/>
                    <a:lstStyle/>
                    <a:p>
                      <a:pPr algn="ctr"/>
                      <a:r>
                        <a:rPr lang="ru-RU" dirty="0" err="1" smtClean="0"/>
                        <a:t>Стейкхолдер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Что он может дать проекту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Что ему может</a:t>
                      </a:r>
                      <a:r>
                        <a:rPr lang="ru-RU" baseline="0" dirty="0" smtClean="0"/>
                        <a:t> дать проект</a:t>
                      </a:r>
                      <a:endParaRPr lang="ru-RU" dirty="0"/>
                    </a:p>
                  </a:txBody>
                  <a:tcPr anchor="ctr"/>
                </a:tc>
              </a:tr>
              <a:tr h="41700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Потребители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Критика,</a:t>
                      </a:r>
                      <a:r>
                        <a:rPr lang="ru-RU" baseline="0" dirty="0" smtClean="0"/>
                        <a:t> пожелания, отзывы.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Решение</a:t>
                      </a:r>
                      <a:r>
                        <a:rPr lang="ru-RU" baseline="0" dirty="0" smtClean="0"/>
                        <a:t> проблем планирования</a:t>
                      </a:r>
                      <a:endParaRPr lang="ru-RU" dirty="0"/>
                    </a:p>
                  </a:txBody>
                  <a:tcPr anchor="ctr"/>
                </a:tc>
              </a:tr>
              <a:tr h="1030519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Команда</a:t>
                      </a:r>
                      <a:r>
                        <a:rPr lang="ru-RU" baseline="0" dirty="0" smtClean="0"/>
                        <a:t> проекта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Реализация проекта, идеи</a:t>
                      </a:r>
                      <a:r>
                        <a:rPr lang="ru-RU" baseline="0" dirty="0" smtClean="0"/>
                        <a:t> по улучшению, новые технические решения.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+ 1 к портфолио,</a:t>
                      </a:r>
                      <a:r>
                        <a:rPr lang="ru-RU" baseline="0" dirty="0" smtClean="0"/>
                        <a:t> возможность выигрыша на </a:t>
                      </a:r>
                      <a:r>
                        <a:rPr lang="en-US" baseline="0" dirty="0" smtClean="0"/>
                        <a:t>IC</a:t>
                      </a:r>
                      <a:r>
                        <a:rPr lang="ru-RU" baseline="0" dirty="0" smtClean="0"/>
                        <a:t>, опыт разработки, опыт планирования.</a:t>
                      </a:r>
                      <a:endParaRPr lang="ru-RU" dirty="0"/>
                    </a:p>
                  </a:txBody>
                  <a:tcPr anchor="ctr"/>
                </a:tc>
              </a:tr>
              <a:tr h="721364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Конкуренты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Стимул к развитию, идеи</a:t>
                      </a:r>
                      <a:r>
                        <a:rPr lang="ru-RU" baseline="0" dirty="0" smtClean="0"/>
                        <a:t> для улучшения, учеба на их ошибках.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Идеи для своих проектов.</a:t>
                      </a:r>
                      <a:endParaRPr lang="ru-RU" dirty="0"/>
                    </a:p>
                  </a:txBody>
                  <a:tcPr anchor="ctr"/>
                </a:tc>
              </a:tr>
              <a:tr h="1030519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Преподаватели курса</a:t>
                      </a:r>
                      <a:r>
                        <a:rPr lang="ru-RU" baseline="0" dirty="0" smtClean="0"/>
                        <a:t> Маркетинг инноваций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Советы по улучшению и продвижению проекта, критика, советы по планированию.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Знания</a:t>
                      </a:r>
                      <a:r>
                        <a:rPr lang="ru-RU" baseline="0" dirty="0" smtClean="0"/>
                        <a:t> по работе с различными типами команд и проектов.</a:t>
                      </a:r>
                      <a:endParaRPr lang="ru-RU" dirty="0"/>
                    </a:p>
                  </a:txBody>
                  <a:tcPr anchor="ctr"/>
                </a:tc>
              </a:tr>
              <a:tr h="721364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Студенты магистратуры ЭТО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Критика, советы, указание</a:t>
                      </a:r>
                      <a:r>
                        <a:rPr lang="ru-RU" baseline="0" dirty="0" smtClean="0"/>
                        <a:t> на ошибки.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aseline="0" dirty="0" smtClean="0"/>
                        <a:t>Как нужно или не нужно вести проекты, пример проекта.</a:t>
                      </a:r>
                      <a:endParaRPr lang="ru-RU" dirty="0"/>
                    </a:p>
                  </a:txBody>
                  <a:tcPr anchor="ctr"/>
                </a:tc>
              </a:tr>
              <a:tr h="41700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ТПУ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Лицензия на</a:t>
                      </a:r>
                      <a:r>
                        <a:rPr lang="ru-RU" baseline="0" dirty="0" smtClean="0"/>
                        <a:t> ПО для разработки.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Рейтинги.</a:t>
                      </a:r>
                      <a:endParaRPr lang="ru-RU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AEE2-4CF1-4452-9990-F7D689DA22F0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450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Анализ </a:t>
            </a:r>
            <a:r>
              <a:rPr lang="ru-RU" dirty="0" err="1"/>
              <a:t>с</a:t>
            </a:r>
            <a:r>
              <a:rPr lang="ru-RU" dirty="0" err="1" smtClean="0"/>
              <a:t>тейкхолдеров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0515788"/>
              </p:ext>
            </p:extLst>
          </p:nvPr>
        </p:nvGraphicFramePr>
        <p:xfrm>
          <a:off x="838200" y="1555335"/>
          <a:ext cx="10515600" cy="444801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505200"/>
                <a:gridCol w="3505200"/>
                <a:gridCol w="3505200"/>
              </a:tblGrid>
              <a:tr h="390580">
                <a:tc>
                  <a:txBody>
                    <a:bodyPr/>
                    <a:lstStyle/>
                    <a:p>
                      <a:pPr algn="ctr"/>
                      <a:r>
                        <a:rPr lang="ru-RU" dirty="0" err="1" smtClean="0"/>
                        <a:t>Стейкхолдер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Что он может дать проекту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Что ему может</a:t>
                      </a:r>
                      <a:r>
                        <a:rPr lang="ru-RU" baseline="0" dirty="0" smtClean="0"/>
                        <a:t> дать проект</a:t>
                      </a:r>
                      <a:endParaRPr lang="ru-RU" dirty="0"/>
                    </a:p>
                  </a:txBody>
                  <a:tcPr anchor="ctr"/>
                </a:tc>
              </a:tr>
              <a:tr h="674152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Службы</a:t>
                      </a:r>
                      <a:r>
                        <a:rPr lang="ru-RU" baseline="0" dirty="0" smtClean="0"/>
                        <a:t> доставки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Конструктивная</a:t>
                      </a:r>
                      <a:r>
                        <a:rPr lang="ru-RU" baseline="0" dirty="0" smtClean="0"/>
                        <a:t> критика, идеи доработки, клиентская база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Инструмент для планирования</a:t>
                      </a:r>
                      <a:r>
                        <a:rPr lang="ru-RU" baseline="0" dirty="0" smtClean="0"/>
                        <a:t> доставок, индивидуальный подход</a:t>
                      </a:r>
                      <a:endParaRPr lang="ru-RU" dirty="0"/>
                    </a:p>
                  </a:txBody>
                  <a:tcPr anchor="ctr"/>
                </a:tc>
              </a:tr>
              <a:tr h="674152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Участники </a:t>
                      </a:r>
                      <a:r>
                        <a:rPr lang="ru-RU" dirty="0" err="1" smtClean="0"/>
                        <a:t>Хакатона</a:t>
                      </a:r>
                      <a:r>
                        <a:rPr lang="ru-RU" dirty="0" smtClean="0"/>
                        <a:t> </a:t>
                      </a:r>
                      <a:r>
                        <a:rPr lang="en-US" dirty="0" smtClean="0"/>
                        <a:t>Microsoft </a:t>
                      </a:r>
                      <a:r>
                        <a:rPr lang="ru-RU" dirty="0" smtClean="0"/>
                        <a:t>в Томске.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Идеи</a:t>
                      </a:r>
                      <a:r>
                        <a:rPr lang="ru-RU" baseline="0" dirty="0" smtClean="0"/>
                        <a:t> и улучшения для приложения.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Идеи для собственных</a:t>
                      </a:r>
                      <a:r>
                        <a:rPr lang="ru-RU" baseline="0" dirty="0" smtClean="0"/>
                        <a:t> проектов.</a:t>
                      </a:r>
                      <a:endParaRPr lang="ru-RU" dirty="0"/>
                    </a:p>
                  </a:txBody>
                  <a:tcPr anchor="ctr"/>
                </a:tc>
              </a:tr>
              <a:tr h="39058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Комиссия </a:t>
                      </a:r>
                      <a:r>
                        <a:rPr lang="en-US" dirty="0" smtClean="0"/>
                        <a:t>Windows</a:t>
                      </a:r>
                      <a:r>
                        <a:rPr lang="en-US" baseline="0" dirty="0" smtClean="0"/>
                        <a:t> Phone Marketplace</a:t>
                      </a:r>
                      <a:r>
                        <a:rPr lang="ru-RU" baseline="0" dirty="0" smtClean="0"/>
                        <a:t>.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Ошибки приложения</a:t>
                      </a:r>
                      <a:r>
                        <a:rPr lang="ru-RU" baseline="0" dirty="0" smtClean="0"/>
                        <a:t> на предмет не соответствия стандартам разработки.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Новое приложение в магазине,</a:t>
                      </a:r>
                      <a:r>
                        <a:rPr lang="ru-RU" baseline="0" dirty="0" smtClean="0"/>
                        <a:t> рейтинги.</a:t>
                      </a:r>
                      <a:endParaRPr lang="ru-RU" dirty="0"/>
                    </a:p>
                  </a:txBody>
                  <a:tcPr anchor="ctr"/>
                </a:tc>
              </a:tr>
              <a:tr h="39058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Судьи конкурса </a:t>
                      </a:r>
                      <a:r>
                        <a:rPr lang="en-US" dirty="0" smtClean="0"/>
                        <a:t>Imagine</a:t>
                      </a:r>
                      <a:r>
                        <a:rPr lang="en-US" baseline="0" dirty="0" smtClean="0"/>
                        <a:t> Cup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Критика, советы,</a:t>
                      </a:r>
                      <a:r>
                        <a:rPr lang="ru-RU" baseline="0" dirty="0" smtClean="0"/>
                        <a:t> тренировка умений презентации.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Опыт</a:t>
                      </a:r>
                      <a:r>
                        <a:rPr lang="ru-RU" baseline="0" dirty="0" smtClean="0"/>
                        <a:t> по работе с подобными проектами.</a:t>
                      </a:r>
                      <a:endParaRPr lang="ru-RU" dirty="0"/>
                    </a:p>
                  </a:txBody>
                  <a:tcPr anchor="ctr"/>
                </a:tc>
              </a:tr>
              <a:tr h="39058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Участники конкурса </a:t>
                      </a:r>
                      <a:r>
                        <a:rPr lang="en-US" dirty="0" smtClean="0"/>
                        <a:t>Imagine Cup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Критика, знания</a:t>
                      </a:r>
                      <a:r>
                        <a:rPr lang="ru-RU" baseline="0" dirty="0" smtClean="0"/>
                        <a:t> об ошибках и успехах других проектов.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Знания об ошибках</a:t>
                      </a:r>
                      <a:r>
                        <a:rPr lang="ru-RU" baseline="0" dirty="0" smtClean="0"/>
                        <a:t> и успехах другого проекта, идеи для своих проектов.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AEE2-4CF1-4452-9990-F7D689DA22F0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02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Анализ рынка. Кодовый замок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AEE2-4CF1-4452-9990-F7D689DA22F0}" type="slidenum">
              <a:rPr lang="ru-RU" smtClean="0"/>
              <a:t>7</a:t>
            </a:fld>
            <a:endParaRPr lang="ru-RU"/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/>
          </p:nvPr>
        </p:nvGraphicFramePr>
        <p:xfrm>
          <a:off x="380999" y="1447799"/>
          <a:ext cx="11303002" cy="4800602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841812"/>
                <a:gridCol w="2018989"/>
                <a:gridCol w="1873128"/>
                <a:gridCol w="1893762"/>
                <a:gridCol w="1893762"/>
                <a:gridCol w="1781549"/>
              </a:tblGrid>
              <a:tr h="8956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Целевая аудитория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Мотивы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Критерий выбора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Качественная характеристика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Уникальное торговое предложение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Ресурсы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5046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Молодой руководитель тех. отдела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Благосклонность начальства из-за рационализаторских предложений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Автоматизировать процесс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Составление маршрутов перекладывается на программную систему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Предоставь эту работу нам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Алгоритмы, разработчики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200151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Руководитель отдела логистики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Желание все контролировать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Централизованное управление доставкой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Разделение ролей в системе на менеджеров и исполнителей 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Разделяй и властвуй 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BizSpark, </a:t>
                      </a:r>
                      <a:r>
                        <a:rPr lang="ru-RU" sz="1600">
                          <a:effectLst/>
                        </a:rPr>
                        <a:t>разработчики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200151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Контроль за доставкой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Отслеживание местоположения с помощью ГЛОНАСС/</a:t>
                      </a:r>
                      <a:r>
                        <a:rPr lang="en-US" sz="1600">
                          <a:effectLst/>
                        </a:rPr>
                        <a:t>GPS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Геолокация на службе у бизнеса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Разработчики 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629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Brand implementation chart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AEE2-4CF1-4452-9990-F7D689DA22F0}" type="slidenum">
              <a:rPr lang="ru-RU" smtClean="0"/>
              <a:t>8</a:t>
            </a:fld>
            <a:endParaRPr lang="ru-RU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920663" cy="4151312"/>
          </a:xfrm>
        </p:spPr>
      </p:pic>
    </p:spTree>
    <p:extLst>
      <p:ext uri="{BB962C8B-B14F-4D97-AF65-F5344CB8AC3E}">
        <p14:creationId xmlns:p14="http://schemas.microsoft.com/office/powerpoint/2010/main" val="215237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265450"/>
            <a:ext cx="10515600" cy="942382"/>
          </a:xfrm>
        </p:spPr>
        <p:txBody>
          <a:bodyPr/>
          <a:lstStyle/>
          <a:p>
            <a:r>
              <a:rPr lang="en-US" dirty="0" smtClean="0"/>
              <a:t>Work Breakdown Structure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AEE2-4CF1-4452-9990-F7D689DA22F0}" type="slidenum">
              <a:rPr lang="ru-RU" smtClean="0"/>
              <a:t>9</a:t>
            </a:fld>
            <a:endParaRPr lang="ru-RU"/>
          </a:p>
        </p:txBody>
      </p:sp>
      <p:pic>
        <p:nvPicPr>
          <p:cNvPr id="34" name="Рисунок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882" y="1084129"/>
            <a:ext cx="9525082" cy="5272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881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842</TotalTime>
  <Words>894</Words>
  <Application>Microsoft Office PowerPoint</Application>
  <PresentationFormat>Широкоэкранный</PresentationFormat>
  <Paragraphs>266</Paragraphs>
  <Slides>17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Wingdings</vt:lpstr>
      <vt:lpstr>Тема Office</vt:lpstr>
      <vt:lpstr>GeoTime</vt:lpstr>
      <vt:lpstr>Что и для кого</vt:lpstr>
      <vt:lpstr>Цель по SMART</vt:lpstr>
      <vt:lpstr>Критерии успешности проекта</vt:lpstr>
      <vt:lpstr>Анализ Стейкхолдеров</vt:lpstr>
      <vt:lpstr>Анализ стейкхолдеров</vt:lpstr>
      <vt:lpstr>Анализ рынка. Кодовый замок</vt:lpstr>
      <vt:lpstr>Brand implementation chart</vt:lpstr>
      <vt:lpstr>Work Breakdown Structure</vt:lpstr>
      <vt:lpstr>Сетевой график</vt:lpstr>
      <vt:lpstr>Вехи</vt:lpstr>
      <vt:lpstr>Organization Breakdown Structure </vt:lpstr>
      <vt:lpstr>Матрица ответственности</vt:lpstr>
      <vt:lpstr>Матрица ответственности</vt:lpstr>
      <vt:lpstr>Диаграмма Ганта</vt:lpstr>
      <vt:lpstr>Смета</vt:lpstr>
      <vt:lpstr>GeoTime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GeoTime</dc:title>
  <dc:creator>Kirill Kostin</dc:creator>
  <cp:lastModifiedBy>Kirill Kostin</cp:lastModifiedBy>
  <cp:revision>103</cp:revision>
  <dcterms:created xsi:type="dcterms:W3CDTF">2014-11-14T15:20:52Z</dcterms:created>
  <dcterms:modified xsi:type="dcterms:W3CDTF">2014-12-26T20:30:13Z</dcterms:modified>
</cp:coreProperties>
</file>