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118A-1E84-49ED-9B55-D868E6A363A6}" type="datetimeFigureOut">
              <a:rPr lang="ru-RU" smtClean="0"/>
              <a:t>14.11.2014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82037-27F6-4D3B-AACF-4095E7C7C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9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82037-27F6-4D3B-AACF-4095E7C7C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0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73F-2E59-4BEB-B2A1-A7554C74CFD9}" type="datetime1">
              <a:rPr lang="ru-RU" smtClean="0"/>
              <a:t>14.11.2014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2AB8-5BD9-461F-94D1-2516C1BE6670}" type="datetime1">
              <a:rPr lang="ru-RU" smtClean="0"/>
              <a:t>14.11.2014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171-1559-4542-9A61-84A7429C608F}" type="datetime1">
              <a:rPr lang="ru-RU" smtClean="0"/>
              <a:t>14.11.2014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9191-1D86-44C5-9C02-A0EDD8A65F77}" type="datetime1">
              <a:rPr lang="ru-RU" smtClean="0"/>
              <a:t>14.11.2014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9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17BC-C514-478F-A88A-E948E098E1ED}" type="datetime1">
              <a:rPr lang="ru-RU" smtClean="0"/>
              <a:t>14.11.2014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C33-73D2-42FD-BA5D-07D1E10BC92A}" type="datetime1">
              <a:rPr lang="ru-RU" smtClean="0"/>
              <a:t>14.11.2014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A04-AC9A-453E-AFB4-861293672B3A}" type="datetime1">
              <a:rPr lang="ru-RU" smtClean="0"/>
              <a:t>14.11.2014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B39C-4F0E-4C1E-A99E-6D1D1421AED2}" type="datetime1">
              <a:rPr lang="ru-RU" smtClean="0"/>
              <a:t>14.11.2014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8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D0B4-1890-4164-8C26-9C18E88E9D22}" type="datetime1">
              <a:rPr lang="ru-RU" smtClean="0"/>
              <a:t>14.11.2014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9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F560-E8DC-430A-809E-D4CBC77401A5}" type="datetime1">
              <a:rPr lang="ru-RU" smtClean="0"/>
              <a:t>14.11.2014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CDB-B76D-4676-93F7-4BE9924CBC05}" type="datetime1">
              <a:rPr lang="ru-RU" smtClean="0"/>
              <a:t>14.11.2014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0821-3FC4-4C8E-9464-47EDC16D411D}" type="datetime1">
              <a:rPr lang="ru-RU" smtClean="0"/>
              <a:t>14.11.2014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Планирование дел в пространстве и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6026"/>
          </a:xfrm>
        </p:spPr>
        <p:txBody>
          <a:bodyPr/>
          <a:lstStyle/>
          <a:p>
            <a:r>
              <a:rPr lang="en-US" dirty="0" smtClean="0"/>
              <a:t>Organization Breakdown Structure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47189" y="1323174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39611" y="2459764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Разработка, техническая сторона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47189" y="2459764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Разработка, организация рабочего процесса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0905" y="2459764"/>
            <a:ext cx="2076628" cy="10440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Анализ, тестирование, развертывание, улучшения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39611" y="4224359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Костин Кирилл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47189" y="4224359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Пилецкая</a:t>
            </a:r>
            <a:r>
              <a:rPr lang="ru-RU" dirty="0" smtClean="0"/>
              <a:t> Анастасия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270905" y="4224359"/>
            <a:ext cx="2076628" cy="7434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Молостова</a:t>
            </a:r>
            <a:r>
              <a:rPr lang="ru-RU" dirty="0" smtClean="0"/>
              <a:t> Анастасия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>
            <a:stCxn id="5" idx="2"/>
            <a:endCxn id="7" idx="0"/>
          </p:cNvCxnSpPr>
          <p:nvPr/>
        </p:nvCxnSpPr>
        <p:spPr>
          <a:xfrm>
            <a:off x="5785503" y="2066658"/>
            <a:ext cx="0" cy="39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endCxn id="8" idx="0"/>
          </p:cNvCxnSpPr>
          <p:nvPr/>
        </p:nvCxnSpPr>
        <p:spPr>
          <a:xfrm>
            <a:off x="5785503" y="2247544"/>
            <a:ext cx="3523716" cy="212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endCxn id="6" idx="0"/>
          </p:cNvCxnSpPr>
          <p:nvPr/>
        </p:nvCxnSpPr>
        <p:spPr>
          <a:xfrm rot="10800000" flipV="1">
            <a:off x="2477925" y="2247544"/>
            <a:ext cx="3307578" cy="212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6" idx="2"/>
            <a:endCxn id="9" idx="0"/>
          </p:cNvCxnSpPr>
          <p:nvPr/>
        </p:nvCxnSpPr>
        <p:spPr>
          <a:xfrm>
            <a:off x="2477925" y="3203248"/>
            <a:ext cx="0" cy="102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2"/>
            <a:endCxn id="10" idx="0"/>
          </p:cNvCxnSpPr>
          <p:nvPr/>
        </p:nvCxnSpPr>
        <p:spPr>
          <a:xfrm>
            <a:off x="5785503" y="3203248"/>
            <a:ext cx="0" cy="102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8" idx="2"/>
            <a:endCxn id="11" idx="0"/>
          </p:cNvCxnSpPr>
          <p:nvPr/>
        </p:nvCxnSpPr>
        <p:spPr>
          <a:xfrm>
            <a:off x="9309219" y="3503776"/>
            <a:ext cx="0" cy="72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569"/>
            <a:ext cx="10515600" cy="839832"/>
          </a:xfrm>
        </p:spPr>
        <p:txBody>
          <a:bodyPr/>
          <a:lstStyle/>
          <a:p>
            <a:r>
              <a:rPr lang="ru-RU" dirty="0" smtClean="0"/>
              <a:t>Матрица ответственности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22624"/>
              </p:ext>
            </p:extLst>
          </p:nvPr>
        </p:nvGraphicFramePr>
        <p:xfrm>
          <a:off x="452926" y="811849"/>
          <a:ext cx="11237720" cy="58111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4774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рынка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предметной области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средств реализации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Загрузка данных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Страницы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Отображение 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Сохранение данных 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поиска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594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Отслеживание изменений данных 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Отображение объектов карты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Альфа 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Плитка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Доработка (</a:t>
                      </a:r>
                      <a:r>
                        <a:rPr lang="en-US" sz="1600" dirty="0" smtClean="0"/>
                        <a:t>bug fixing</a:t>
                      </a:r>
                      <a:r>
                        <a:rPr lang="ru-RU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Сторонне 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/>
                </a:tc>
              </a:tr>
              <a:tr h="34774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Загрузка и публикация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Консультант, Ответственный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7"/>
            <a:ext cx="10515600" cy="1025496"/>
          </a:xfrm>
        </p:spPr>
        <p:txBody>
          <a:bodyPr/>
          <a:lstStyle/>
          <a:p>
            <a:r>
              <a:rPr lang="ru-RU" dirty="0" smtClean="0"/>
              <a:t>Смета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7865"/>
            <a:ext cx="10515600" cy="498909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4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для 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4060"/>
            <a:ext cx="10515600" cy="4672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Планирование выполнения дел с помощью приложения, отображающего все ваши дела на одной карте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Синхронизация с календарем в смартфоне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Курьеры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Риелторы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Работники служб доставки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Люди, которым дорого свое время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59" y="2963937"/>
            <a:ext cx="3917474" cy="209360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по </a:t>
            </a:r>
            <a:r>
              <a:rPr lang="en-US" dirty="0" smtClean="0"/>
              <a:t>SMART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816955"/>
              </p:ext>
            </p:extLst>
          </p:nvPr>
        </p:nvGraphicFramePr>
        <p:xfrm>
          <a:off x="838200" y="1495425"/>
          <a:ext cx="10515600" cy="4119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1052"/>
                <a:gridCol w="72945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Конкретность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Разработать мобильное приложение для размещения</a:t>
                      </a:r>
                      <a:r>
                        <a:rPr lang="ru-RU" baseline="0" dirty="0" smtClean="0"/>
                        <a:t> и ведения своих дел на карте для платформы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Измеримость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должно</a:t>
                      </a:r>
                      <a:r>
                        <a:rPr lang="ru-RU" baseline="0" dirty="0" smtClean="0"/>
                        <a:t> быть размещено на </a:t>
                      </a:r>
                      <a:r>
                        <a:rPr lang="en-US" baseline="0" dirty="0" smtClean="0"/>
                        <a:t>Windows Phone Marketplace</a:t>
                      </a:r>
                      <a:r>
                        <a:rPr lang="ru-RU" baseline="0" dirty="0" smtClean="0"/>
                        <a:t>, должно запускаться и выполнять все функции на любом устройстве, работающим на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Attainable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Достижимость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</a:t>
                      </a:r>
                      <a:r>
                        <a:rPr lang="ru-RU" baseline="0" dirty="0" smtClean="0"/>
                        <a:t> приложения ведется разработчиками, знающими основы разработки приложений для </a:t>
                      </a:r>
                      <a:r>
                        <a:rPr lang="en-US" baseline="0" dirty="0" smtClean="0"/>
                        <a:t>Windows Phone</a:t>
                      </a:r>
                      <a:r>
                        <a:rPr lang="ru-RU" baseline="0" dirty="0" smtClean="0"/>
                        <a:t>, с помощью свободных программных средств, или средств, доступных для студентов ТПУ.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 </a:t>
                      </a:r>
                      <a:r>
                        <a:rPr lang="ru-RU" dirty="0" smtClean="0"/>
                        <a:t>(Согласованность)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разрабатывается в</a:t>
                      </a:r>
                      <a:r>
                        <a:rPr lang="ru-RU" baseline="0" dirty="0" smtClean="0"/>
                        <a:t> рамках проекта для конкурса </a:t>
                      </a:r>
                      <a:r>
                        <a:rPr lang="en-US" baseline="0" dirty="0" smtClean="0"/>
                        <a:t>Imagine Cup</a:t>
                      </a:r>
                      <a:r>
                        <a:rPr lang="ru-RU" baseline="0" dirty="0" smtClean="0"/>
                        <a:t>, для получения опыта разработки, накопления портфолио.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Time-bound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Ограниченность по времени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</a:t>
                      </a:r>
                      <a:r>
                        <a:rPr lang="ru-RU" baseline="0" dirty="0" smtClean="0"/>
                        <a:t> должно быть разработано и загружено в </a:t>
                      </a:r>
                      <a:r>
                        <a:rPr lang="en-US" baseline="0" dirty="0" smtClean="0"/>
                        <a:t>Windows Phone Marketplace </a:t>
                      </a:r>
                      <a:r>
                        <a:rPr lang="ru-RU" baseline="0" dirty="0" smtClean="0"/>
                        <a:t>до 27 декабря 2014 года.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успешности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8064"/>
            <a:ext cx="10515600" cy="4578899"/>
          </a:xfrm>
        </p:spPr>
        <p:txBody>
          <a:bodyPr/>
          <a:lstStyle/>
          <a:p>
            <a:r>
              <a:rPr lang="ru-RU" dirty="0" smtClean="0"/>
              <a:t>Количество скачиваний приложения в первый месяц: 50-100</a:t>
            </a:r>
          </a:p>
          <a:p>
            <a:r>
              <a:rPr lang="ru-RU" dirty="0" smtClean="0"/>
              <a:t>Средняя оценка пользователей в магазине </a:t>
            </a:r>
            <a:r>
              <a:rPr lang="en-US" dirty="0" smtClean="0"/>
              <a:t>Windows</a:t>
            </a:r>
            <a:r>
              <a:rPr lang="ru-RU" dirty="0" smtClean="0"/>
              <a:t>: 3-4 звезды</a:t>
            </a:r>
          </a:p>
          <a:p>
            <a:r>
              <a:rPr lang="ru-RU" dirty="0" smtClean="0"/>
              <a:t>Количество критических ошибок приложения в первый месяц: 0-3</a:t>
            </a:r>
          </a:p>
          <a:p>
            <a:r>
              <a:rPr lang="ru-RU" dirty="0" smtClean="0"/>
              <a:t>Количество ошибок, делающих работу пользователей некомфортной: 0-10</a:t>
            </a:r>
          </a:p>
          <a:p>
            <a:r>
              <a:rPr lang="ru-RU" dirty="0" smtClean="0"/>
              <a:t>Получение призового места на проекте </a:t>
            </a:r>
            <a:r>
              <a:rPr lang="en-US" dirty="0" smtClean="0"/>
              <a:t>Imagine Cup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8"/>
            <a:ext cx="10515600" cy="1034040"/>
          </a:xfrm>
        </p:spPr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805466"/>
              </p:ext>
            </p:extLst>
          </p:nvPr>
        </p:nvGraphicFramePr>
        <p:xfrm>
          <a:off x="838200" y="1167469"/>
          <a:ext cx="10515600" cy="47547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1609"/>
                <a:gridCol w="3498791"/>
                <a:gridCol w="3505200"/>
              </a:tblGrid>
              <a:tr h="41700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Потребители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</a:t>
                      </a:r>
                      <a:r>
                        <a:rPr lang="ru-RU" baseline="0" dirty="0" smtClean="0"/>
                        <a:t> пожелания, отзывы.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Решение</a:t>
                      </a:r>
                      <a:r>
                        <a:rPr lang="ru-RU" baseline="0" dirty="0" smtClean="0"/>
                        <a:t> проблем планирования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Команда</a:t>
                      </a:r>
                      <a:r>
                        <a:rPr lang="ru-RU" baseline="0" dirty="0" smtClean="0"/>
                        <a:t> 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проекта, идеи</a:t>
                      </a:r>
                      <a:r>
                        <a:rPr lang="ru-RU" baseline="0" dirty="0" smtClean="0"/>
                        <a:t> по улучшению, новые технические решения.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+ 1 к портфолио,</a:t>
                      </a:r>
                      <a:r>
                        <a:rPr lang="ru-RU" baseline="0" dirty="0" smtClean="0"/>
                        <a:t> возможность выигрыша на </a:t>
                      </a:r>
                      <a:r>
                        <a:rPr lang="en-US" baseline="0" dirty="0" smtClean="0"/>
                        <a:t>IC</a:t>
                      </a:r>
                      <a:r>
                        <a:rPr lang="ru-RU" baseline="0" dirty="0" smtClean="0"/>
                        <a:t>, опыт разработки, опыт планирования.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Конкуренты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Стимул к развитию, идеи</a:t>
                      </a:r>
                      <a:r>
                        <a:rPr lang="ru-RU" baseline="0" dirty="0" smtClean="0"/>
                        <a:t> для улучшения, учеба на их ошибках.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своих проектов.</a:t>
                      </a:r>
                      <a:endParaRPr lang="ru-RU" dirty="0"/>
                    </a:p>
                  </a:txBody>
                  <a:tcPr/>
                </a:tc>
              </a:tr>
              <a:tr h="1030519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Преподаватели курса</a:t>
                      </a:r>
                      <a:r>
                        <a:rPr lang="ru-RU" baseline="0" dirty="0" smtClean="0"/>
                        <a:t> Маркетинг инноваций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Советы по улучшению и продвижению проекта, критика, советы по планированию.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</a:t>
                      </a:r>
                      <a:r>
                        <a:rPr lang="ru-RU" baseline="0" dirty="0" smtClean="0"/>
                        <a:t> по работе с различными типами команд и проектов.</a:t>
                      </a:r>
                      <a:endParaRPr lang="ru-RU" dirty="0"/>
                    </a:p>
                  </a:txBody>
                  <a:tcPr/>
                </a:tc>
              </a:tr>
              <a:tr h="721364">
                <a:tc>
                  <a:txBody>
                    <a:bodyPr/>
                    <a:lstStyle/>
                    <a:p>
                      <a:r>
                        <a:rPr lang="ru-RU" dirty="0" smtClean="0"/>
                        <a:t>Студенты магистратуры ЭТО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 указание</a:t>
                      </a:r>
                      <a:r>
                        <a:rPr lang="ru-RU" baseline="0" dirty="0" smtClean="0"/>
                        <a:t> на ошибки.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Как нужно или не нужно вести проекты, пример проекта.</a:t>
                      </a:r>
                      <a:endParaRPr lang="ru-RU" dirty="0"/>
                    </a:p>
                  </a:txBody>
                  <a:tcPr/>
                </a:tc>
              </a:tr>
              <a:tr h="417000">
                <a:tc>
                  <a:txBody>
                    <a:bodyPr/>
                    <a:lstStyle/>
                    <a:p>
                      <a:r>
                        <a:rPr lang="ru-RU" dirty="0" smtClean="0"/>
                        <a:t>ТПУ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Лицензия на</a:t>
                      </a:r>
                      <a:r>
                        <a:rPr lang="ru-RU" baseline="0" dirty="0" smtClean="0"/>
                        <a:t> ПО для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Рейтинги.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0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851307"/>
              </p:ext>
            </p:extLst>
          </p:nvPr>
        </p:nvGraphicFramePr>
        <p:xfrm>
          <a:off x="838200" y="1555335"/>
          <a:ext cx="10515600" cy="3533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9058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/>
                </a:tc>
              </a:tr>
              <a:tr h="674152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</a:t>
                      </a:r>
                      <a:r>
                        <a:rPr lang="ru-RU" dirty="0" err="1" smtClean="0"/>
                        <a:t>Хакатона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Microsoft </a:t>
                      </a:r>
                      <a:r>
                        <a:rPr lang="ru-RU" dirty="0" smtClean="0"/>
                        <a:t>в Томске.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</a:t>
                      </a:r>
                      <a:r>
                        <a:rPr lang="ru-RU" baseline="0" dirty="0" smtClean="0"/>
                        <a:t> и улучшения для приложения.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Идеи для собственных</a:t>
                      </a:r>
                      <a:r>
                        <a:rPr lang="ru-RU" baseline="0" dirty="0" smtClean="0"/>
                        <a:t> проектов.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Комиссия </a:t>
                      </a:r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Ошибки приложения</a:t>
                      </a:r>
                      <a:r>
                        <a:rPr lang="ru-RU" baseline="0" dirty="0" smtClean="0"/>
                        <a:t> на предмет не соответствия стандартам разработки.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Новое приложение в магазине,</a:t>
                      </a:r>
                      <a:r>
                        <a:rPr lang="ru-RU" baseline="0" dirty="0" smtClean="0"/>
                        <a:t> рейтинги.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Судьи конкурса </a:t>
                      </a:r>
                      <a:r>
                        <a:rPr lang="en-US" dirty="0" smtClean="0"/>
                        <a:t>Imagine</a:t>
                      </a:r>
                      <a:r>
                        <a:rPr lang="en-US" baseline="0" dirty="0" smtClean="0"/>
                        <a:t>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советы,</a:t>
                      </a:r>
                      <a:r>
                        <a:rPr lang="ru-RU" baseline="0" dirty="0" smtClean="0"/>
                        <a:t> тренировка умений презентации.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</a:t>
                      </a:r>
                      <a:r>
                        <a:rPr lang="ru-RU" baseline="0" dirty="0" smtClean="0"/>
                        <a:t> по работе с подобными проектами.</a:t>
                      </a:r>
                      <a:endParaRPr lang="ru-RU" dirty="0"/>
                    </a:p>
                  </a:txBody>
                  <a:tcPr/>
                </a:tc>
              </a:tr>
              <a:tr h="390580">
                <a:tc>
                  <a:txBody>
                    <a:bodyPr/>
                    <a:lstStyle/>
                    <a:p>
                      <a:r>
                        <a:rPr lang="ru-RU" dirty="0" smtClean="0"/>
                        <a:t>Участники конкурса </a:t>
                      </a:r>
                      <a:r>
                        <a:rPr lang="en-US" dirty="0" smtClean="0"/>
                        <a:t>Imagine Cup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Критика, знания</a:t>
                      </a:r>
                      <a:r>
                        <a:rPr lang="ru-RU" baseline="0" dirty="0" smtClean="0"/>
                        <a:t> об ошибках и успехах других проектов.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 об ошибках</a:t>
                      </a:r>
                      <a:r>
                        <a:rPr lang="ru-RU" baseline="0" dirty="0" smtClean="0"/>
                        <a:t> и успехах другого проекта, идеи для своих проектов.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65450"/>
            <a:ext cx="10515600" cy="942382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57128" y="1128121"/>
            <a:ext cx="1956987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05370" y="1128120"/>
            <a:ext cx="1956987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53613" y="1128120"/>
            <a:ext cx="1956987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396813" y="1128119"/>
            <a:ext cx="1956987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Развертывание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68720" y="199269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Рынок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68719" y="2857275"/>
            <a:ext cx="1645395" cy="6684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68719" y="3757905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Средств реализации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965205" y="1992697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Разработчиками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965205" y="2875301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Сторонние пользователи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708405" y="1992696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Загрузка в магазин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708404" y="2856948"/>
            <a:ext cx="1645395" cy="11435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Проверка и отслеживание результатов до публикации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165693" y="388978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156665" y="388963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Модели данных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147636" y="388963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Вспомогательные функции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68717" y="4938388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Страницы приложения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68717" y="5820796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Отображения моделей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214747" y="4875076"/>
            <a:ext cx="1645395" cy="7666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Отображение объектов карты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214746" y="5751311"/>
            <a:ext cx="1645395" cy="7666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Плитка приложения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762356" y="4878614"/>
            <a:ext cx="1645395" cy="8453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Загрузка данных моделей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762355" y="5851320"/>
            <a:ext cx="1645395" cy="8453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Сохранение данных моделей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658096" y="4878614"/>
            <a:ext cx="1645395" cy="11265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Отслеживание изменения данных моделей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25635" y="4875076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Реализация поиска</a:t>
            </a:r>
            <a:endParaRPr lang="ru-RU" dirty="0"/>
          </a:p>
        </p:txBody>
      </p:sp>
      <p:cxnSp>
        <p:nvCxnSpPr>
          <p:cNvPr id="33" name="Соединительная линия уступом 32"/>
          <p:cNvCxnSpPr>
            <a:stCxn id="5" idx="1"/>
            <a:endCxn id="10" idx="1"/>
          </p:cNvCxnSpPr>
          <p:nvPr/>
        </p:nvCxnSpPr>
        <p:spPr>
          <a:xfrm rot="10800000" flipH="1" flipV="1">
            <a:off x="957128" y="1444314"/>
            <a:ext cx="311592" cy="864577"/>
          </a:xfrm>
          <a:prstGeom prst="bentConnector3">
            <a:avLst>
              <a:gd name="adj1" fmla="val -7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endCxn id="11" idx="1"/>
          </p:cNvCxnSpPr>
          <p:nvPr/>
        </p:nvCxnSpPr>
        <p:spPr>
          <a:xfrm rot="16200000" flipH="1">
            <a:off x="553541" y="2476317"/>
            <a:ext cx="882606" cy="54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/>
          <p:nvPr/>
        </p:nvCxnSpPr>
        <p:spPr>
          <a:xfrm rot="16200000" flipH="1">
            <a:off x="553540" y="3349764"/>
            <a:ext cx="882606" cy="54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8" idx="1"/>
            <a:endCxn id="13" idx="1"/>
          </p:cNvCxnSpPr>
          <p:nvPr/>
        </p:nvCxnSpPr>
        <p:spPr>
          <a:xfrm rot="10800000" flipH="1" flipV="1">
            <a:off x="6653613" y="1444313"/>
            <a:ext cx="311592" cy="864577"/>
          </a:xfrm>
          <a:prstGeom prst="bentConnector3">
            <a:avLst>
              <a:gd name="adj1" fmla="val -7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 rot="16200000" flipH="1">
            <a:off x="6250027" y="2468562"/>
            <a:ext cx="882606" cy="54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9" idx="1"/>
            <a:endCxn id="15" idx="1"/>
          </p:cNvCxnSpPr>
          <p:nvPr/>
        </p:nvCxnSpPr>
        <p:spPr>
          <a:xfrm rot="10800000" flipH="1" flipV="1">
            <a:off x="9396813" y="1444312"/>
            <a:ext cx="311592" cy="864577"/>
          </a:xfrm>
          <a:prstGeom prst="bentConnector3">
            <a:avLst>
              <a:gd name="adj1" fmla="val -7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/>
          <p:nvPr/>
        </p:nvCxnSpPr>
        <p:spPr>
          <a:xfrm rot="16200000" flipH="1">
            <a:off x="8993226" y="2460915"/>
            <a:ext cx="882606" cy="547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>
            <a:stCxn id="7" idx="2"/>
          </p:cNvCxnSpPr>
          <p:nvPr/>
        </p:nvCxnSpPr>
        <p:spPr>
          <a:xfrm flipH="1">
            <a:off x="4772058" y="1760507"/>
            <a:ext cx="11806" cy="180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H="1">
            <a:off x="3996773" y="3569463"/>
            <a:ext cx="781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endCxn id="17" idx="0"/>
          </p:cNvCxnSpPr>
          <p:nvPr/>
        </p:nvCxnSpPr>
        <p:spPr>
          <a:xfrm>
            <a:off x="3988390" y="3560607"/>
            <a:ext cx="1" cy="32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/>
          <p:nvPr/>
        </p:nvCxnSpPr>
        <p:spPr>
          <a:xfrm>
            <a:off x="4778634" y="3569613"/>
            <a:ext cx="1233183" cy="3200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endCxn id="19" idx="0"/>
          </p:cNvCxnSpPr>
          <p:nvPr/>
        </p:nvCxnSpPr>
        <p:spPr>
          <a:xfrm>
            <a:off x="6011817" y="3569463"/>
            <a:ext cx="1958517" cy="320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7" idx="2"/>
          </p:cNvCxnSpPr>
          <p:nvPr/>
        </p:nvCxnSpPr>
        <p:spPr>
          <a:xfrm flipH="1">
            <a:off x="3988390" y="4522175"/>
            <a:ext cx="1" cy="24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3080083" y="4765494"/>
            <a:ext cx="908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3080083" y="4765494"/>
            <a:ext cx="0" cy="136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20" idx="3"/>
            <a:endCxn id="22" idx="1"/>
          </p:cNvCxnSpPr>
          <p:nvPr/>
        </p:nvCxnSpPr>
        <p:spPr>
          <a:xfrm>
            <a:off x="2914112" y="5254582"/>
            <a:ext cx="300635" cy="3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23" idx="1"/>
            <a:endCxn id="21" idx="3"/>
          </p:cNvCxnSpPr>
          <p:nvPr/>
        </p:nvCxnSpPr>
        <p:spPr>
          <a:xfrm flipH="1">
            <a:off x="2914112" y="6134638"/>
            <a:ext cx="300634" cy="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8" idx="2"/>
          </p:cNvCxnSpPr>
          <p:nvPr/>
        </p:nvCxnSpPr>
        <p:spPr>
          <a:xfrm flipH="1">
            <a:off x="5979362" y="4522025"/>
            <a:ext cx="1" cy="22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5565531" y="4751257"/>
            <a:ext cx="1976883" cy="14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146"/>
          <p:cNvCxnSpPr>
            <a:endCxn id="24" idx="1"/>
          </p:cNvCxnSpPr>
          <p:nvPr/>
        </p:nvCxnSpPr>
        <p:spPr>
          <a:xfrm rot="16200000" flipH="1">
            <a:off x="5388927" y="4927860"/>
            <a:ext cx="550032" cy="1968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149"/>
          <p:cNvCxnSpPr>
            <a:endCxn id="25" idx="1"/>
          </p:cNvCxnSpPr>
          <p:nvPr/>
        </p:nvCxnSpPr>
        <p:spPr>
          <a:xfrm rot="16200000" flipH="1">
            <a:off x="5177589" y="5689228"/>
            <a:ext cx="972707" cy="1968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endCxn id="26" idx="1"/>
          </p:cNvCxnSpPr>
          <p:nvPr/>
        </p:nvCxnSpPr>
        <p:spPr>
          <a:xfrm rot="16200000" flipH="1">
            <a:off x="7254943" y="5038727"/>
            <a:ext cx="690624" cy="1156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19" idx="2"/>
          </p:cNvCxnSpPr>
          <p:nvPr/>
        </p:nvCxnSpPr>
        <p:spPr>
          <a:xfrm rot="16200000" flipH="1">
            <a:off x="8646856" y="3845502"/>
            <a:ext cx="229230" cy="1582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endCxn id="27" idx="1"/>
          </p:cNvCxnSpPr>
          <p:nvPr/>
        </p:nvCxnSpPr>
        <p:spPr>
          <a:xfrm rot="16200000" flipH="1">
            <a:off x="9476234" y="4841869"/>
            <a:ext cx="425776" cy="2730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9825634" y="5723963"/>
            <a:ext cx="1645395" cy="632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 fixing</a:t>
            </a:r>
            <a:endParaRPr lang="ru-RU" dirty="0"/>
          </a:p>
        </p:txBody>
      </p:sp>
      <p:cxnSp>
        <p:nvCxnSpPr>
          <p:cNvPr id="163" name="Соединительная линия уступом 162"/>
          <p:cNvCxnSpPr>
            <a:endCxn id="161" idx="1"/>
          </p:cNvCxnSpPr>
          <p:nvPr/>
        </p:nvCxnSpPr>
        <p:spPr>
          <a:xfrm rot="16200000" flipH="1">
            <a:off x="9264677" y="5479200"/>
            <a:ext cx="848888" cy="2730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график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37392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Анализ предметной области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01500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Страницы приложения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7392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Анализ средств реализации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01500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Загрузка данных модели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37392" y="153215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Анализ рынка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165608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Отображение моделей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65608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Сохранение данных моделей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129716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Реализация поиска</a:t>
            </a:r>
            <a:endParaRPr lang="ru-RU" sz="1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096000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Отслеживание изменений данных моделей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093824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Отображение объектов карты</a:t>
            </a:r>
            <a:endParaRPr lang="ru-RU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057932" y="2353382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Альфа тестирование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0057932" y="3174607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Плитка приложения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94519" y="4753326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Доработка (</a:t>
            </a:r>
            <a:r>
              <a:rPr lang="en-US" sz="1400" dirty="0" smtClean="0"/>
              <a:t>bug fixing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94519" y="5574551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Тестирование сторонними пользователями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218448" y="4753326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Загрузка в </a:t>
            </a:r>
            <a:r>
              <a:rPr lang="en-US" sz="1400" dirty="0" smtClean="0"/>
              <a:t>Windows Phone Marketplace</a:t>
            </a:r>
            <a:endParaRPr lang="ru-RU" sz="1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263274" y="4753326"/>
            <a:ext cx="1705708" cy="64183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Отслеживание результатов и публикация</a:t>
            </a:r>
            <a:endParaRPr lang="ru-RU" sz="1400" dirty="0"/>
          </a:p>
        </p:txBody>
      </p:sp>
      <p:cxnSp>
        <p:nvCxnSpPr>
          <p:cNvPr id="24" name="Прямая со стрелкой 23"/>
          <p:cNvCxnSpPr>
            <a:stCxn id="11" idx="3"/>
            <a:endCxn id="10" idx="1"/>
          </p:cNvCxnSpPr>
          <p:nvPr/>
        </p:nvCxnSpPr>
        <p:spPr>
          <a:xfrm>
            <a:off x="1943100" y="1853076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3"/>
            <a:endCxn id="10" idx="1"/>
          </p:cNvCxnSpPr>
          <p:nvPr/>
        </p:nvCxnSpPr>
        <p:spPr>
          <a:xfrm>
            <a:off x="1943100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9" idx="3"/>
            <a:endCxn id="6" idx="1"/>
          </p:cNvCxnSpPr>
          <p:nvPr/>
        </p:nvCxnSpPr>
        <p:spPr>
          <a:xfrm>
            <a:off x="1943100" y="3495526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0" idx="3"/>
            <a:endCxn id="12" idx="1"/>
          </p:cNvCxnSpPr>
          <p:nvPr/>
        </p:nvCxnSpPr>
        <p:spPr>
          <a:xfrm>
            <a:off x="3907208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0" idx="3"/>
            <a:endCxn id="13" idx="1"/>
          </p:cNvCxnSpPr>
          <p:nvPr/>
        </p:nvCxnSpPr>
        <p:spPr>
          <a:xfrm>
            <a:off x="3907208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5" idx="3"/>
            <a:endCxn id="6" idx="1"/>
          </p:cNvCxnSpPr>
          <p:nvPr/>
        </p:nvCxnSpPr>
        <p:spPr>
          <a:xfrm>
            <a:off x="1943100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6" idx="3"/>
            <a:endCxn id="12" idx="1"/>
          </p:cNvCxnSpPr>
          <p:nvPr/>
        </p:nvCxnSpPr>
        <p:spPr>
          <a:xfrm flipV="1">
            <a:off x="3907208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3" idx="3"/>
            <a:endCxn id="15" idx="1"/>
          </p:cNvCxnSpPr>
          <p:nvPr/>
        </p:nvCxnSpPr>
        <p:spPr>
          <a:xfrm>
            <a:off x="5871316" y="3495526"/>
            <a:ext cx="224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2" idx="3"/>
            <a:endCxn id="14" idx="1"/>
          </p:cNvCxnSpPr>
          <p:nvPr/>
        </p:nvCxnSpPr>
        <p:spPr>
          <a:xfrm>
            <a:off x="5871316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13" idx="3"/>
            <a:endCxn id="14" idx="1"/>
          </p:cNvCxnSpPr>
          <p:nvPr/>
        </p:nvCxnSpPr>
        <p:spPr>
          <a:xfrm flipV="1">
            <a:off x="5871316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14" idx="3"/>
            <a:endCxn id="16" idx="1"/>
          </p:cNvCxnSpPr>
          <p:nvPr/>
        </p:nvCxnSpPr>
        <p:spPr>
          <a:xfrm>
            <a:off x="7835424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5" idx="3"/>
            <a:endCxn id="16" idx="1"/>
          </p:cNvCxnSpPr>
          <p:nvPr/>
        </p:nvCxnSpPr>
        <p:spPr>
          <a:xfrm flipV="1">
            <a:off x="7801708" y="2674301"/>
            <a:ext cx="292116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16" idx="3"/>
            <a:endCxn id="17" idx="1"/>
          </p:cNvCxnSpPr>
          <p:nvPr/>
        </p:nvCxnSpPr>
        <p:spPr>
          <a:xfrm>
            <a:off x="9799532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6" idx="3"/>
            <a:endCxn id="18" idx="1"/>
          </p:cNvCxnSpPr>
          <p:nvPr/>
        </p:nvCxnSpPr>
        <p:spPr>
          <a:xfrm>
            <a:off x="9799532" y="2674301"/>
            <a:ext cx="258400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17" idx="3"/>
          </p:cNvCxnSpPr>
          <p:nvPr/>
        </p:nvCxnSpPr>
        <p:spPr>
          <a:xfrm>
            <a:off x="11763640" y="2674301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8" idx="3"/>
          </p:cNvCxnSpPr>
          <p:nvPr/>
        </p:nvCxnSpPr>
        <p:spPr>
          <a:xfrm>
            <a:off x="11763640" y="3495526"/>
            <a:ext cx="2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8" idx="3"/>
          </p:cNvCxnSpPr>
          <p:nvPr/>
        </p:nvCxnSpPr>
        <p:spPr>
          <a:xfrm flipV="1">
            <a:off x="11763640" y="2698479"/>
            <a:ext cx="258400" cy="79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19" idx="1"/>
          </p:cNvCxnSpPr>
          <p:nvPr/>
        </p:nvCxnSpPr>
        <p:spPr>
          <a:xfrm>
            <a:off x="838200" y="5074245"/>
            <a:ext cx="35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19" idx="1"/>
          </p:cNvCxnSpPr>
          <p:nvPr/>
        </p:nvCxnSpPr>
        <p:spPr>
          <a:xfrm flipV="1">
            <a:off x="838200" y="5074245"/>
            <a:ext cx="356319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endCxn id="20" idx="1"/>
          </p:cNvCxnSpPr>
          <p:nvPr/>
        </p:nvCxnSpPr>
        <p:spPr>
          <a:xfrm>
            <a:off x="838200" y="5895470"/>
            <a:ext cx="356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19" idx="3"/>
            <a:endCxn id="21" idx="1"/>
          </p:cNvCxnSpPr>
          <p:nvPr/>
        </p:nvCxnSpPr>
        <p:spPr>
          <a:xfrm>
            <a:off x="2900227" y="5074245"/>
            <a:ext cx="318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20" idx="3"/>
            <a:endCxn id="21" idx="1"/>
          </p:cNvCxnSpPr>
          <p:nvPr/>
        </p:nvCxnSpPr>
        <p:spPr>
          <a:xfrm flipV="1">
            <a:off x="2900227" y="5074245"/>
            <a:ext cx="318221" cy="82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21" idx="3"/>
            <a:endCxn id="22" idx="1"/>
          </p:cNvCxnSpPr>
          <p:nvPr/>
        </p:nvCxnSpPr>
        <p:spPr>
          <a:xfrm>
            <a:off x="4924156" y="5074245"/>
            <a:ext cx="33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Вехи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109841"/>
              </p:ext>
            </p:extLst>
          </p:nvPr>
        </p:nvGraphicFramePr>
        <p:xfrm>
          <a:off x="838200" y="1690688"/>
          <a:ext cx="10515600" cy="3876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Веха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Конец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20.10.2014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25.10.2014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базовых элементов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26.10.2014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31.10.2014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отображения</a:t>
                      </a:r>
                      <a:r>
                        <a:rPr lang="ru-RU" baseline="0" dirty="0" smtClean="0"/>
                        <a:t>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1.11.2014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13.11.2014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вспомогательных функций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14.11.2014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23.11.2014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</a:t>
                      </a:r>
                      <a:r>
                        <a:rPr lang="ru-RU" baseline="0" dirty="0" smtClean="0"/>
                        <a:t> с объектами на карте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24.1</a:t>
                      </a:r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6.12.2014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 разработчиками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5.12.2014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9.12.2014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Доработка и тестирование сторонними пользователями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10.12.2014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23.12.2014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Публикация в магазине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22.12.2014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</a:t>
                      </a:r>
                      <a:r>
                        <a:rPr lang="en-US" dirty="0" smtClean="0"/>
                        <a:t>.12.2014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763</Words>
  <Application>Microsoft Office PowerPoint</Application>
  <PresentationFormat>Широкоэкранный</PresentationFormat>
  <Paragraphs>222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Тема Office</vt:lpstr>
      <vt:lpstr>GeoTime</vt:lpstr>
      <vt:lpstr>Что и для кого</vt:lpstr>
      <vt:lpstr>Цель по SMART</vt:lpstr>
      <vt:lpstr>Критерии успешности проекта</vt:lpstr>
      <vt:lpstr>Анализ Стейкхолдеров</vt:lpstr>
      <vt:lpstr>Анализ Стейкхолдеров</vt:lpstr>
      <vt:lpstr>Work Breakdown Structure</vt:lpstr>
      <vt:lpstr>Сетевой график</vt:lpstr>
      <vt:lpstr>Вехи</vt:lpstr>
      <vt:lpstr>Organization Breakdown Structure </vt:lpstr>
      <vt:lpstr>Матрица ответственности</vt:lpstr>
      <vt:lpstr>Смета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GeoTime</dc:title>
  <dc:creator>Kirill Kostin</dc:creator>
  <cp:lastModifiedBy>Kirill Kostin</cp:lastModifiedBy>
  <cp:revision>64</cp:revision>
  <dcterms:created xsi:type="dcterms:W3CDTF">2014-11-14T15:20:52Z</dcterms:created>
  <dcterms:modified xsi:type="dcterms:W3CDTF">2014-11-14T18:56:31Z</dcterms:modified>
</cp:coreProperties>
</file>