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0118A-1E84-49ED-9B55-D868E6A363A6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82037-27F6-4D3B-AACF-4095E7C7C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09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82037-27F6-4D3B-AACF-4095E7C7CD7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707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373F-2E59-4BEB-B2A1-A7554C74CFD9}" type="datetime1">
              <a:rPr lang="ru-RU" smtClean="0"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3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2AB8-5BD9-461F-94D1-2516C1BE6670}" type="datetime1">
              <a:rPr lang="ru-RU" smtClean="0"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9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E171-1559-4542-9A61-84A7429C608F}" type="datetime1">
              <a:rPr lang="ru-RU" smtClean="0"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32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9191-1D86-44C5-9C02-A0EDD8A65F77}" type="datetime1">
              <a:rPr lang="ru-RU" smtClean="0"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99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17BC-C514-478F-A88A-E948E098E1ED}" type="datetime1">
              <a:rPr lang="ru-RU" smtClean="0"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57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C33-73D2-42FD-BA5D-07D1E10BC92A}" type="datetime1">
              <a:rPr lang="ru-RU" smtClean="0"/>
              <a:t>26.12.2014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80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CA04-AC9A-453E-AFB4-861293672B3A}" type="datetime1">
              <a:rPr lang="ru-RU" smtClean="0"/>
              <a:t>26.12.2014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22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B39C-4F0E-4C1E-A99E-6D1D1421AED2}" type="datetime1">
              <a:rPr lang="ru-RU" smtClean="0"/>
              <a:t>26.12.2014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38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D0B4-1890-4164-8C26-9C18E88E9D22}" type="datetime1">
              <a:rPr lang="ru-RU" smtClean="0"/>
              <a:t>26.12.2014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89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F560-E8DC-430A-809E-D4CBC77401A5}" type="datetime1">
              <a:rPr lang="ru-RU" smtClean="0"/>
              <a:t>26.12.2014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21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BCDB-B76D-4676-93F7-4BE9924CBC05}" type="datetime1">
              <a:rPr lang="ru-RU" smtClean="0"/>
              <a:t>26.12.2014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54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0821-3FC4-4C8E-9464-47EDC16D411D}" type="datetime1">
              <a:rPr lang="ru-RU" smtClean="0"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GeoTime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Менеджер логистики Вашего бизнеса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468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6026"/>
          </a:xfrm>
        </p:spPr>
        <p:txBody>
          <a:bodyPr/>
          <a:lstStyle/>
          <a:p>
            <a:r>
              <a:rPr lang="en-US" dirty="0" smtClean="0"/>
              <a:t>Organization Breakdown Structure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10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42" y="1521152"/>
            <a:ext cx="9102815" cy="338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0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4569"/>
            <a:ext cx="10515600" cy="839832"/>
          </a:xfrm>
        </p:spPr>
        <p:txBody>
          <a:bodyPr/>
          <a:lstStyle/>
          <a:p>
            <a:r>
              <a:rPr lang="ru-RU" dirty="0" smtClean="0"/>
              <a:t>Матрица ответственности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710428"/>
              </p:ext>
            </p:extLst>
          </p:nvPr>
        </p:nvGraphicFramePr>
        <p:xfrm>
          <a:off x="452926" y="811849"/>
          <a:ext cx="11237720" cy="58083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9430"/>
                <a:gridCol w="2809430"/>
                <a:gridCol w="2809430"/>
                <a:gridCol w="2809430"/>
              </a:tblGrid>
              <a:tr h="347748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Задача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Костин Кирилл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Пилецкая</a:t>
                      </a:r>
                      <a:r>
                        <a:rPr lang="ru-RU" sz="1600" dirty="0" smtClean="0"/>
                        <a:t> Анастасия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Молостова</a:t>
                      </a:r>
                      <a:r>
                        <a:rPr lang="ru-RU" sz="1600" dirty="0" smtClean="0"/>
                        <a:t> Анастасия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Маркетинг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Анализ предметной области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Анализ средств разработки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Проектирование вариантов использования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Проектирование классов модели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Разработка страниц приложения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Разработка моделей</a:t>
                      </a:r>
                      <a:r>
                        <a:rPr lang="ru-RU" sz="1600" baseline="0" dirty="0" smtClean="0"/>
                        <a:t> и миграций для базы данных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Реализация карты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Создание</a:t>
                      </a:r>
                      <a:r>
                        <a:rPr lang="ru-RU" sz="1600" baseline="0" dirty="0" smtClean="0"/>
                        <a:t> скриптов для работы с картой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5949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Реализация загрузки данных модели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</a:t>
                      </a:r>
                      <a:r>
                        <a:rPr lang="ru-RU" sz="1600" baseline="0" dirty="0" smtClean="0"/>
                        <a:t>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Реализация сохранения данных модели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4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8572"/>
            <a:ext cx="10515600" cy="660370"/>
          </a:xfrm>
        </p:spPr>
        <p:txBody>
          <a:bodyPr>
            <a:noAutofit/>
          </a:bodyPr>
          <a:lstStyle/>
          <a:p>
            <a:r>
              <a:rPr lang="ru-RU" dirty="0"/>
              <a:t>Матрица ответственности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151041"/>
              </p:ext>
            </p:extLst>
          </p:nvPr>
        </p:nvGraphicFramePr>
        <p:xfrm>
          <a:off x="462185" y="828942"/>
          <a:ext cx="11237720" cy="53270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9430"/>
                <a:gridCol w="2809430"/>
                <a:gridCol w="2809430"/>
                <a:gridCol w="2809430"/>
              </a:tblGrid>
              <a:tr h="37052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Задача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Костин Кирилл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Пилецкая</a:t>
                      </a:r>
                      <a:r>
                        <a:rPr lang="ru-RU" sz="1600" dirty="0" smtClean="0"/>
                        <a:t> Анастасия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Молостова</a:t>
                      </a:r>
                      <a:r>
                        <a:rPr lang="ru-RU" sz="1600" dirty="0" smtClean="0"/>
                        <a:t> Анастасия</a:t>
                      </a:r>
                      <a:endParaRPr lang="ru-RU" sz="1600" dirty="0"/>
                    </a:p>
                  </a:txBody>
                  <a:tcPr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Аутентификация</a:t>
                      </a:r>
                      <a:r>
                        <a:rPr lang="ru-RU" sz="1600" baseline="0" dirty="0" smtClean="0"/>
                        <a:t> и авторизация пользователей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Создание ролей пользователей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70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Создание серверного </a:t>
                      </a:r>
                      <a:r>
                        <a:rPr lang="en-US" sz="1600" dirty="0" smtClean="0"/>
                        <a:t>API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r>
                        <a:rPr lang="ru-RU" sz="1600" baseline="0" dirty="0" smtClean="0"/>
                        <a:t>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370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Создание клиентского </a:t>
                      </a:r>
                      <a:r>
                        <a:rPr lang="en-US" sz="1600" dirty="0" smtClean="0"/>
                        <a:t>API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</a:t>
                      </a:r>
                      <a:r>
                        <a:rPr lang="ru-RU" sz="1600" baseline="0" dirty="0" smtClean="0"/>
                        <a:t>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Реализация навигации для пользователей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Реализация </a:t>
                      </a:r>
                      <a:r>
                        <a:rPr lang="en-US" sz="1600" dirty="0" smtClean="0"/>
                        <a:t>push </a:t>
                      </a:r>
                      <a:r>
                        <a:rPr lang="ru-RU" sz="1600" dirty="0" smtClean="0"/>
                        <a:t>уведомлений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Тестирование разработчиками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Тестирование сторонними пользователями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r>
                        <a:rPr lang="ru-RU" sz="1600" baseline="0" dirty="0" smtClean="0"/>
                        <a:t>, Ответственный</a:t>
                      </a:r>
                      <a:endParaRPr lang="ru-RU" sz="1600" dirty="0"/>
                    </a:p>
                  </a:txBody>
                  <a:tcPr/>
                </a:tc>
              </a:tr>
              <a:tr h="370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Bug fix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Консультант, Ответственный</a:t>
                      </a:r>
                      <a:endParaRPr lang="ru-RU" sz="1600" dirty="0"/>
                    </a:p>
                  </a:txBody>
                  <a:tcPr/>
                </a:tc>
              </a:tr>
              <a:tr h="370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Развертывание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640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09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</a:t>
            </a:r>
            <a:r>
              <a:rPr lang="ru-RU" dirty="0" err="1" smtClean="0"/>
              <a:t>Ганта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13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4" y="1093865"/>
            <a:ext cx="11949748" cy="49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0737"/>
            <a:ext cx="10515600" cy="1025496"/>
          </a:xfrm>
        </p:spPr>
        <p:txBody>
          <a:bodyPr/>
          <a:lstStyle/>
          <a:p>
            <a:r>
              <a:rPr lang="ru-RU" dirty="0" smtClean="0"/>
              <a:t>Смета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87865"/>
            <a:ext cx="10515600" cy="498909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4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 для кого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4060"/>
            <a:ext cx="10515600" cy="46729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Планирование выполнения дел с помощью приложения, отображающего все ваши дела на одной карте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Синхронизация с календарем в смартфоне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Курьеры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Риелторы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Работники служб доставки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Люди, которым дорого свое время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959" y="2963937"/>
            <a:ext cx="3917474" cy="209360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по </a:t>
            </a:r>
            <a:r>
              <a:rPr lang="en-US" dirty="0" smtClean="0"/>
              <a:t>SMART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816955"/>
              </p:ext>
            </p:extLst>
          </p:nvPr>
        </p:nvGraphicFramePr>
        <p:xfrm>
          <a:off x="838200" y="1495425"/>
          <a:ext cx="10515600" cy="4119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21052"/>
                <a:gridCol w="729454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Конкретность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Разработать мобильное приложение для размещения</a:t>
                      </a:r>
                      <a:r>
                        <a:rPr lang="ru-RU" baseline="0" dirty="0" smtClean="0"/>
                        <a:t> и ведения своих дел на карте для платформы </a:t>
                      </a:r>
                      <a:r>
                        <a:rPr lang="en-US" baseline="0" dirty="0" smtClean="0"/>
                        <a:t>Windows Phone 8</a:t>
                      </a:r>
                      <a:r>
                        <a:rPr lang="ru-RU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Measurable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Измеримость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Приложение должно</a:t>
                      </a:r>
                      <a:r>
                        <a:rPr lang="ru-RU" baseline="0" dirty="0" smtClean="0"/>
                        <a:t> быть размещено на </a:t>
                      </a:r>
                      <a:r>
                        <a:rPr lang="en-US" baseline="0" dirty="0" smtClean="0"/>
                        <a:t>Windows Phone Marketplace</a:t>
                      </a:r>
                      <a:r>
                        <a:rPr lang="ru-RU" baseline="0" dirty="0" smtClean="0"/>
                        <a:t>, должно запускаться и выполнять все функции на любом устройстве, работающим на </a:t>
                      </a:r>
                      <a:r>
                        <a:rPr lang="en-US" baseline="0" dirty="0" smtClean="0"/>
                        <a:t>Windows Phone 8</a:t>
                      </a:r>
                      <a:r>
                        <a:rPr lang="ru-RU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Attainable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Достижимость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</a:t>
                      </a:r>
                      <a:r>
                        <a:rPr lang="ru-RU" baseline="0" dirty="0" smtClean="0"/>
                        <a:t> приложения ведется разработчиками, знающими основы разработки приложений для </a:t>
                      </a:r>
                      <a:r>
                        <a:rPr lang="en-US" baseline="0" dirty="0" smtClean="0"/>
                        <a:t>Windows Phone</a:t>
                      </a:r>
                      <a:r>
                        <a:rPr lang="ru-RU" baseline="0" dirty="0" smtClean="0"/>
                        <a:t>, с помощью свободных программных средств, или средств, доступных для студентов ТПУ.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Relevant </a:t>
                      </a:r>
                      <a:r>
                        <a:rPr lang="ru-RU" dirty="0" smtClean="0"/>
                        <a:t>(Согласованность)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Приложение разрабатывается в</a:t>
                      </a:r>
                      <a:r>
                        <a:rPr lang="ru-RU" baseline="0" dirty="0" smtClean="0"/>
                        <a:t> рамках проекта для конкурса </a:t>
                      </a:r>
                      <a:r>
                        <a:rPr lang="en-US" baseline="0" dirty="0" smtClean="0"/>
                        <a:t>Imagine Cup</a:t>
                      </a:r>
                      <a:r>
                        <a:rPr lang="ru-RU" baseline="0" dirty="0" smtClean="0"/>
                        <a:t>, для получения опыта разработки, накопления портфолио.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Time-bound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Ограниченность по времени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Приложение</a:t>
                      </a:r>
                      <a:r>
                        <a:rPr lang="ru-RU" baseline="0" dirty="0" smtClean="0"/>
                        <a:t> должно быть разработано и загружено в </a:t>
                      </a:r>
                      <a:r>
                        <a:rPr lang="en-US" baseline="0" dirty="0" smtClean="0"/>
                        <a:t>Windows Phone Marketplace </a:t>
                      </a:r>
                      <a:r>
                        <a:rPr lang="ru-RU" baseline="0" dirty="0" smtClean="0"/>
                        <a:t>до 27 декабря 2014 года.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70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успешности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98064"/>
            <a:ext cx="10515600" cy="4578899"/>
          </a:xfrm>
        </p:spPr>
        <p:txBody>
          <a:bodyPr/>
          <a:lstStyle/>
          <a:p>
            <a:r>
              <a:rPr lang="ru-RU" dirty="0" smtClean="0"/>
              <a:t>Количество скачиваний приложения в первый месяц: 50-100</a:t>
            </a:r>
          </a:p>
          <a:p>
            <a:r>
              <a:rPr lang="ru-RU" dirty="0" smtClean="0"/>
              <a:t>Средняя оценка пользователей в магазине </a:t>
            </a:r>
            <a:r>
              <a:rPr lang="en-US" dirty="0" smtClean="0"/>
              <a:t>Windows</a:t>
            </a:r>
            <a:r>
              <a:rPr lang="ru-RU" dirty="0" smtClean="0"/>
              <a:t>: 3-4 звезды</a:t>
            </a:r>
          </a:p>
          <a:p>
            <a:r>
              <a:rPr lang="ru-RU" dirty="0" smtClean="0"/>
              <a:t>Количество критических ошибок приложения в первый месяц: 0-3</a:t>
            </a:r>
          </a:p>
          <a:p>
            <a:r>
              <a:rPr lang="ru-RU" dirty="0" smtClean="0"/>
              <a:t>Количество ошибок, делающих работу пользователей некомфортной: 0-10</a:t>
            </a:r>
          </a:p>
          <a:p>
            <a:r>
              <a:rPr lang="ru-RU" dirty="0" smtClean="0"/>
              <a:t>Получение призового места на проекте </a:t>
            </a:r>
            <a:r>
              <a:rPr lang="en-US" dirty="0" smtClean="0"/>
              <a:t>Imagine Cup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4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0738"/>
            <a:ext cx="10515600" cy="1034040"/>
          </a:xfrm>
        </p:spPr>
        <p:txBody>
          <a:bodyPr/>
          <a:lstStyle/>
          <a:p>
            <a:r>
              <a:rPr lang="ru-RU" dirty="0" smtClean="0"/>
              <a:t>Анализ </a:t>
            </a:r>
            <a:r>
              <a:rPr lang="ru-RU" dirty="0" err="1" smtClean="0"/>
              <a:t>Стейкхолдеров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805466"/>
              </p:ext>
            </p:extLst>
          </p:nvPr>
        </p:nvGraphicFramePr>
        <p:xfrm>
          <a:off x="838200" y="1167469"/>
          <a:ext cx="10515600" cy="47547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1609"/>
                <a:gridCol w="3498791"/>
                <a:gridCol w="3505200"/>
              </a:tblGrid>
              <a:tr h="41700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Стейкхолдер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он может дать проекту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ему может</a:t>
                      </a:r>
                      <a:r>
                        <a:rPr lang="ru-RU" baseline="0" dirty="0" smtClean="0"/>
                        <a:t> дать проект</a:t>
                      </a:r>
                      <a:endParaRPr lang="ru-RU" dirty="0"/>
                    </a:p>
                  </a:txBody>
                  <a:tcPr/>
                </a:tc>
              </a:tr>
              <a:tr h="417000">
                <a:tc>
                  <a:txBody>
                    <a:bodyPr/>
                    <a:lstStyle/>
                    <a:p>
                      <a:r>
                        <a:rPr lang="ru-RU" dirty="0" smtClean="0"/>
                        <a:t>Потребители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Критика,</a:t>
                      </a:r>
                      <a:r>
                        <a:rPr lang="ru-RU" baseline="0" dirty="0" smtClean="0"/>
                        <a:t> пожелания, отзывы.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Решение</a:t>
                      </a:r>
                      <a:r>
                        <a:rPr lang="ru-RU" baseline="0" dirty="0" smtClean="0"/>
                        <a:t> проблем планирования</a:t>
                      </a:r>
                      <a:endParaRPr lang="ru-RU" dirty="0"/>
                    </a:p>
                  </a:txBody>
                  <a:tcPr/>
                </a:tc>
              </a:tr>
              <a:tr h="1030519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Команда</a:t>
                      </a:r>
                      <a:r>
                        <a:rPr lang="ru-RU" baseline="0" dirty="0" smtClean="0"/>
                        <a:t> проекта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Реализация проекта, идеи</a:t>
                      </a:r>
                      <a:r>
                        <a:rPr lang="ru-RU" baseline="0" dirty="0" smtClean="0"/>
                        <a:t> по улучшению, новые технические решения.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+ 1 к портфолио,</a:t>
                      </a:r>
                      <a:r>
                        <a:rPr lang="ru-RU" baseline="0" dirty="0" smtClean="0"/>
                        <a:t> возможность выигрыша на </a:t>
                      </a:r>
                      <a:r>
                        <a:rPr lang="en-US" baseline="0" dirty="0" smtClean="0"/>
                        <a:t>IC</a:t>
                      </a:r>
                      <a:r>
                        <a:rPr lang="ru-RU" baseline="0" dirty="0" smtClean="0"/>
                        <a:t>, опыт разработки, опыт планирования.</a:t>
                      </a:r>
                      <a:endParaRPr lang="ru-RU" dirty="0"/>
                    </a:p>
                  </a:txBody>
                  <a:tcPr/>
                </a:tc>
              </a:tr>
              <a:tr h="721364">
                <a:tc>
                  <a:txBody>
                    <a:bodyPr/>
                    <a:lstStyle/>
                    <a:p>
                      <a:r>
                        <a:rPr lang="ru-RU" dirty="0" smtClean="0"/>
                        <a:t>Конкуренты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Стимул к развитию, идеи</a:t>
                      </a:r>
                      <a:r>
                        <a:rPr lang="ru-RU" baseline="0" dirty="0" smtClean="0"/>
                        <a:t> для улучшения, учеба на их ошибках.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Идеи для своих проектов.</a:t>
                      </a:r>
                      <a:endParaRPr lang="ru-RU" dirty="0"/>
                    </a:p>
                  </a:txBody>
                  <a:tcPr/>
                </a:tc>
              </a:tr>
              <a:tr h="1030519">
                <a:tc>
                  <a:txBody>
                    <a:bodyPr/>
                    <a:lstStyle/>
                    <a:p>
                      <a:r>
                        <a:rPr lang="ru-RU" dirty="0" smtClean="0"/>
                        <a:t>Преподаватели курса</a:t>
                      </a:r>
                      <a:r>
                        <a:rPr lang="ru-RU" baseline="0" dirty="0" smtClean="0"/>
                        <a:t> Маркетинг инноваций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Советы по улучшению и продвижению проекта, критика, советы по планированию.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Знания</a:t>
                      </a:r>
                      <a:r>
                        <a:rPr lang="ru-RU" baseline="0" dirty="0" smtClean="0"/>
                        <a:t> по работе с различными типами команд и проектов.</a:t>
                      </a:r>
                      <a:endParaRPr lang="ru-RU" dirty="0"/>
                    </a:p>
                  </a:txBody>
                  <a:tcPr/>
                </a:tc>
              </a:tr>
              <a:tr h="721364">
                <a:tc>
                  <a:txBody>
                    <a:bodyPr/>
                    <a:lstStyle/>
                    <a:p>
                      <a:r>
                        <a:rPr lang="ru-RU" dirty="0" smtClean="0"/>
                        <a:t>Студенты магистратуры ЭТО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Критика, советы, указание</a:t>
                      </a:r>
                      <a:r>
                        <a:rPr lang="ru-RU" baseline="0" dirty="0" smtClean="0"/>
                        <a:t> на ошибки.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Как нужно или не нужно вести проекты, пример проекта.</a:t>
                      </a:r>
                      <a:endParaRPr lang="ru-RU" dirty="0"/>
                    </a:p>
                  </a:txBody>
                  <a:tcPr/>
                </a:tc>
              </a:tr>
              <a:tr h="417000">
                <a:tc>
                  <a:txBody>
                    <a:bodyPr/>
                    <a:lstStyle/>
                    <a:p>
                      <a:r>
                        <a:rPr lang="ru-RU" dirty="0" smtClean="0"/>
                        <a:t>ТПУ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Лицензия на</a:t>
                      </a:r>
                      <a:r>
                        <a:rPr lang="ru-RU" baseline="0" dirty="0" smtClean="0"/>
                        <a:t> ПО для разработки.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Рейтинги.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50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</a:t>
            </a:r>
            <a:r>
              <a:rPr lang="ru-RU" dirty="0" err="1" smtClean="0"/>
              <a:t>Стейкхолдеров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851307"/>
              </p:ext>
            </p:extLst>
          </p:nvPr>
        </p:nvGraphicFramePr>
        <p:xfrm>
          <a:off x="838200" y="1555335"/>
          <a:ext cx="10515600" cy="35336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  <a:gridCol w="3505200"/>
                <a:gridCol w="3505200"/>
              </a:tblGrid>
              <a:tr h="39058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Стейкхолдер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он может дать проекту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ему может</a:t>
                      </a:r>
                      <a:r>
                        <a:rPr lang="ru-RU" baseline="0" dirty="0" smtClean="0"/>
                        <a:t> дать проект</a:t>
                      </a:r>
                      <a:endParaRPr lang="ru-RU" dirty="0"/>
                    </a:p>
                  </a:txBody>
                  <a:tcPr/>
                </a:tc>
              </a:tr>
              <a:tr h="674152">
                <a:tc>
                  <a:txBody>
                    <a:bodyPr/>
                    <a:lstStyle/>
                    <a:p>
                      <a:r>
                        <a:rPr lang="ru-RU" dirty="0" smtClean="0"/>
                        <a:t>Участники </a:t>
                      </a:r>
                      <a:r>
                        <a:rPr lang="ru-RU" dirty="0" err="1" smtClean="0"/>
                        <a:t>Хакатона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Microsoft </a:t>
                      </a:r>
                      <a:r>
                        <a:rPr lang="ru-RU" dirty="0" smtClean="0"/>
                        <a:t>в Томске.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Идеи</a:t>
                      </a:r>
                      <a:r>
                        <a:rPr lang="ru-RU" baseline="0" dirty="0" smtClean="0"/>
                        <a:t> и улучшения для приложения.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Идеи для собственных</a:t>
                      </a:r>
                      <a:r>
                        <a:rPr lang="ru-RU" baseline="0" dirty="0" smtClean="0"/>
                        <a:t> проектов.</a:t>
                      </a:r>
                      <a:endParaRPr lang="ru-RU" dirty="0"/>
                    </a:p>
                  </a:txBody>
                  <a:tcPr/>
                </a:tc>
              </a:tr>
              <a:tr h="390580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Комиссия </a:t>
                      </a:r>
                      <a:r>
                        <a:rPr lang="en-US" dirty="0" smtClean="0"/>
                        <a:t>Windows</a:t>
                      </a:r>
                      <a:r>
                        <a:rPr lang="en-US" baseline="0" dirty="0" smtClean="0"/>
                        <a:t> Phone Marketplace</a:t>
                      </a:r>
                      <a:r>
                        <a:rPr lang="ru-RU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Ошибки приложения</a:t>
                      </a:r>
                      <a:r>
                        <a:rPr lang="ru-RU" baseline="0" dirty="0" smtClean="0"/>
                        <a:t> на предмет не соответствия стандартам разработки.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Новое приложение в магазине,</a:t>
                      </a:r>
                      <a:r>
                        <a:rPr lang="ru-RU" baseline="0" dirty="0" smtClean="0"/>
                        <a:t> рейтинги.</a:t>
                      </a:r>
                      <a:endParaRPr lang="ru-RU" dirty="0"/>
                    </a:p>
                  </a:txBody>
                  <a:tcPr/>
                </a:tc>
              </a:tr>
              <a:tr h="390580">
                <a:tc>
                  <a:txBody>
                    <a:bodyPr/>
                    <a:lstStyle/>
                    <a:p>
                      <a:r>
                        <a:rPr lang="ru-RU" dirty="0" smtClean="0"/>
                        <a:t>Судьи конкурса </a:t>
                      </a:r>
                      <a:r>
                        <a:rPr lang="en-US" dirty="0" smtClean="0"/>
                        <a:t>Imagine</a:t>
                      </a:r>
                      <a:r>
                        <a:rPr lang="en-US" baseline="0" dirty="0" smtClean="0"/>
                        <a:t> Cup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Критика, советы,</a:t>
                      </a:r>
                      <a:r>
                        <a:rPr lang="ru-RU" baseline="0" dirty="0" smtClean="0"/>
                        <a:t> тренировка умений презентации.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Опыт</a:t>
                      </a:r>
                      <a:r>
                        <a:rPr lang="ru-RU" baseline="0" dirty="0" smtClean="0"/>
                        <a:t> по работе с подобными проектами.</a:t>
                      </a:r>
                      <a:endParaRPr lang="ru-RU" dirty="0"/>
                    </a:p>
                  </a:txBody>
                  <a:tcPr/>
                </a:tc>
              </a:tr>
              <a:tr h="390580">
                <a:tc>
                  <a:txBody>
                    <a:bodyPr/>
                    <a:lstStyle/>
                    <a:p>
                      <a:r>
                        <a:rPr lang="ru-RU" dirty="0" smtClean="0"/>
                        <a:t>Участники конкурса </a:t>
                      </a:r>
                      <a:r>
                        <a:rPr lang="en-US" dirty="0" smtClean="0"/>
                        <a:t>Imagine Cup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Критика, знания</a:t>
                      </a:r>
                      <a:r>
                        <a:rPr lang="ru-RU" baseline="0" dirty="0" smtClean="0"/>
                        <a:t> об ошибках и успехах других проектов.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Знания об ошибках</a:t>
                      </a:r>
                      <a:r>
                        <a:rPr lang="ru-RU" baseline="0" dirty="0" smtClean="0"/>
                        <a:t> и успехах другого проекта, идеи для своих проектов.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2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65450"/>
            <a:ext cx="10515600" cy="942382"/>
          </a:xfrm>
        </p:spPr>
        <p:txBody>
          <a:bodyPr/>
          <a:lstStyle/>
          <a:p>
            <a:r>
              <a:rPr lang="en-US" dirty="0" smtClean="0"/>
              <a:t>Work Breakdown Structure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7</a:t>
            </a:fld>
            <a:endParaRPr lang="ru-RU"/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82" y="1084129"/>
            <a:ext cx="9525082" cy="527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Сетевой график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8</a:t>
            </a:fld>
            <a:endParaRPr lang="ru-RU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05" y="1837346"/>
            <a:ext cx="11065955" cy="433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Вехи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55875"/>
              </p:ext>
            </p:extLst>
          </p:nvPr>
        </p:nvGraphicFramePr>
        <p:xfrm>
          <a:off x="838200" y="1410058"/>
          <a:ext cx="10515600" cy="51336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  <a:gridCol w="3505200"/>
                <a:gridCol w="3505200"/>
              </a:tblGrid>
              <a:tr h="377484">
                <a:tc>
                  <a:txBody>
                    <a:bodyPr/>
                    <a:lstStyle/>
                    <a:p>
                      <a:r>
                        <a:rPr lang="ru-RU" dirty="0" smtClean="0"/>
                        <a:t>Веха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Начало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Конец</a:t>
                      </a:r>
                      <a:endParaRPr lang="ru-RU" dirty="0"/>
                    </a:p>
                  </a:txBody>
                  <a:tcPr/>
                </a:tc>
              </a:tr>
              <a:tr h="377484">
                <a:tc>
                  <a:txBody>
                    <a:bodyPr/>
                    <a:lstStyle/>
                    <a:p>
                      <a:r>
                        <a:rPr lang="ru-RU" dirty="0" smtClean="0"/>
                        <a:t>Маркетинг</a:t>
                      </a:r>
                      <a:r>
                        <a:rPr lang="ru-RU" baseline="0" dirty="0" smtClean="0"/>
                        <a:t> и анализ предметной области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11.10.14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06.12.14</a:t>
                      </a:r>
                      <a:endParaRPr lang="ru-RU" dirty="0"/>
                    </a:p>
                  </a:txBody>
                  <a:tcPr/>
                </a:tc>
              </a:tr>
              <a:tr h="651549">
                <a:tc>
                  <a:txBody>
                    <a:bodyPr/>
                    <a:lstStyle/>
                    <a:p>
                      <a:r>
                        <a:rPr lang="ru-RU" dirty="0" smtClean="0"/>
                        <a:t>Проектирование и анализ средств разработки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08.12.14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16.12.14</a:t>
                      </a:r>
                      <a:endParaRPr lang="ru-RU" dirty="0"/>
                    </a:p>
                  </a:txBody>
                  <a:tcPr/>
                </a:tc>
              </a:tr>
              <a:tr h="651549"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Реализация базовых составляющих</a:t>
                      </a:r>
                      <a:r>
                        <a:rPr lang="ru-RU" baseline="0" dirty="0" smtClean="0"/>
                        <a:t> БД и интерфейса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17.12.14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25.12.14</a:t>
                      </a:r>
                      <a:endParaRPr lang="ru-RU" dirty="0"/>
                    </a:p>
                  </a:txBody>
                  <a:tcPr/>
                </a:tc>
              </a:tr>
              <a:tr h="651549"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Реализация моделей и представлений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26.12.14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29.01.14</a:t>
                      </a:r>
                      <a:endParaRPr lang="ru-RU" dirty="0"/>
                    </a:p>
                  </a:txBody>
                  <a:tcPr/>
                </a:tc>
              </a:tr>
              <a:tr h="377484">
                <a:tc>
                  <a:txBody>
                    <a:bodyPr/>
                    <a:lstStyle/>
                    <a:p>
                      <a:r>
                        <a:rPr lang="ru-RU" dirty="0" smtClean="0"/>
                        <a:t>Работа с </a:t>
                      </a:r>
                      <a:r>
                        <a:rPr lang="en-US" dirty="0" smtClean="0"/>
                        <a:t>API </a:t>
                      </a:r>
                      <a:r>
                        <a:rPr lang="ru-RU" dirty="0" smtClean="0"/>
                        <a:t>и пользователями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30.01.15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19.02.15</a:t>
                      </a:r>
                      <a:endParaRPr lang="ru-RU" dirty="0" smtClean="0"/>
                    </a:p>
                  </a:txBody>
                  <a:tcPr/>
                </a:tc>
              </a:tr>
              <a:tr h="377484">
                <a:tc>
                  <a:txBody>
                    <a:bodyPr/>
                    <a:lstStyle/>
                    <a:p>
                      <a:r>
                        <a:rPr lang="ru-RU" dirty="0" smtClean="0"/>
                        <a:t>Навигация и уведомления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20.02.15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28.02.15</a:t>
                      </a:r>
                      <a:endParaRPr lang="ru-RU" dirty="0"/>
                    </a:p>
                  </a:txBody>
                  <a:tcPr/>
                </a:tc>
              </a:tr>
              <a:tr h="377484"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Тестирование разработчиками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02.03.15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07.03.15</a:t>
                      </a:r>
                      <a:endParaRPr lang="ru-RU" dirty="0"/>
                    </a:p>
                  </a:txBody>
                  <a:tcPr/>
                </a:tc>
              </a:tr>
              <a:tr h="651549"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Тестирование пользователями и </a:t>
                      </a:r>
                      <a:r>
                        <a:rPr lang="en-US" dirty="0" smtClean="0"/>
                        <a:t>bug fix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09.03.15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19.03.15</a:t>
                      </a:r>
                      <a:endParaRPr lang="ru-RU" dirty="0"/>
                    </a:p>
                  </a:txBody>
                  <a:tcPr/>
                </a:tc>
              </a:tr>
              <a:tr h="377484">
                <a:tc>
                  <a:txBody>
                    <a:bodyPr/>
                    <a:lstStyle/>
                    <a:p>
                      <a:r>
                        <a:rPr lang="ru-RU" dirty="0" smtClean="0"/>
                        <a:t>Развертывание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20.03.15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27.03.15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4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715</Words>
  <Application>Microsoft Office PowerPoint</Application>
  <PresentationFormat>Широкоэкранный</PresentationFormat>
  <Paragraphs>211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Тема Office</vt:lpstr>
      <vt:lpstr>GeoTime</vt:lpstr>
      <vt:lpstr>Что и для кого</vt:lpstr>
      <vt:lpstr>Цель по SMART</vt:lpstr>
      <vt:lpstr>Критерии успешности проекта</vt:lpstr>
      <vt:lpstr>Анализ Стейкхолдеров</vt:lpstr>
      <vt:lpstr>Анализ Стейкхолдеров</vt:lpstr>
      <vt:lpstr>Work Breakdown Structure</vt:lpstr>
      <vt:lpstr>Сетевой график</vt:lpstr>
      <vt:lpstr>Вехи</vt:lpstr>
      <vt:lpstr>Organization Breakdown Structure </vt:lpstr>
      <vt:lpstr>Матрица ответственности</vt:lpstr>
      <vt:lpstr>Матрица ответственности</vt:lpstr>
      <vt:lpstr>Диаграмма Ганта</vt:lpstr>
      <vt:lpstr>Смета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GeoTime</dc:title>
  <dc:creator>Kirill Kostin</dc:creator>
  <cp:lastModifiedBy>Kirill Kostin</cp:lastModifiedBy>
  <cp:revision>83</cp:revision>
  <dcterms:created xsi:type="dcterms:W3CDTF">2014-11-14T15:20:52Z</dcterms:created>
  <dcterms:modified xsi:type="dcterms:W3CDTF">2014-12-26T11:20:49Z</dcterms:modified>
</cp:coreProperties>
</file>