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0118A-1E84-49ED-9B55-D868E6A363A6}" type="datetimeFigureOut">
              <a:rPr lang="ru-RU" smtClean="0"/>
              <a:t>27.12.2014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82037-27F6-4D3B-AACF-4095E7C7C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09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82037-27F6-4D3B-AACF-4095E7C7CD7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70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373F-2E59-4BEB-B2A1-A7554C74CFD9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3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2AB8-5BD9-461F-94D1-2516C1BE6670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9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E171-1559-4542-9A61-84A7429C608F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32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9191-1D86-44C5-9C02-A0EDD8A65F77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99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17BC-C514-478F-A88A-E948E098E1ED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57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C33-73D2-42FD-BA5D-07D1E10BC92A}" type="datetime1">
              <a:rPr lang="ru-RU" smtClean="0"/>
              <a:t>27.12.2014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0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CA04-AC9A-453E-AFB4-861293672B3A}" type="datetime1">
              <a:rPr lang="ru-RU" smtClean="0"/>
              <a:t>27.12.2014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22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B39C-4F0E-4C1E-A99E-6D1D1421AED2}" type="datetime1">
              <a:rPr lang="ru-RU" smtClean="0"/>
              <a:t>27.12.2014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38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D0B4-1890-4164-8C26-9C18E88E9D22}" type="datetime1">
              <a:rPr lang="ru-RU" smtClean="0"/>
              <a:t>27.12.2014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89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F560-E8DC-430A-809E-D4CBC77401A5}" type="datetime1">
              <a:rPr lang="ru-RU" smtClean="0"/>
              <a:t>27.12.2014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21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BCDB-B76D-4676-93F7-4BE9924CBC05}" type="datetime1">
              <a:rPr lang="ru-RU" smtClean="0"/>
              <a:t>27.12.2014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54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0821-3FC4-4C8E-9464-47EDC16D411D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GeoTime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Менеджер логистики Вашего бизнеса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6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6026"/>
          </a:xfrm>
        </p:spPr>
        <p:txBody>
          <a:bodyPr/>
          <a:lstStyle/>
          <a:p>
            <a:r>
              <a:rPr lang="en-US" dirty="0" smtClean="0"/>
              <a:t>Organization Breakdown Structure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10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42" y="1521152"/>
            <a:ext cx="9102815" cy="338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4569"/>
            <a:ext cx="10515600" cy="839832"/>
          </a:xfrm>
        </p:spPr>
        <p:txBody>
          <a:bodyPr/>
          <a:lstStyle/>
          <a:p>
            <a:r>
              <a:rPr lang="ru-RU" dirty="0" smtClean="0"/>
              <a:t>Матрица ответственности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76467"/>
              </p:ext>
            </p:extLst>
          </p:nvPr>
        </p:nvGraphicFramePr>
        <p:xfrm>
          <a:off x="452926" y="811849"/>
          <a:ext cx="11237720" cy="58083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09430"/>
                <a:gridCol w="2809430"/>
                <a:gridCol w="2809430"/>
                <a:gridCol w="2809430"/>
              </a:tblGrid>
              <a:tr h="34774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Задача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Костин Кирилл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Пилецкая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Молостова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 anchor="ctr"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Маркетинг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 anchor="ctr"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Анализ предметной области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 anchor="ctr"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Анализ средств разработки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 anchor="ctr"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Проектирование вариантов использования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Проектирование классов модели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Разработка страниц приложения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 anchor="ctr"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Разработка моделей</a:t>
                      </a:r>
                      <a:r>
                        <a:rPr lang="ru-RU" sz="1600" baseline="0" dirty="0" smtClean="0"/>
                        <a:t> и миграций для базы данных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 anchor="ctr"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карты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Создание</a:t>
                      </a:r>
                      <a:r>
                        <a:rPr lang="ru-RU" sz="1600" baseline="0" dirty="0" smtClean="0"/>
                        <a:t> скриптов для работы с картой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 anchor="ctr"/>
                </a:tc>
              </a:tr>
              <a:tr h="594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загрузки данных модели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</a:t>
                      </a:r>
                      <a:r>
                        <a:rPr lang="ru-RU" sz="1600" baseline="0" dirty="0" smtClean="0"/>
                        <a:t> Ответственный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 anchor="ctr"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сохранения данных модели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4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8572"/>
            <a:ext cx="10515600" cy="660370"/>
          </a:xfrm>
        </p:spPr>
        <p:txBody>
          <a:bodyPr>
            <a:noAutofit/>
          </a:bodyPr>
          <a:lstStyle/>
          <a:p>
            <a:r>
              <a:rPr lang="ru-RU" dirty="0"/>
              <a:t>Матрица ответственности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251570"/>
              </p:ext>
            </p:extLst>
          </p:nvPr>
        </p:nvGraphicFramePr>
        <p:xfrm>
          <a:off x="462185" y="828942"/>
          <a:ext cx="11237720" cy="53270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09430"/>
                <a:gridCol w="2809430"/>
                <a:gridCol w="2809430"/>
                <a:gridCol w="2809430"/>
              </a:tblGrid>
              <a:tr h="37052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Задача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Костин Кирилл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Пилецкая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Молостова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 anchor="ctr"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Аутентификация</a:t>
                      </a:r>
                      <a:r>
                        <a:rPr lang="ru-RU" sz="1600" baseline="0" dirty="0" smtClean="0"/>
                        <a:t> и авторизация пользователей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 anchor="ctr"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Создание ролей пользователей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</a:tr>
              <a:tr h="370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Создание серверного </a:t>
                      </a:r>
                      <a:r>
                        <a:rPr lang="en-US" sz="1600" dirty="0" smtClean="0"/>
                        <a:t>API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r>
                        <a:rPr lang="ru-RU" sz="1600" baseline="0" dirty="0" smtClean="0"/>
                        <a:t>, Ответственный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 anchor="ctr"/>
                </a:tc>
              </a:tr>
              <a:tr h="370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Создание клиентского </a:t>
                      </a:r>
                      <a:r>
                        <a:rPr lang="en-US" sz="1600" dirty="0" smtClean="0"/>
                        <a:t>API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</a:t>
                      </a:r>
                      <a:r>
                        <a:rPr lang="ru-RU" sz="1600" baseline="0" dirty="0" smtClean="0"/>
                        <a:t> Ответственный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 anchor="ctr"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навигации для пользователей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</a:t>
                      </a:r>
                      <a:r>
                        <a:rPr lang="en-US" sz="1600" dirty="0" smtClean="0"/>
                        <a:t>push </a:t>
                      </a:r>
                      <a:r>
                        <a:rPr lang="ru-RU" sz="1600" dirty="0" smtClean="0"/>
                        <a:t>уведомлений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Тестирование разработчиками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 anchor="ctr"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Тестирование сторонними пользователями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r>
                        <a:rPr lang="ru-RU" sz="1600" baseline="0" dirty="0" smtClean="0"/>
                        <a:t>, Ответственный</a:t>
                      </a:r>
                      <a:endParaRPr lang="ru-RU" sz="1600" dirty="0"/>
                    </a:p>
                  </a:txBody>
                  <a:tcPr anchor="ctr"/>
                </a:tc>
              </a:tr>
              <a:tr h="370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Bug fix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Консультант, Ответственный</a:t>
                      </a:r>
                      <a:endParaRPr lang="ru-RU" sz="1600" dirty="0"/>
                    </a:p>
                  </a:txBody>
                  <a:tcPr anchor="ctr"/>
                </a:tc>
              </a:tr>
              <a:tr h="370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Развертывание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64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0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4" y="1093865"/>
            <a:ext cx="11949748" cy="49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0737"/>
            <a:ext cx="10515600" cy="1025496"/>
          </a:xfrm>
        </p:spPr>
        <p:txBody>
          <a:bodyPr/>
          <a:lstStyle/>
          <a:p>
            <a:r>
              <a:rPr lang="ru-RU" dirty="0" smtClean="0"/>
              <a:t>Смета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537159"/>
              </p:ext>
            </p:extLst>
          </p:nvPr>
        </p:nvGraphicFramePr>
        <p:xfrm>
          <a:off x="838200" y="1256231"/>
          <a:ext cx="11049000" cy="327766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68155"/>
                <a:gridCol w="7038491"/>
                <a:gridCol w="2842354"/>
              </a:tblGrid>
              <a:tr h="109255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№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Наименование статьи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Расход, руб.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9255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Смартфон для тестирования на </a:t>
                      </a:r>
                      <a:r>
                        <a:rPr lang="en-US" sz="2800" dirty="0">
                          <a:effectLst/>
                        </a:rPr>
                        <a:t>WP</a:t>
                      </a:r>
                      <a:r>
                        <a:rPr lang="ru-RU" sz="2800" dirty="0">
                          <a:effectLst/>
                        </a:rPr>
                        <a:t> 8.1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3500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9255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2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Прочие расходы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560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4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рынка. Кодовый замок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405892"/>
              </p:ext>
            </p:extLst>
          </p:nvPr>
        </p:nvGraphicFramePr>
        <p:xfrm>
          <a:off x="380999" y="1447799"/>
          <a:ext cx="11303002" cy="480060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841812"/>
                <a:gridCol w="2018989"/>
                <a:gridCol w="1873128"/>
                <a:gridCol w="1893762"/>
                <a:gridCol w="1893762"/>
                <a:gridCol w="1781549"/>
              </a:tblGrid>
              <a:tr h="8956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Целевая аудитория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Мотивы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Критерий выбора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Качественная характеристика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Уникальное торговое предложение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Ресурсы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504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Молодой руководитель тех. отдела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Благосклонность начальства из-за рационализаторских предложений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Автоматизировать процесс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Составление маршрутов перекладывается на программную систему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Предоставь эту работу нам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Алгоритмы, разработчики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0015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Руководитель отдела логистики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Желание все контролировать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Централизованное управление доставкой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Разделение ролей в системе на менеджеров и исполнителей 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Разделяй и властвуй 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BizSpark, </a:t>
                      </a:r>
                      <a:r>
                        <a:rPr lang="ru-RU" sz="1600">
                          <a:effectLst/>
                        </a:rPr>
                        <a:t>разработчики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001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Контроль за доставкой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Отслеживание местоположения с помощью ГЛОНАСС/</a:t>
                      </a:r>
                      <a:r>
                        <a:rPr lang="en-US" sz="1600">
                          <a:effectLst/>
                        </a:rPr>
                        <a:t>GPS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Геолокация на службе у бизнеса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Разработчики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10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implementation chart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16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920663" cy="4151312"/>
          </a:xfrm>
        </p:spPr>
      </p:pic>
    </p:spTree>
    <p:extLst>
      <p:ext uri="{BB962C8B-B14F-4D97-AF65-F5344CB8AC3E}">
        <p14:creationId xmlns:p14="http://schemas.microsoft.com/office/powerpoint/2010/main" val="40247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 для кого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4060"/>
            <a:ext cx="10515600" cy="46729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Прокладывание маршрутов на основе срочности заданий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Распределение задач логистики между подчиненными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Отслеживание состояния доставки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Розничные торговые сети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Интернет-магазины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Курьерские службы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Службы доставки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Муниципальные службы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89" y="3205237"/>
            <a:ext cx="5195222" cy="277646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по </a:t>
            </a:r>
            <a:r>
              <a:rPr lang="en-US" dirty="0" smtClean="0"/>
              <a:t>SMART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233670"/>
              </p:ext>
            </p:extLst>
          </p:nvPr>
        </p:nvGraphicFramePr>
        <p:xfrm>
          <a:off x="838200" y="1495425"/>
          <a:ext cx="10515600" cy="4942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21052"/>
                <a:gridCol w="72945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Specific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Конкретность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Разработать веб-приложение</a:t>
                      </a:r>
                      <a:r>
                        <a:rPr lang="ru-RU" baseline="0" dirty="0" smtClean="0"/>
                        <a:t> и мобильное приложение для управления задачами доставки в несколько указанных на карте точек.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Measurable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Измеримость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Приложение должно запускаться</a:t>
                      </a:r>
                      <a:r>
                        <a:rPr lang="ru-RU" baseline="0" dirty="0" smtClean="0"/>
                        <a:t> в</a:t>
                      </a:r>
                      <a:r>
                        <a:rPr lang="ru-RU" dirty="0" smtClean="0"/>
                        <a:t> браузерах: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IE </a:t>
                      </a:r>
                      <a:r>
                        <a:rPr lang="ru-RU" baseline="0" dirty="0" smtClean="0"/>
                        <a:t>11.0 +</a:t>
                      </a:r>
                      <a:r>
                        <a:rPr lang="en-US" baseline="0" dirty="0" smtClean="0"/>
                        <a:t>, Chrome 8.0 +, Firefox 10.0 +, Safari 8.0 +</a:t>
                      </a:r>
                      <a:r>
                        <a:rPr lang="ru-RU" baseline="0" dirty="0" smtClean="0"/>
                        <a:t>, включая мобильные версии. Должно быть разработано мобильное приложение на </a:t>
                      </a:r>
                      <a:r>
                        <a:rPr lang="en-US" baseline="0" dirty="0" smtClean="0"/>
                        <a:t>Windows Phone 8</a:t>
                      </a:r>
                      <a:r>
                        <a:rPr lang="ru-RU" baseline="0" dirty="0" smtClean="0"/>
                        <a:t> и размещено в </a:t>
                      </a:r>
                      <a:r>
                        <a:rPr lang="en-US" baseline="0" dirty="0" smtClean="0"/>
                        <a:t>Windows Phone Marketplace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Attainable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Достижимость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Разработка</a:t>
                      </a:r>
                      <a:r>
                        <a:rPr lang="ru-RU" baseline="0" dirty="0" smtClean="0"/>
                        <a:t> приложения ведется разработчиками, знающими основы разработки веб приложений на платформе </a:t>
                      </a:r>
                      <a:r>
                        <a:rPr lang="en-US" baseline="0" dirty="0" smtClean="0"/>
                        <a:t>ASP.NET </a:t>
                      </a:r>
                      <a:r>
                        <a:rPr lang="ru-RU" baseline="0" dirty="0" smtClean="0"/>
                        <a:t>мобильные приложений для </a:t>
                      </a:r>
                      <a:r>
                        <a:rPr lang="en-US" baseline="0" dirty="0" smtClean="0"/>
                        <a:t>Windows Phone</a:t>
                      </a:r>
                      <a:r>
                        <a:rPr lang="ru-RU" baseline="0" dirty="0" smtClean="0"/>
                        <a:t>, с помощью свободных программных средств, или средств, доступных для студентов ТПУ.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 </a:t>
                      </a:r>
                      <a:r>
                        <a:rPr lang="ru-RU" dirty="0" smtClean="0"/>
                        <a:t>(Согласованность)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Приложение разрабатывается в</a:t>
                      </a:r>
                      <a:r>
                        <a:rPr lang="ru-RU" baseline="0" dirty="0" smtClean="0"/>
                        <a:t> рамках проекта для конкурса </a:t>
                      </a:r>
                      <a:r>
                        <a:rPr lang="en-US" baseline="0" dirty="0" smtClean="0"/>
                        <a:t>Imagine Cup</a:t>
                      </a:r>
                      <a:r>
                        <a:rPr lang="ru-RU" baseline="0" dirty="0" smtClean="0"/>
                        <a:t>, для получения опыта разработки, накопления портфолио.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Time-bound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Ограниченность по времени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Приложение</a:t>
                      </a:r>
                      <a:r>
                        <a:rPr lang="ru-RU" baseline="0" dirty="0" smtClean="0"/>
                        <a:t> должно быть разработано, развернуто на </a:t>
                      </a:r>
                      <a:r>
                        <a:rPr lang="en-US" baseline="0" dirty="0" smtClean="0"/>
                        <a:t>Microsoft Azure</a:t>
                      </a:r>
                      <a:r>
                        <a:rPr lang="ru-RU" baseline="0" dirty="0" smtClean="0"/>
                        <a:t>, мобильная версия загружена в </a:t>
                      </a:r>
                      <a:r>
                        <a:rPr lang="en-US" baseline="0" dirty="0" smtClean="0"/>
                        <a:t>Windows Phone Marketplace </a:t>
                      </a:r>
                      <a:r>
                        <a:rPr lang="ru-RU" baseline="0" dirty="0" smtClean="0"/>
                        <a:t>до апреля 2015 г.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7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успешности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8064"/>
            <a:ext cx="10515600" cy="4578899"/>
          </a:xfrm>
        </p:spPr>
        <p:txBody>
          <a:bodyPr/>
          <a:lstStyle/>
          <a:p>
            <a:r>
              <a:rPr lang="ru-RU" dirty="0" smtClean="0"/>
              <a:t>Количество скачиваний приложения в первый месяц: 20-50</a:t>
            </a:r>
          </a:p>
          <a:p>
            <a:r>
              <a:rPr lang="ru-RU" dirty="0" smtClean="0"/>
              <a:t>Средняя оценка пользователей в магазине </a:t>
            </a:r>
            <a:r>
              <a:rPr lang="en-US" dirty="0" smtClean="0"/>
              <a:t>Windows</a:t>
            </a:r>
            <a:r>
              <a:rPr lang="ru-RU" dirty="0" smtClean="0"/>
              <a:t>: 3-4 звезды</a:t>
            </a:r>
          </a:p>
          <a:p>
            <a:r>
              <a:rPr lang="ru-RU" dirty="0" smtClean="0"/>
              <a:t>Количество критических ошибок приложения в первый месяц: 0-3</a:t>
            </a:r>
          </a:p>
          <a:p>
            <a:r>
              <a:rPr lang="ru-RU" dirty="0" smtClean="0"/>
              <a:t>Количество ошибок, делающих работу пользователей некомфортной: 0-10</a:t>
            </a:r>
          </a:p>
          <a:p>
            <a:r>
              <a:rPr lang="ru-RU" dirty="0" smtClean="0"/>
              <a:t>Получение призового места на проекте </a:t>
            </a:r>
            <a:r>
              <a:rPr lang="en-US" dirty="0" smtClean="0"/>
              <a:t>Imagine Cup</a:t>
            </a:r>
            <a:endParaRPr lang="ru-RU" dirty="0" smtClean="0"/>
          </a:p>
          <a:p>
            <a:r>
              <a:rPr lang="ru-RU" dirty="0" smtClean="0"/>
              <a:t>30 уникальных посетителей в месяц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4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0738"/>
            <a:ext cx="10515600" cy="1034040"/>
          </a:xfrm>
        </p:spPr>
        <p:txBody>
          <a:bodyPr/>
          <a:lstStyle/>
          <a:p>
            <a:r>
              <a:rPr lang="ru-RU" dirty="0" smtClean="0"/>
              <a:t>Анализ </a:t>
            </a:r>
            <a:r>
              <a:rPr lang="ru-RU" dirty="0" err="1" smtClean="0"/>
              <a:t>Стейкхолдеров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22437"/>
              </p:ext>
            </p:extLst>
          </p:nvPr>
        </p:nvGraphicFramePr>
        <p:xfrm>
          <a:off x="838200" y="1167469"/>
          <a:ext cx="10515600" cy="47547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11609"/>
                <a:gridCol w="3498791"/>
                <a:gridCol w="3505200"/>
              </a:tblGrid>
              <a:tr h="417000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Стейкхолдер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Что он может дать проекту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Что ему может</a:t>
                      </a:r>
                      <a:r>
                        <a:rPr lang="ru-RU" baseline="0" dirty="0" smtClean="0"/>
                        <a:t> дать проект</a:t>
                      </a:r>
                      <a:endParaRPr lang="ru-RU" dirty="0"/>
                    </a:p>
                  </a:txBody>
                  <a:tcPr anchor="ctr"/>
                </a:tc>
              </a:tr>
              <a:tr h="4170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Потребители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Критика,</a:t>
                      </a:r>
                      <a:r>
                        <a:rPr lang="ru-RU" baseline="0" dirty="0" smtClean="0"/>
                        <a:t> пожелания, отзывы.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Решение</a:t>
                      </a:r>
                      <a:r>
                        <a:rPr lang="ru-RU" baseline="0" dirty="0" smtClean="0"/>
                        <a:t> проблем планирования</a:t>
                      </a:r>
                      <a:endParaRPr lang="ru-RU" dirty="0"/>
                    </a:p>
                  </a:txBody>
                  <a:tcPr anchor="ctr"/>
                </a:tc>
              </a:tr>
              <a:tr h="103051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Команда</a:t>
                      </a:r>
                      <a:r>
                        <a:rPr lang="ru-RU" baseline="0" dirty="0" smtClean="0"/>
                        <a:t> проекта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Реализация проекта, идеи</a:t>
                      </a:r>
                      <a:r>
                        <a:rPr lang="ru-RU" baseline="0" dirty="0" smtClean="0"/>
                        <a:t> по улучшению, новые технические решения.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+ 1 к портфолио,</a:t>
                      </a:r>
                      <a:r>
                        <a:rPr lang="ru-RU" baseline="0" dirty="0" smtClean="0"/>
                        <a:t> возможность выигрыша на </a:t>
                      </a:r>
                      <a:r>
                        <a:rPr lang="en-US" baseline="0" dirty="0" smtClean="0"/>
                        <a:t>IC</a:t>
                      </a:r>
                      <a:r>
                        <a:rPr lang="ru-RU" baseline="0" dirty="0" smtClean="0"/>
                        <a:t>, опыт разработки, опыт планирования.</a:t>
                      </a:r>
                      <a:endParaRPr lang="ru-RU" dirty="0"/>
                    </a:p>
                  </a:txBody>
                  <a:tcPr anchor="ctr"/>
                </a:tc>
              </a:tr>
              <a:tr h="72136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Конкуренты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Стимул к развитию, идеи</a:t>
                      </a:r>
                      <a:r>
                        <a:rPr lang="ru-RU" baseline="0" dirty="0" smtClean="0"/>
                        <a:t> для улучшения, учеба на их ошибках.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Идеи для своих проектов.</a:t>
                      </a:r>
                      <a:endParaRPr lang="ru-RU" dirty="0"/>
                    </a:p>
                  </a:txBody>
                  <a:tcPr anchor="ctr"/>
                </a:tc>
              </a:tr>
              <a:tr h="103051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Преподаватели курса</a:t>
                      </a:r>
                      <a:r>
                        <a:rPr lang="ru-RU" baseline="0" dirty="0" smtClean="0"/>
                        <a:t> Маркетинг инноваций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Советы по улучшению и продвижению проекта, критика, советы по планированию.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Знания</a:t>
                      </a:r>
                      <a:r>
                        <a:rPr lang="ru-RU" baseline="0" dirty="0" smtClean="0"/>
                        <a:t> по работе с различными типами команд и проектов.</a:t>
                      </a:r>
                      <a:endParaRPr lang="ru-RU" dirty="0"/>
                    </a:p>
                  </a:txBody>
                  <a:tcPr anchor="ctr"/>
                </a:tc>
              </a:tr>
              <a:tr h="72136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Студенты магистратуры ЭТО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Критика, советы, указание</a:t>
                      </a:r>
                      <a:r>
                        <a:rPr lang="ru-RU" baseline="0" dirty="0" smtClean="0"/>
                        <a:t> на ошибки.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Как нужно или не нужно вести проекты, пример проекта.</a:t>
                      </a:r>
                      <a:endParaRPr lang="ru-RU" dirty="0"/>
                    </a:p>
                  </a:txBody>
                  <a:tcPr anchor="ctr"/>
                </a:tc>
              </a:tr>
              <a:tr h="4170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ТПУ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Лицензия на</a:t>
                      </a:r>
                      <a:r>
                        <a:rPr lang="ru-RU" baseline="0" dirty="0" smtClean="0"/>
                        <a:t> ПО для разработки.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Рейтинги.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5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</a:t>
            </a:r>
            <a:r>
              <a:rPr lang="ru-RU" dirty="0" err="1"/>
              <a:t>с</a:t>
            </a:r>
            <a:r>
              <a:rPr lang="ru-RU" dirty="0" err="1" smtClean="0"/>
              <a:t>тейкхолдеров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515788"/>
              </p:ext>
            </p:extLst>
          </p:nvPr>
        </p:nvGraphicFramePr>
        <p:xfrm>
          <a:off x="838200" y="1555335"/>
          <a:ext cx="10515600" cy="44480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5200"/>
                <a:gridCol w="3505200"/>
                <a:gridCol w="3505200"/>
              </a:tblGrid>
              <a:tr h="390580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Стейкхолдер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Что он может дать проекту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Что ему может</a:t>
                      </a:r>
                      <a:r>
                        <a:rPr lang="ru-RU" baseline="0" dirty="0" smtClean="0"/>
                        <a:t> дать проект</a:t>
                      </a:r>
                      <a:endParaRPr lang="ru-RU" dirty="0"/>
                    </a:p>
                  </a:txBody>
                  <a:tcPr anchor="ctr"/>
                </a:tc>
              </a:tr>
              <a:tr h="67415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Службы</a:t>
                      </a:r>
                      <a:r>
                        <a:rPr lang="ru-RU" baseline="0" dirty="0" smtClean="0"/>
                        <a:t> доставки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Конструктивная</a:t>
                      </a:r>
                      <a:r>
                        <a:rPr lang="ru-RU" baseline="0" dirty="0" smtClean="0"/>
                        <a:t> критика, идеи доработки, клиентская база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Инструмент для планирования</a:t>
                      </a:r>
                      <a:r>
                        <a:rPr lang="ru-RU" baseline="0" dirty="0" smtClean="0"/>
                        <a:t> доставок, индивидуальный подход</a:t>
                      </a:r>
                      <a:endParaRPr lang="ru-RU" dirty="0"/>
                    </a:p>
                  </a:txBody>
                  <a:tcPr anchor="ctr"/>
                </a:tc>
              </a:tr>
              <a:tr h="67415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Участники </a:t>
                      </a:r>
                      <a:r>
                        <a:rPr lang="ru-RU" dirty="0" err="1" smtClean="0"/>
                        <a:t>Хакатона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Microsoft </a:t>
                      </a:r>
                      <a:r>
                        <a:rPr lang="ru-RU" dirty="0" smtClean="0"/>
                        <a:t>в Томске.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Идеи</a:t>
                      </a:r>
                      <a:r>
                        <a:rPr lang="ru-RU" baseline="0" dirty="0" smtClean="0"/>
                        <a:t> и улучшения для приложения.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Идеи для собственных</a:t>
                      </a:r>
                      <a:r>
                        <a:rPr lang="ru-RU" baseline="0" dirty="0" smtClean="0"/>
                        <a:t> проектов.</a:t>
                      </a:r>
                      <a:endParaRPr lang="ru-RU" dirty="0"/>
                    </a:p>
                  </a:txBody>
                  <a:tcPr anchor="ctr"/>
                </a:tc>
              </a:tr>
              <a:tr h="39058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Комиссия </a:t>
                      </a:r>
                      <a:r>
                        <a:rPr lang="en-US" dirty="0" smtClean="0"/>
                        <a:t>Windows</a:t>
                      </a:r>
                      <a:r>
                        <a:rPr lang="en-US" baseline="0" dirty="0" smtClean="0"/>
                        <a:t> Phone Marketplace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Ошибки приложения</a:t>
                      </a:r>
                      <a:r>
                        <a:rPr lang="ru-RU" baseline="0" dirty="0" smtClean="0"/>
                        <a:t> на предмет не соответствия стандартам разработки.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Новое приложение в магазине,</a:t>
                      </a:r>
                      <a:r>
                        <a:rPr lang="ru-RU" baseline="0" dirty="0" smtClean="0"/>
                        <a:t> рейтинги.</a:t>
                      </a:r>
                      <a:endParaRPr lang="ru-RU" dirty="0"/>
                    </a:p>
                  </a:txBody>
                  <a:tcPr anchor="ctr"/>
                </a:tc>
              </a:tr>
              <a:tr h="39058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Судьи конкурса </a:t>
                      </a:r>
                      <a:r>
                        <a:rPr lang="en-US" dirty="0" smtClean="0"/>
                        <a:t>Imagine</a:t>
                      </a:r>
                      <a:r>
                        <a:rPr lang="en-US" baseline="0" dirty="0" smtClean="0"/>
                        <a:t> Cup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Критика, советы,</a:t>
                      </a:r>
                      <a:r>
                        <a:rPr lang="ru-RU" baseline="0" dirty="0" smtClean="0"/>
                        <a:t> тренировка умений презентации.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Опыт</a:t>
                      </a:r>
                      <a:r>
                        <a:rPr lang="ru-RU" baseline="0" dirty="0" smtClean="0"/>
                        <a:t> по работе с подобными проектами.</a:t>
                      </a:r>
                      <a:endParaRPr lang="ru-RU" dirty="0"/>
                    </a:p>
                  </a:txBody>
                  <a:tcPr anchor="ctr"/>
                </a:tc>
              </a:tr>
              <a:tr h="39058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Участники конкурса </a:t>
                      </a:r>
                      <a:r>
                        <a:rPr lang="en-US" dirty="0" smtClean="0"/>
                        <a:t>Imagine Cup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Критика, знания</a:t>
                      </a:r>
                      <a:r>
                        <a:rPr lang="ru-RU" baseline="0" dirty="0" smtClean="0"/>
                        <a:t> об ошибках и успехах других проектов.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Знания об ошибках</a:t>
                      </a:r>
                      <a:r>
                        <a:rPr lang="ru-RU" baseline="0" dirty="0" smtClean="0"/>
                        <a:t> и успехах другого проекта, идеи для своих проектов.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65450"/>
            <a:ext cx="10515600" cy="942382"/>
          </a:xfrm>
        </p:spPr>
        <p:txBody>
          <a:bodyPr/>
          <a:lstStyle/>
          <a:p>
            <a:r>
              <a:rPr lang="en-US" dirty="0" smtClean="0"/>
              <a:t>Work Breakdown Structure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7</a:t>
            </a:fld>
            <a:endParaRPr lang="ru-RU"/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82" y="1084129"/>
            <a:ext cx="9525082" cy="52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Сетевой график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8</a:t>
            </a:fld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05" y="1837346"/>
            <a:ext cx="11065955" cy="433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Вехи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313237"/>
              </p:ext>
            </p:extLst>
          </p:nvPr>
        </p:nvGraphicFramePr>
        <p:xfrm>
          <a:off x="838200" y="1410058"/>
          <a:ext cx="10515600" cy="51336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5200"/>
                <a:gridCol w="3505200"/>
                <a:gridCol w="3505200"/>
              </a:tblGrid>
              <a:tr h="37748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Веха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Начало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Конец</a:t>
                      </a:r>
                      <a:endParaRPr lang="ru-RU" dirty="0"/>
                    </a:p>
                  </a:txBody>
                  <a:tcPr anchor="ctr"/>
                </a:tc>
              </a:tr>
              <a:tr h="37748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Маркетинг</a:t>
                      </a:r>
                      <a:r>
                        <a:rPr lang="ru-RU" baseline="0" dirty="0" smtClean="0"/>
                        <a:t> и анализ предметной области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11.10.14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06.12.14</a:t>
                      </a:r>
                      <a:endParaRPr lang="ru-RU" dirty="0"/>
                    </a:p>
                  </a:txBody>
                  <a:tcPr anchor="ctr"/>
                </a:tc>
              </a:tr>
              <a:tr h="65154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Проектирование и анализ средств разработки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08.12.14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16.12.14</a:t>
                      </a:r>
                      <a:endParaRPr lang="ru-RU" dirty="0"/>
                    </a:p>
                  </a:txBody>
                  <a:tcPr anchor="ctr"/>
                </a:tc>
              </a:tr>
              <a:tr h="65154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Реализация базовых составляющих</a:t>
                      </a:r>
                      <a:r>
                        <a:rPr lang="ru-RU" baseline="0" dirty="0" smtClean="0"/>
                        <a:t> БД и интерфейса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17.12.14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25.12.14</a:t>
                      </a:r>
                      <a:endParaRPr lang="ru-RU" dirty="0"/>
                    </a:p>
                  </a:txBody>
                  <a:tcPr anchor="ctr"/>
                </a:tc>
              </a:tr>
              <a:tr h="65154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Реализация моделей и представлений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26.12.14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29.01.14</a:t>
                      </a:r>
                      <a:endParaRPr lang="ru-RU" dirty="0"/>
                    </a:p>
                  </a:txBody>
                  <a:tcPr anchor="ctr"/>
                </a:tc>
              </a:tr>
              <a:tr h="37748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Работа с </a:t>
                      </a:r>
                      <a:r>
                        <a:rPr lang="en-US" dirty="0" smtClean="0"/>
                        <a:t>API </a:t>
                      </a:r>
                      <a:r>
                        <a:rPr lang="ru-RU" dirty="0" smtClean="0"/>
                        <a:t>и пользователями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30.01.15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19.02.15</a:t>
                      </a:r>
                    </a:p>
                  </a:txBody>
                  <a:tcPr anchor="ctr"/>
                </a:tc>
              </a:tr>
              <a:tr h="37748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Навигация и уведомления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20.02.15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28.02.15</a:t>
                      </a:r>
                      <a:endParaRPr lang="ru-RU" dirty="0"/>
                    </a:p>
                  </a:txBody>
                  <a:tcPr anchor="ctr"/>
                </a:tc>
              </a:tr>
              <a:tr h="37748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Тестирование разработчиками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02.03.15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07.03.15</a:t>
                      </a:r>
                      <a:endParaRPr lang="ru-RU" dirty="0"/>
                    </a:p>
                  </a:txBody>
                  <a:tcPr anchor="ctr"/>
                </a:tc>
              </a:tr>
              <a:tr h="65154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Тестирование пользователями и </a:t>
                      </a:r>
                      <a:r>
                        <a:rPr lang="en-US" dirty="0" smtClean="0"/>
                        <a:t>bug fix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09.03.15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19.03.15</a:t>
                      </a:r>
                      <a:endParaRPr lang="ru-RU" dirty="0"/>
                    </a:p>
                  </a:txBody>
                  <a:tcPr anchor="ctr"/>
                </a:tc>
              </a:tr>
              <a:tr h="37748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Развертывание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20.03.15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27.03.15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4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860</Words>
  <Application>Microsoft Office PowerPoint</Application>
  <PresentationFormat>Широкоэкранный</PresentationFormat>
  <Paragraphs>252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Тема Office</vt:lpstr>
      <vt:lpstr>GeoTime</vt:lpstr>
      <vt:lpstr>Что и для кого</vt:lpstr>
      <vt:lpstr>Цель по SMART</vt:lpstr>
      <vt:lpstr>Критерии успешности проекта</vt:lpstr>
      <vt:lpstr>Анализ Стейкхолдеров</vt:lpstr>
      <vt:lpstr>Анализ стейкхолдеров</vt:lpstr>
      <vt:lpstr>Work Breakdown Structure</vt:lpstr>
      <vt:lpstr>Сетевой график</vt:lpstr>
      <vt:lpstr>Вехи</vt:lpstr>
      <vt:lpstr>Organization Breakdown Structure </vt:lpstr>
      <vt:lpstr>Матрица ответственности</vt:lpstr>
      <vt:lpstr>Матрица ответственности</vt:lpstr>
      <vt:lpstr>Диаграмма Ганта</vt:lpstr>
      <vt:lpstr>Смета</vt:lpstr>
      <vt:lpstr>Анализ рынка. Кодовый замок</vt:lpstr>
      <vt:lpstr>Brand implementation chart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GeoTime</dc:title>
  <dc:creator>Kirill Kostin</dc:creator>
  <cp:lastModifiedBy>Анастасия Пилецкая</cp:lastModifiedBy>
  <cp:revision>102</cp:revision>
  <dcterms:created xsi:type="dcterms:W3CDTF">2014-11-14T15:20:52Z</dcterms:created>
  <dcterms:modified xsi:type="dcterms:W3CDTF">2014-12-26T20:17:40Z</dcterms:modified>
</cp:coreProperties>
</file>