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9866300" cy="6735750"/>
  <p:embeddedFontLs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1591">
          <p15:clr>
            <a:srgbClr val="A4A3A4"/>
          </p15:clr>
        </p15:guide>
        <p15:guide id="2" pos="28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6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1591" orient="horz"/>
        <p:guide pos="28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Tahom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Tahom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4275245" cy="33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300" lIns="90625" spcFirstLastPara="1" rIns="90625" wrap="square" tIns="453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587917" y="1"/>
            <a:ext cx="4276820" cy="33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300" lIns="90625" spcFirstLastPara="1" rIns="90625" wrap="square" tIns="453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690935" y="506413"/>
            <a:ext cx="4485900" cy="25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86474" y="3198977"/>
            <a:ext cx="7893366" cy="303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300" lIns="90625" spcFirstLastPara="1" rIns="90625" wrap="square" tIns="453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397954"/>
            <a:ext cx="4275245" cy="336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587917" y="6397954"/>
            <a:ext cx="4276820" cy="336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986474" y="3198977"/>
            <a:ext cx="7893366" cy="3030858"/>
          </a:xfrm>
          <a:prstGeom prst="rect">
            <a:avLst/>
          </a:prstGeom>
        </p:spPr>
        <p:txBody>
          <a:bodyPr anchorCtr="0" anchor="t" bIns="45300" lIns="90625" spcFirstLastPara="1" rIns="90625" wrap="square" tIns="4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2690935" y="506413"/>
            <a:ext cx="4485900" cy="25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391cc4051_0_81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4391cc4051_0_81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4391cc4051_0_81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91cc4051_0_119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4391cc4051_0_119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4391cc4051_0_119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91cc4051_0_131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4391cc4051_0_131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4391cc4051_0_131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f8568ae0_0_13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42f8568ae0_0_13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g42f8568ae0_0_13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f8568ae0_2_0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42f8568ae0_2_0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42f8568ae0_2_0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f8568ae0_2_8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2f8568ae0_2_8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g42f8568ae0_2_8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2f8568ae0_2_16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42f8568ae0_2_16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42f8568ae0_2_16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12aaed35e_0_62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412aaed35e_0_62:notes"/>
          <p:cNvSpPr/>
          <p:nvPr>
            <p:ph idx="2" type="sldImg"/>
          </p:nvPr>
        </p:nvSpPr>
        <p:spPr>
          <a:xfrm>
            <a:off x="2691784" y="503238"/>
            <a:ext cx="44940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412aaed35e_0_62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2" type="sldNum"/>
          </p:nvPr>
        </p:nvSpPr>
        <p:spPr>
          <a:xfrm>
            <a:off x="5587917" y="6397954"/>
            <a:ext cx="4276820" cy="336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987324" y="3199515"/>
            <a:ext cx="7891668" cy="3031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2f8568ae0_2_24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42f8568ae0_2_24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g42f8568ae0_2_24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2f8568ae0_2_31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42f8568ae0_2_31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g42f8568ae0_2_31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f8568ae0_0_6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42f8568ae0_0_6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g42f8568ae0_0_6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91cc4051_0_49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4391cc4051_0_49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4391cc4051_0_49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91cc4051_0_63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4391cc4051_0_63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4391cc4051_0_63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91cc4051_0_0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4391cc4051_0_0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4391cc4051_0_0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391cc4051_0_35:notes"/>
          <p:cNvSpPr txBox="1"/>
          <p:nvPr>
            <p:ph idx="12" type="sldNum"/>
          </p:nvPr>
        </p:nvSpPr>
        <p:spPr>
          <a:xfrm>
            <a:off x="5587917" y="6397954"/>
            <a:ext cx="427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00" lIns="90625" spcFirstLastPara="1" rIns="90625" wrap="square" tIns="45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4391cc4051_0_35:notes"/>
          <p:cNvSpPr/>
          <p:nvPr>
            <p:ph idx="2" type="sldImg"/>
          </p:nvPr>
        </p:nvSpPr>
        <p:spPr>
          <a:xfrm>
            <a:off x="2691790" y="503238"/>
            <a:ext cx="44937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4391cc4051_0_35:notes"/>
          <p:cNvSpPr txBox="1"/>
          <p:nvPr>
            <p:ph idx="1" type="body"/>
          </p:nvPr>
        </p:nvSpPr>
        <p:spPr>
          <a:xfrm>
            <a:off x="987324" y="3199515"/>
            <a:ext cx="78918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25" spcFirstLastPara="1" rIns="90425" wrap="square" tIns="4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1383617"/>
            <a:ext cx="68580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3543858"/>
            <a:ext cx="6858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/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9028235" y="-58802"/>
            <a:ext cx="109800" cy="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7845669" y="-58802"/>
            <a:ext cx="1164900" cy="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81231" y="1167594"/>
            <a:ext cx="78795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9028235" y="-58802"/>
            <a:ext cx="109800" cy="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7845669" y="-58802"/>
            <a:ext cx="1164900" cy="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1231" y="1167594"/>
            <a:ext cx="78795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366661" y="4349300"/>
            <a:ext cx="1976744" cy="5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" y="4137924"/>
            <a:ext cx="5967900" cy="1005600"/>
          </a:xfrm>
          <a:prstGeom prst="rect">
            <a:avLst/>
          </a:prstGeom>
          <a:gradFill>
            <a:gsLst>
              <a:gs pos="0">
                <a:srgbClr val="2185C6"/>
              </a:gs>
              <a:gs pos="52000">
                <a:srgbClr val="2185C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39475" lIns="79000" spcFirstLastPara="1" rIns="79000" wrap="square" tIns="39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/>
        <p:spPr>
          <a:xfrm>
            <a:off x="1466" y="1191"/>
            <a:ext cx="1200" cy="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8663354" y="5031581"/>
            <a:ext cx="130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ja-JP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8556381" y="5043488"/>
            <a:ext cx="0" cy="9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1231" y="774394"/>
            <a:ext cx="78795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0" y="573528"/>
            <a:ext cx="8014200" cy="54900"/>
          </a:xfrm>
          <a:prstGeom prst="rect">
            <a:avLst/>
          </a:prstGeom>
          <a:gradFill>
            <a:gsLst>
              <a:gs pos="0">
                <a:srgbClr val="2185C6"/>
              </a:gs>
              <a:gs pos="52000">
                <a:srgbClr val="2185C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39475" lIns="79000" spcFirstLastPara="1" rIns="79000" wrap="square" tIns="39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14201" y="357505"/>
            <a:ext cx="877724" cy="25878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98425" y="4844600"/>
            <a:ext cx="171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ja-JP" sz="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©201</a:t>
            </a:r>
            <a:r>
              <a:rPr lang="ja-JP" sz="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b="0" lang="ja-JP" sz="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Ridge-i All Rights Reserved.</a:t>
            </a:r>
            <a:endParaRPr sz="1200"/>
          </a:p>
        </p:txBody>
      </p:sp>
      <p:sp>
        <p:nvSpPr>
          <p:cNvPr id="24" name="Google Shape;24;p3"/>
          <p:cNvSpPr txBox="1"/>
          <p:nvPr/>
        </p:nvSpPr>
        <p:spPr>
          <a:xfrm>
            <a:off x="14074" y="4992806"/>
            <a:ext cx="3175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9.png"/><Relationship Id="rId13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21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143000" y="1399400"/>
            <a:ext cx="63315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ja-JP" sz="3000">
                <a:solidFill>
                  <a:srgbClr val="0F4061"/>
                </a:solidFill>
              </a:rPr>
              <a:t>Wasserstein Auto-Encoders</a:t>
            </a:r>
            <a:endParaRPr sz="30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ja-JP" sz="1600">
                <a:solidFill>
                  <a:srgbClr val="0F4061"/>
                </a:solidFill>
              </a:rPr>
              <a:t>2018.10.04</a:t>
            </a:r>
            <a:endParaRPr sz="16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ja-JP" sz="1600">
                <a:solidFill>
                  <a:srgbClr val="0F4061"/>
                </a:solidFill>
              </a:rPr>
              <a:t>Ridge-i 論文よみかい</a:t>
            </a:r>
            <a:endParaRPr sz="1600">
              <a:solidFill>
                <a:srgbClr val="0F4061"/>
              </a:solidFill>
            </a:endParaRPr>
          </a:p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1143000" y="3543858"/>
            <a:ext cx="6858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 sz="1600">
                <a:solidFill>
                  <a:srgbClr val="0F4061"/>
                </a:solidFill>
              </a:rPr>
              <a:t>Masanari Kimura</a:t>
            </a:r>
            <a:endParaRPr sz="16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 sz="1600">
                <a:solidFill>
                  <a:srgbClr val="0F4061"/>
                </a:solidFill>
              </a:rPr>
              <a:t>mkimura@ridge-i.com</a:t>
            </a:r>
            <a:endParaRPr sz="1600">
              <a:solidFill>
                <a:srgbClr val="0F406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422031" y="1129903"/>
            <a:ext cx="829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600">
                <a:solidFill>
                  <a:srgbClr val="0F4061"/>
                </a:solidFill>
              </a:rPr>
              <a:t>ここで，　　　　　　　　，つまりp=1の時，次の双対問題が成り立つ：</a:t>
            </a:r>
            <a:endParaRPr sz="1600">
              <a:solidFill>
                <a:srgbClr val="0F4061"/>
              </a:solidFill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4061"/>
              </a:solidFill>
            </a:endParaRPr>
          </a:p>
          <a:p>
            <a:pPr indent="-292100" lvl="1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ja-JP" sz="1600">
                <a:solidFill>
                  <a:srgbClr val="FF0000"/>
                </a:solidFill>
              </a:rPr>
              <a:t>Kantorovich-Rubinstein duality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45" name="Google Shape;145;p15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 sz="1600">
                <a:solidFill>
                  <a:srgbClr val="0F4061"/>
                </a:solidFill>
              </a:rPr>
              <a:t>Dual Formulations</a:t>
            </a:r>
            <a:endParaRPr sz="1600">
              <a:solidFill>
                <a:srgbClr val="0F4061"/>
              </a:solidFill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500" y="1129900"/>
            <a:ext cx="1645975" cy="2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275" y="2138375"/>
            <a:ext cx="7391450" cy="8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/>
          <p:nvPr/>
        </p:nvSpPr>
        <p:spPr>
          <a:xfrm rot="-5400000">
            <a:off x="3274775" y="2676900"/>
            <a:ext cx="335400" cy="84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2600525" y="3414125"/>
            <a:ext cx="1683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rgbClr val="0F4061"/>
                </a:solidFill>
              </a:rPr>
              <a:t> 1-Lipschitz</a:t>
            </a:r>
            <a:r>
              <a:rPr lang="ja-JP" sz="1600">
                <a:solidFill>
                  <a:srgbClr val="0F4061"/>
                </a:solidFill>
              </a:rPr>
              <a:t>関数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422025" y="1129897"/>
            <a:ext cx="8299800" cy="3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600">
                <a:solidFill>
                  <a:srgbClr val="0F4061"/>
                </a:solidFill>
              </a:rPr>
              <a:t>潜在表現zがある分布からサンプリングされているとする</a:t>
            </a:r>
            <a:endParaRPr sz="1600">
              <a:solidFill>
                <a:srgbClr val="0F4061"/>
              </a:solidFill>
            </a:endParaRPr>
          </a:p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Char char="●"/>
            </a:pPr>
            <a:r>
              <a:rPr lang="ja-JP" sz="1600">
                <a:solidFill>
                  <a:srgbClr val="0F4061"/>
                </a:solidFill>
              </a:rPr>
              <a:t>zに何らかの変形を施すことで画像空間にマッピングする時，生成モデルの確率密度は</a:t>
            </a:r>
            <a:endParaRPr sz="16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406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406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Char char="●"/>
            </a:pPr>
            <a:r>
              <a:rPr lang="ja-JP" sz="1600">
                <a:solidFill>
                  <a:srgbClr val="0F4061"/>
                </a:solidFill>
              </a:rPr>
              <a:t>Auto-Encodersの枠組みでは，zはエンコーダの出力</a:t>
            </a:r>
            <a:endParaRPr sz="1600">
              <a:solidFill>
                <a:srgbClr val="0F4061"/>
              </a:solidFill>
            </a:endParaRPr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 sz="1600">
                <a:solidFill>
                  <a:srgbClr val="0F4061"/>
                </a:solidFill>
              </a:rPr>
              <a:t>Latent Variable Model</a:t>
            </a:r>
            <a:endParaRPr sz="1600">
              <a:solidFill>
                <a:srgbClr val="0F4061"/>
              </a:solidFill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125" y="2002600"/>
            <a:ext cx="5288275" cy="8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>
            <a:off x="422025" y="869025"/>
            <a:ext cx="82998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200"/>
              <a:buFont typeface="Arial"/>
              <a:buChar char="●"/>
            </a:pPr>
            <a:r>
              <a:rPr lang="ja-JP" sz="1200">
                <a:solidFill>
                  <a:srgbClr val="0F4061"/>
                </a:solidFill>
              </a:rPr>
              <a:t>以下の結合分布について考える</a:t>
            </a:r>
            <a:endParaRPr sz="1200">
              <a:solidFill>
                <a:srgbClr val="0F4061"/>
              </a:solidFill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200"/>
              <a:buChar char="●"/>
            </a:pPr>
            <a:r>
              <a:rPr lang="ja-JP" sz="1200">
                <a:solidFill>
                  <a:srgbClr val="0F4061"/>
                </a:solidFill>
              </a:rPr>
              <a:t>xについて積分し，周辺化する</a:t>
            </a:r>
            <a:endParaRPr sz="1200">
              <a:solidFill>
                <a:srgbClr val="0F406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200"/>
              <a:buChar char="●"/>
            </a:pPr>
            <a:r>
              <a:rPr lang="ja-JP" sz="1200">
                <a:solidFill>
                  <a:srgbClr val="0F4061"/>
                </a:solidFill>
              </a:rPr>
              <a:t>上式の，xに絡む項のみに注目すると，</a:t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200"/>
              <a:buChar char="●"/>
            </a:pPr>
            <a:r>
              <a:rPr lang="ja-JP" sz="1200">
                <a:solidFill>
                  <a:srgbClr val="0F4061"/>
                </a:solidFill>
              </a:rPr>
              <a:t>　　　　　　　　　　　　 間の最適輸送問題を考える．前スライドの期待値の部分を積分に変形して，</a:t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200"/>
              <a:buChar char="●"/>
            </a:pPr>
            <a:r>
              <a:rPr lang="ja-JP" sz="1200">
                <a:solidFill>
                  <a:srgbClr val="0F4061"/>
                </a:solidFill>
              </a:rPr>
              <a:t>ここで，デコーダが決定的であると仮定すると，　　　　　　　　　　　　，　　　　　　　　　　　　　    から　　　　　　　</a:t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>
                <a:solidFill>
                  <a:srgbClr val="0F4061"/>
                </a:solidFill>
              </a:rPr>
              <a:t>		</a:t>
            </a:r>
            <a:endParaRPr sz="1200">
              <a:solidFill>
                <a:srgbClr val="0F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>
                <a:solidFill>
                  <a:srgbClr val="0F4061"/>
                </a:solidFill>
              </a:rPr>
              <a:t>　　　　　　　(制約として　　　　　　　　　　　　　　）</a:t>
            </a:r>
            <a:endParaRPr sz="1200">
              <a:solidFill>
                <a:srgbClr val="0F4061"/>
              </a:solidFill>
            </a:endParaRPr>
          </a:p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 sz="1600">
                <a:solidFill>
                  <a:srgbClr val="0F4061"/>
                </a:solidFill>
              </a:rPr>
              <a:t>WAE objective</a:t>
            </a:r>
            <a:endParaRPr sz="1600">
              <a:solidFill>
                <a:srgbClr val="0F4061"/>
              </a:solidFill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00" y="1096326"/>
            <a:ext cx="3048074" cy="2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700" y="1655400"/>
            <a:ext cx="4717150" cy="2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7700" y="2257475"/>
            <a:ext cx="2351821" cy="2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075" y="2676700"/>
            <a:ext cx="1889825" cy="2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7700" y="2946200"/>
            <a:ext cx="3662894" cy="2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7700" y="3249400"/>
            <a:ext cx="4953693" cy="2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60525" y="3552600"/>
            <a:ext cx="1870650" cy="2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84600" y="3552595"/>
            <a:ext cx="2023165" cy="2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67700" y="3880112"/>
            <a:ext cx="4088469" cy="2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67700" y="4185737"/>
            <a:ext cx="3912938" cy="2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49775" y="4651370"/>
            <a:ext cx="1952997" cy="2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>
            <a:off x="422025" y="1129900"/>
            <a:ext cx="19473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600">
                <a:solidFill>
                  <a:srgbClr val="0F4061"/>
                </a:solidFill>
              </a:rPr>
              <a:t>GAN-based</a:t>
            </a:r>
            <a:endParaRPr sz="1600">
              <a:solidFill>
                <a:srgbClr val="0F4061"/>
              </a:solidFill>
            </a:endParaRPr>
          </a:p>
          <a:p>
            <a:pPr indent="0" lvl="0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rgbClr val="0F4061"/>
                </a:solidFill>
              </a:rPr>
              <a:t>or</a:t>
            </a:r>
            <a:endParaRPr sz="1600">
              <a:solidFill>
                <a:srgbClr val="0F4061"/>
              </a:solidFill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rgbClr val="0F4061"/>
                </a:solidFill>
              </a:rPr>
              <a:t>MMD-based</a:t>
            </a:r>
            <a:endParaRPr sz="1600">
              <a:solidFill>
                <a:srgbClr val="0F4061"/>
              </a:solidFill>
            </a:endParaRPr>
          </a:p>
        </p:txBody>
      </p:sp>
      <p:sp>
        <p:nvSpPr>
          <p:cNvPr id="182" name="Google Shape;182;p18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>
                <a:solidFill>
                  <a:srgbClr val="0F4061"/>
                </a:solidFill>
              </a:rPr>
              <a:t>Penalized objective</a:t>
            </a:r>
            <a:endParaRPr>
              <a:solidFill>
                <a:srgbClr val="0F4061"/>
              </a:solidFill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450" y="832225"/>
            <a:ext cx="6340026" cy="39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422031" y="1129903"/>
            <a:ext cx="829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600">
                <a:solidFill>
                  <a:srgbClr val="0F4061"/>
                </a:solidFill>
              </a:rPr>
              <a:t>MNISTデータセット</a:t>
            </a:r>
            <a:endParaRPr sz="1600">
              <a:solidFill>
                <a:srgbClr val="0F4061"/>
              </a:solidFill>
            </a:endParaRPr>
          </a:p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>
                <a:solidFill>
                  <a:srgbClr val="0F4061"/>
                </a:solidFill>
              </a:rPr>
              <a:t>Experimental Results</a:t>
            </a:r>
            <a:endParaRPr>
              <a:solidFill>
                <a:srgbClr val="0F4061"/>
              </a:solidFill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625" y="853175"/>
            <a:ext cx="4601850" cy="40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/>
          <p:nvPr/>
        </p:nvSpPr>
        <p:spPr>
          <a:xfrm>
            <a:off x="422031" y="1129903"/>
            <a:ext cx="829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600">
                <a:solidFill>
                  <a:srgbClr val="0F4061"/>
                </a:solidFill>
              </a:rPr>
              <a:t>CelebAデータセット</a:t>
            </a:r>
            <a:endParaRPr b="1" sz="2100">
              <a:solidFill>
                <a:schemeClr val="dk2"/>
              </a:solidFill>
            </a:endParaRPr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>
                <a:solidFill>
                  <a:srgbClr val="0F4061"/>
                </a:solidFill>
              </a:rPr>
              <a:t>Experimental Results</a:t>
            </a:r>
            <a:endParaRPr>
              <a:solidFill>
                <a:srgbClr val="0F4061"/>
              </a:solidFill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600" y="786025"/>
            <a:ext cx="4697726" cy="421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/>
          <p:nvPr/>
        </p:nvSpPr>
        <p:spPr>
          <a:xfrm>
            <a:off x="422031" y="1129903"/>
            <a:ext cx="829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700">
                <a:solidFill>
                  <a:srgbClr val="0F4061"/>
                </a:solidFill>
              </a:rPr>
              <a:t>Optimal transport costを用いた新しい生成モデルの学習手法を提案</a:t>
            </a:r>
            <a:endParaRPr sz="1700">
              <a:solidFill>
                <a:srgbClr val="0F4061"/>
              </a:solidFill>
            </a:endParaRPr>
          </a:p>
          <a:p>
            <a:pPr indent="-298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700"/>
              <a:buChar char="●"/>
            </a:pPr>
            <a:r>
              <a:rPr lang="ja-JP" sz="1700">
                <a:solidFill>
                  <a:srgbClr val="0F4061"/>
                </a:solidFill>
              </a:rPr>
              <a:t>既存のVAEと比べて，より綺麗な画像の生成が可能になった</a:t>
            </a:r>
            <a:endParaRPr sz="1700">
              <a:solidFill>
                <a:srgbClr val="0F4061"/>
              </a:solidFill>
            </a:endParaRPr>
          </a:p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>
                <a:solidFill>
                  <a:srgbClr val="0F4061"/>
                </a:solidFill>
              </a:rPr>
              <a:t>Conclusions</a:t>
            </a:r>
            <a:endParaRPr>
              <a:solidFill>
                <a:srgbClr val="0F406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>
            <a:off x="422031" y="1129903"/>
            <a:ext cx="829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3937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000"/>
              <a:buChar char="●"/>
            </a:pPr>
            <a:r>
              <a:rPr lang="ja-JP" sz="1000">
                <a:solidFill>
                  <a:srgbClr val="0F4061"/>
                </a:solidFill>
                <a:highlight>
                  <a:srgbClr val="FFFFFF"/>
                </a:highlight>
              </a:rPr>
              <a:t>[1] Ilya Tolstikhin, Olivier Bousquet, Sylvain Gelly, Bernhard Schoelkopf. "Wasserstein Auto-Encoders"</a:t>
            </a:r>
            <a:r>
              <a:rPr lang="ja-JP" sz="1000">
                <a:solidFill>
                  <a:srgbClr val="0F4061"/>
                </a:solidFill>
                <a:highlight>
                  <a:srgbClr val="FFFFFF"/>
                </a:highlight>
              </a:rPr>
              <a:t>, International Conference on Learning Representations (ICLR)</a:t>
            </a:r>
            <a:r>
              <a:rPr lang="ja-JP" sz="1000">
                <a:solidFill>
                  <a:srgbClr val="0F4061"/>
                </a:solidFill>
                <a:highlight>
                  <a:srgbClr val="FFFFFF"/>
                </a:highlight>
              </a:rPr>
              <a:t>. 2018.</a:t>
            </a:r>
            <a:endParaRPr sz="1000">
              <a:solidFill>
                <a:srgbClr val="0F4061"/>
              </a:solidFill>
              <a:highlight>
                <a:srgbClr val="FFFFFF"/>
              </a:highlight>
            </a:endParaRPr>
          </a:p>
          <a:p>
            <a:pPr indent="-254000" lvl="0" marL="3937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000"/>
              <a:buChar char="●"/>
            </a:pPr>
            <a:r>
              <a:rPr lang="ja-JP" sz="1000">
                <a:solidFill>
                  <a:srgbClr val="0F4061"/>
                </a:solidFill>
                <a:highlight>
                  <a:srgbClr val="FFFFFF"/>
                </a:highlight>
              </a:rPr>
              <a:t>[2] C. Villani. Topics in Optimal Transportation. AMS Graduate Studies in Mathematics, 2003.</a:t>
            </a:r>
            <a:endParaRPr sz="1000">
              <a:solidFill>
                <a:srgbClr val="0F406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F406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F406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F406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F4061"/>
              </a:solidFill>
              <a:highlight>
                <a:srgbClr val="FFFFFF"/>
              </a:highlight>
            </a:endParaRPr>
          </a:p>
          <a:p>
            <a:pPr indent="0" lvl="0" marL="3937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F4061"/>
              </a:solidFill>
              <a:highlight>
                <a:srgbClr val="FFFFFF"/>
              </a:highlight>
            </a:endParaRPr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>
                <a:solidFill>
                  <a:srgbClr val="0F4061"/>
                </a:solidFill>
              </a:rPr>
              <a:t>References</a:t>
            </a:r>
            <a:endParaRPr>
              <a:solidFill>
                <a:srgbClr val="0F406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422031" y="1129903"/>
            <a:ext cx="829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600">
                <a:solidFill>
                  <a:srgbClr val="0F4061"/>
                </a:solidFill>
              </a:rPr>
              <a:t>ICLR2018採択論文 [1]</a:t>
            </a:r>
            <a:endParaRPr sz="1600">
              <a:solidFill>
                <a:srgbClr val="0F4061"/>
              </a:solidFill>
            </a:endParaRPr>
          </a:p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Char char="●"/>
            </a:pPr>
            <a:r>
              <a:rPr lang="ja-JP" sz="1600">
                <a:solidFill>
                  <a:srgbClr val="0F4061"/>
                </a:solidFill>
              </a:rPr>
              <a:t>生成モデルの学習手法の提案．</a:t>
            </a:r>
            <a:endParaRPr b="1" sz="2100">
              <a:solidFill>
                <a:schemeClr val="dk2"/>
              </a:solidFill>
            </a:endParaRPr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>
                <a:solidFill>
                  <a:srgbClr val="0F4061"/>
                </a:solidFill>
              </a:rPr>
              <a:t>Abstract</a:t>
            </a:r>
            <a:endParaRPr>
              <a:solidFill>
                <a:srgbClr val="0F406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422031" y="1129903"/>
            <a:ext cx="829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700">
                <a:solidFill>
                  <a:srgbClr val="0F4061"/>
                </a:solidFill>
              </a:rPr>
              <a:t>Optimal transport costを最小化するように学習するWAEの提案</a:t>
            </a:r>
            <a:endParaRPr sz="1700">
              <a:solidFill>
                <a:srgbClr val="0F4061"/>
              </a:solidFill>
            </a:endParaRPr>
          </a:p>
          <a:p>
            <a:pPr indent="-298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700"/>
              <a:buChar char="●"/>
            </a:pPr>
            <a:r>
              <a:rPr lang="ja-JP" sz="1700">
                <a:solidFill>
                  <a:srgbClr val="0F4061"/>
                </a:solidFill>
              </a:rPr>
              <a:t>GANベースとMMDベースの二つのregularizersを提案</a:t>
            </a:r>
            <a:endParaRPr sz="1700">
              <a:solidFill>
                <a:srgbClr val="0F4061"/>
              </a:solidFill>
            </a:endParaRPr>
          </a:p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Char char="●"/>
            </a:pPr>
            <a:r>
              <a:rPr lang="ja-JP" sz="1600">
                <a:solidFill>
                  <a:srgbClr val="0F4061"/>
                </a:solidFill>
              </a:rPr>
              <a:t>VAEの</a:t>
            </a:r>
            <a:r>
              <a:rPr lang="ja-JP" sz="1600">
                <a:solidFill>
                  <a:srgbClr val="0F4061"/>
                </a:solidFill>
              </a:rPr>
              <a:t>安定性と良好な潜在空間を保ったまま，より綺麗な画像の生成が可能</a:t>
            </a:r>
            <a:endParaRPr sz="1600">
              <a:solidFill>
                <a:srgbClr val="0F4061"/>
              </a:solidFill>
            </a:endParaRPr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>
                <a:solidFill>
                  <a:srgbClr val="0F4061"/>
                </a:solidFill>
              </a:rPr>
              <a:t>Contributions</a:t>
            </a:r>
            <a:endParaRPr>
              <a:solidFill>
                <a:srgbClr val="0F406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205425" y="2476100"/>
            <a:ext cx="432600" cy="191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422025" y="1129902"/>
            <a:ext cx="82998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Char char="●"/>
            </a:pPr>
            <a:r>
              <a:rPr lang="ja-JP" sz="1600">
                <a:solidFill>
                  <a:srgbClr val="0F4061"/>
                </a:solidFill>
              </a:rPr>
              <a:t>潜在変数</a:t>
            </a:r>
            <a:r>
              <a:rPr i="1" lang="ja-JP" sz="1600">
                <a:solidFill>
                  <a:srgbClr val="0F4061"/>
                </a:solidFill>
              </a:rPr>
              <a:t>z</a:t>
            </a:r>
            <a:r>
              <a:rPr lang="ja-JP" sz="1600">
                <a:solidFill>
                  <a:srgbClr val="0F4061"/>
                </a:solidFill>
              </a:rPr>
              <a:t>が</a:t>
            </a:r>
            <a:r>
              <a:rPr i="1" lang="ja-JP" sz="1600">
                <a:solidFill>
                  <a:srgbClr val="0F4061"/>
                </a:solidFill>
              </a:rPr>
              <a:t>P</a:t>
            </a:r>
            <a:r>
              <a:rPr baseline="-25000" i="1" lang="ja-JP" sz="1600">
                <a:solidFill>
                  <a:srgbClr val="0F4061"/>
                </a:solidFill>
              </a:rPr>
              <a:t>z</a:t>
            </a:r>
            <a:r>
              <a:rPr lang="ja-JP" sz="1600">
                <a:solidFill>
                  <a:srgbClr val="0F4061"/>
                </a:solidFill>
              </a:rPr>
              <a:t> = </a:t>
            </a:r>
            <a:r>
              <a:rPr i="1" lang="ja-JP" sz="1600">
                <a:solidFill>
                  <a:srgbClr val="0F4061"/>
                </a:solidFill>
              </a:rPr>
              <a:t>N( 0, I</a:t>
            </a:r>
            <a:r>
              <a:rPr baseline="-25000" i="1" lang="ja-JP" sz="1600">
                <a:solidFill>
                  <a:srgbClr val="0F4061"/>
                </a:solidFill>
              </a:rPr>
              <a:t>d </a:t>
            </a:r>
            <a:r>
              <a:rPr i="1" lang="ja-JP" sz="1600">
                <a:solidFill>
                  <a:srgbClr val="0F4061"/>
                </a:solidFill>
              </a:rPr>
              <a:t>)</a:t>
            </a:r>
            <a:r>
              <a:rPr lang="ja-JP" sz="1600">
                <a:solidFill>
                  <a:srgbClr val="0F4061"/>
                </a:solidFill>
              </a:rPr>
              <a:t>からサンプリングされると仮定して学習</a:t>
            </a:r>
            <a:endParaRPr sz="1600">
              <a:solidFill>
                <a:srgbClr val="0F4061"/>
              </a:solidFill>
            </a:endParaRPr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>
                <a:solidFill>
                  <a:srgbClr val="0F4061"/>
                </a:solidFill>
              </a:rPr>
              <a:t>Variational AutoEncoder (VAE)</a:t>
            </a:r>
            <a:endParaRPr>
              <a:solidFill>
                <a:srgbClr val="0F4061"/>
              </a:solidFill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2061181" y="2476100"/>
            <a:ext cx="402300" cy="191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2750556" y="2791008"/>
            <a:ext cx="402300" cy="12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3439930" y="3081683"/>
            <a:ext cx="402300" cy="7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 rot="2047189">
            <a:off x="3960730" y="3668059"/>
            <a:ext cx="343896" cy="2305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50" y="2692990"/>
            <a:ext cx="1520563" cy="134749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5397122" y="3140014"/>
            <a:ext cx="402300" cy="7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6086472" y="2847660"/>
            <a:ext cx="402300" cy="12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6728135" y="2476100"/>
            <a:ext cx="402300" cy="191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786" y="2692990"/>
            <a:ext cx="1520563" cy="134749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 rot="-848453">
            <a:off x="3966264" y="2986836"/>
            <a:ext cx="358565" cy="22201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4811775" y="3283300"/>
            <a:ext cx="209700" cy="299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5001225" y="3283300"/>
            <a:ext cx="279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ja-JP">
                <a:solidFill>
                  <a:schemeClr val="accent6"/>
                </a:solidFill>
              </a:rPr>
              <a:t>z</a:t>
            </a:r>
            <a:endParaRPr b="1" i="1">
              <a:solidFill>
                <a:schemeClr val="accent6"/>
              </a:solidFill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4281925" y="2902575"/>
            <a:ext cx="279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ja-JP">
                <a:solidFill>
                  <a:schemeClr val="accent6"/>
                </a:solidFill>
              </a:rPr>
              <a:t>μ</a:t>
            </a:r>
            <a:endParaRPr b="1" i="1">
              <a:solidFill>
                <a:schemeClr val="accent6"/>
              </a:solidFill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4281925" y="3703500"/>
            <a:ext cx="279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ja-JP">
                <a:solidFill>
                  <a:schemeClr val="accent6"/>
                </a:solidFill>
              </a:rPr>
              <a:t>Σ</a:t>
            </a:r>
            <a:endParaRPr b="1" i="1">
              <a:solidFill>
                <a:schemeClr val="accent6"/>
              </a:solidFill>
            </a:endParaRPr>
          </a:p>
        </p:txBody>
      </p:sp>
      <p:cxnSp>
        <p:nvCxnSpPr>
          <p:cNvPr id="77" name="Google Shape;77;p9"/>
          <p:cNvCxnSpPr>
            <a:stCxn id="67" idx="0"/>
            <a:endCxn id="71" idx="0"/>
          </p:cNvCxnSpPr>
          <p:nvPr/>
        </p:nvCxnSpPr>
        <p:spPr>
          <a:xfrm flipH="1" rot="-5400000">
            <a:off x="4571632" y="-864710"/>
            <a:ext cx="600" cy="7116000"/>
          </a:xfrm>
          <a:prstGeom prst="bentConnector3">
            <a:avLst>
              <a:gd fmla="val -652316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9"/>
          <p:cNvSpPr txBox="1"/>
          <p:nvPr/>
        </p:nvSpPr>
        <p:spPr>
          <a:xfrm>
            <a:off x="3488275" y="1898900"/>
            <a:ext cx="1866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rgbClr val="0F4061"/>
                </a:solidFill>
              </a:rPr>
              <a:t>Reconstruction Loss</a:t>
            </a:r>
            <a:endParaRPr>
              <a:solidFill>
                <a:srgbClr val="0F4061"/>
              </a:solidFill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678688" y="4214225"/>
            <a:ext cx="6705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rgbClr val="0F4061"/>
                </a:solidFill>
              </a:rPr>
              <a:t>Input</a:t>
            </a:r>
            <a:endParaRPr>
              <a:solidFill>
                <a:srgbClr val="0F4061"/>
              </a:solidFill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7494250" y="4214225"/>
            <a:ext cx="13962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rgbClr val="0F4061"/>
                </a:solidFill>
              </a:rPr>
              <a:t>Reconstructed</a:t>
            </a:r>
            <a:endParaRPr>
              <a:solidFill>
                <a:srgbClr val="0F406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422031" y="1129903"/>
            <a:ext cx="829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600">
                <a:solidFill>
                  <a:srgbClr val="0F4061"/>
                </a:solidFill>
              </a:rPr>
              <a:t>VAE: 全てのデータ点が潜在空間上で</a:t>
            </a:r>
            <a:r>
              <a:rPr i="1" lang="ja-JP" sz="1600">
                <a:solidFill>
                  <a:srgbClr val="0F4061"/>
                </a:solidFill>
              </a:rPr>
              <a:t>P</a:t>
            </a:r>
            <a:r>
              <a:rPr baseline="-25000" i="1" lang="ja-JP" sz="1600">
                <a:solidFill>
                  <a:srgbClr val="0F4061"/>
                </a:solidFill>
              </a:rPr>
              <a:t>z</a:t>
            </a:r>
            <a:r>
              <a:rPr lang="ja-JP" sz="1600">
                <a:solidFill>
                  <a:srgbClr val="0F4061"/>
                </a:solidFill>
              </a:rPr>
              <a:t>に従うように学習</a:t>
            </a:r>
            <a:endParaRPr sz="1600">
              <a:solidFill>
                <a:srgbClr val="0F4061"/>
              </a:solidFill>
            </a:endParaRPr>
          </a:p>
          <a:p>
            <a:pPr indent="-292100" lvl="1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Char char="○"/>
            </a:pPr>
            <a:r>
              <a:rPr lang="ja-JP" sz="1600">
                <a:solidFill>
                  <a:srgbClr val="0F4061"/>
                </a:solidFill>
              </a:rPr>
              <a:t>異なるデータ点のマージンが交差するため，デコード時に問題が起きる</a:t>
            </a:r>
            <a:endParaRPr sz="1600">
              <a:solidFill>
                <a:srgbClr val="0F4061"/>
              </a:solidFill>
            </a:endParaRPr>
          </a:p>
          <a:p>
            <a:pPr indent="0" lvl="0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4061"/>
              </a:solidFill>
            </a:endParaRPr>
          </a:p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ja-JP" sz="1600">
                <a:solidFill>
                  <a:srgbClr val="FF0000"/>
                </a:solidFill>
              </a:rPr>
              <a:t>WAE: 異なるデータ点は潜在空間上で互いに離れるように学習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>
                <a:solidFill>
                  <a:srgbClr val="0F4061"/>
                </a:solidFill>
              </a:rPr>
              <a:t>VAE vs WAE</a:t>
            </a:r>
            <a:endParaRPr>
              <a:solidFill>
                <a:srgbClr val="0F4061"/>
              </a:solidFill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975" y="2236600"/>
            <a:ext cx="6341975" cy="27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422031" y="1129903"/>
            <a:ext cx="829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600">
                <a:solidFill>
                  <a:srgbClr val="0F4061"/>
                </a:solidFill>
              </a:rPr>
              <a:t>多くの確率分布間のダイバージェンスは，</a:t>
            </a:r>
            <a:r>
              <a:rPr lang="ja-JP" sz="1600">
                <a:solidFill>
                  <a:srgbClr val="FF0000"/>
                </a:solidFill>
              </a:rPr>
              <a:t>最適輸送問題</a:t>
            </a:r>
            <a:r>
              <a:rPr lang="ja-JP" sz="1600">
                <a:solidFill>
                  <a:srgbClr val="0F4061"/>
                </a:solidFill>
              </a:rPr>
              <a:t>によって導出される [2]</a:t>
            </a:r>
            <a:endParaRPr sz="1600">
              <a:solidFill>
                <a:srgbClr val="0F4061"/>
              </a:solidFill>
            </a:endParaRPr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 sz="1600">
                <a:solidFill>
                  <a:srgbClr val="0F4061"/>
                </a:solidFill>
              </a:rPr>
              <a:t> Optimal Transport Problem</a:t>
            </a:r>
            <a:endParaRPr>
              <a:solidFill>
                <a:srgbClr val="0F4061"/>
              </a:solidFill>
            </a:endParaRPr>
          </a:p>
        </p:txBody>
      </p:sp>
      <p:pic>
        <p:nvPicPr>
          <p:cNvPr id="96" name="Google Shape;96;p1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25" y="1789225"/>
            <a:ext cx="4031025" cy="24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25" y="1789224"/>
            <a:ext cx="4031034" cy="24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/>
          <p:nvPr/>
        </p:nvSpPr>
        <p:spPr>
          <a:xfrm>
            <a:off x="4259650" y="2789275"/>
            <a:ext cx="4800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 txBox="1"/>
          <p:nvPr/>
        </p:nvSpPr>
        <p:spPr>
          <a:xfrm>
            <a:off x="3827200" y="3566525"/>
            <a:ext cx="13449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rgbClr val="0F4061"/>
                </a:solidFill>
              </a:rPr>
              <a:t>最小の労力で変形したい</a:t>
            </a:r>
            <a:endParaRPr>
              <a:solidFill>
                <a:srgbClr val="0F406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422031" y="1129903"/>
            <a:ext cx="829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600">
                <a:solidFill>
                  <a:srgbClr val="0F4061"/>
                </a:solidFill>
              </a:rPr>
              <a:t>多くの確率分布間のダイバージェンスは，</a:t>
            </a:r>
            <a:r>
              <a:rPr lang="ja-JP" sz="1600">
                <a:solidFill>
                  <a:srgbClr val="FF0000"/>
                </a:solidFill>
              </a:rPr>
              <a:t>最適輸送問題</a:t>
            </a:r>
            <a:r>
              <a:rPr lang="ja-JP" sz="1600">
                <a:solidFill>
                  <a:srgbClr val="0F4061"/>
                </a:solidFill>
              </a:rPr>
              <a:t>によって導出される [2]</a:t>
            </a:r>
            <a:endParaRPr sz="1600">
              <a:solidFill>
                <a:srgbClr val="0F4061"/>
              </a:solidFill>
            </a:endParaRPr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 sz="1600">
                <a:solidFill>
                  <a:srgbClr val="0F4061"/>
                </a:solidFill>
              </a:rPr>
              <a:t> Optimal Transport Problem</a:t>
            </a:r>
            <a:endParaRPr>
              <a:solidFill>
                <a:srgbClr val="0F4061"/>
              </a:solidFill>
            </a:endParaRPr>
          </a:p>
        </p:txBody>
      </p:sp>
      <p:pic>
        <p:nvPicPr>
          <p:cNvPr id="107" name="Google Shape;107;p1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25" y="1789225"/>
            <a:ext cx="4031025" cy="24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25" y="1789224"/>
            <a:ext cx="4031034" cy="24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/>
          <p:nvPr/>
        </p:nvSpPr>
        <p:spPr>
          <a:xfrm>
            <a:off x="4259650" y="2789275"/>
            <a:ext cx="4800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3827200" y="3566525"/>
            <a:ext cx="13449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0000"/>
                </a:solidFill>
              </a:rPr>
              <a:t>最小の労力</a:t>
            </a:r>
            <a:r>
              <a:rPr lang="ja-JP">
                <a:solidFill>
                  <a:srgbClr val="0F4061"/>
                </a:solidFill>
              </a:rPr>
              <a:t>で変形したい</a:t>
            </a:r>
            <a:endParaRPr>
              <a:solidFill>
                <a:srgbClr val="0F4061"/>
              </a:solidFill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3550975" y="4496175"/>
            <a:ext cx="2705100" cy="518100"/>
          </a:xfrm>
          <a:prstGeom prst="wedgeRectCallout">
            <a:avLst>
              <a:gd fmla="val 38170" name="adj1"/>
              <a:gd fmla="val -7942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>
                <a:solidFill>
                  <a:srgbClr val="FF0000"/>
                </a:solidFill>
              </a:rPr>
              <a:t>Orange</a:t>
            </a:r>
            <a:r>
              <a:rPr lang="ja-JP" sz="1200">
                <a:solidFill>
                  <a:srgbClr val="0F4061"/>
                </a:solidFill>
              </a:rPr>
              <a:t>と間違えたものは，</a:t>
            </a:r>
            <a:endParaRPr sz="1200">
              <a:solidFill>
                <a:srgbClr val="0F40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>
                <a:solidFill>
                  <a:srgbClr val="FF0000"/>
                </a:solidFill>
              </a:rPr>
              <a:t>Dog</a:t>
            </a:r>
            <a:r>
              <a:rPr lang="ja-JP" sz="1200">
                <a:solidFill>
                  <a:srgbClr val="0F4061"/>
                </a:solidFill>
              </a:rPr>
              <a:t>に運ぶより</a:t>
            </a:r>
            <a:r>
              <a:rPr lang="ja-JP" sz="1200">
                <a:solidFill>
                  <a:srgbClr val="FF0000"/>
                </a:solidFill>
              </a:rPr>
              <a:t>Apple</a:t>
            </a:r>
            <a:r>
              <a:rPr lang="ja-JP" sz="1200">
                <a:solidFill>
                  <a:srgbClr val="0F4061"/>
                </a:solidFill>
              </a:rPr>
              <a:t>に運ぶほうが楽</a:t>
            </a:r>
            <a:endParaRPr sz="1200">
              <a:solidFill>
                <a:srgbClr val="0F4061"/>
              </a:solidFill>
            </a:endParaRPr>
          </a:p>
        </p:txBody>
      </p:sp>
      <p:sp>
        <p:nvSpPr>
          <p:cNvPr id="112" name="Google Shape;112;p12"/>
          <p:cNvSpPr/>
          <p:nvPr/>
        </p:nvSpPr>
        <p:spPr>
          <a:xfrm flipH="1">
            <a:off x="5532300" y="1623400"/>
            <a:ext cx="617100" cy="267900"/>
          </a:xfrm>
          <a:prstGeom prst="curvedDownArrow">
            <a:avLst>
              <a:gd fmla="val 25000" name="adj1"/>
              <a:gd fmla="val 50000" name="adj2"/>
              <a:gd fmla="val 18884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6195125" y="1517800"/>
            <a:ext cx="1790700" cy="373500"/>
          </a:xfrm>
          <a:prstGeom prst="curvedDownArrow">
            <a:avLst>
              <a:gd fmla="val 25000" name="adj1"/>
              <a:gd fmla="val 50000" name="adj2"/>
              <a:gd fmla="val 18884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5951275" y="1951075"/>
            <a:ext cx="304800" cy="450900"/>
          </a:xfrm>
          <a:prstGeom prst="rect">
            <a:avLst/>
          </a:prstGeom>
          <a:noFill/>
          <a:ln cap="flat" cmpd="sng" w="28575">
            <a:solidFill>
              <a:srgbClr val="0F406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5494075" y="2968288"/>
            <a:ext cx="304800" cy="450900"/>
          </a:xfrm>
          <a:prstGeom prst="rect">
            <a:avLst/>
          </a:prstGeom>
          <a:noFill/>
          <a:ln cap="flat" cmpd="sng" w="28575">
            <a:solidFill>
              <a:srgbClr val="0F406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7802925" y="3069388"/>
            <a:ext cx="304800" cy="450900"/>
          </a:xfrm>
          <a:prstGeom prst="rect">
            <a:avLst/>
          </a:prstGeom>
          <a:noFill/>
          <a:ln cap="flat" cmpd="sng" w="28575">
            <a:solidFill>
              <a:srgbClr val="0F406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/>
          <p:nvPr/>
        </p:nvSpPr>
        <p:spPr>
          <a:xfrm>
            <a:off x="422031" y="1129903"/>
            <a:ext cx="829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600">
                <a:solidFill>
                  <a:srgbClr val="0F4061"/>
                </a:solidFill>
              </a:rPr>
              <a:t>以下の問題を考える</a:t>
            </a:r>
            <a:endParaRPr sz="1600">
              <a:solidFill>
                <a:srgbClr val="0F4061"/>
              </a:solidFill>
            </a:endParaRPr>
          </a:p>
          <a:p>
            <a:pPr indent="-292100" lvl="1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Char char="○"/>
            </a:pPr>
            <a:r>
              <a:rPr i="1" lang="ja-JP" sz="1600">
                <a:solidFill>
                  <a:srgbClr val="0F4061"/>
                </a:solidFill>
              </a:rPr>
              <a:t>       </a:t>
            </a:r>
            <a:r>
              <a:rPr lang="ja-JP" sz="1600">
                <a:solidFill>
                  <a:srgbClr val="0F4061"/>
                </a:solidFill>
              </a:rPr>
              <a:t>    は任意のコスト関数</a:t>
            </a:r>
            <a:endParaRPr sz="1600">
              <a:solidFill>
                <a:srgbClr val="0F4061"/>
              </a:solidFill>
            </a:endParaRPr>
          </a:p>
          <a:p>
            <a:pPr indent="-292100" lvl="1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Char char="○"/>
            </a:pPr>
            <a:r>
              <a:rPr lang="ja-JP" sz="1600">
                <a:solidFill>
                  <a:srgbClr val="0F4061"/>
                </a:solidFill>
              </a:rPr>
              <a:t>　　　　　　　   はrealとgeneratedの結合分布から得られる　　  の集合</a:t>
            </a:r>
            <a:endParaRPr sz="1600">
              <a:solidFill>
                <a:srgbClr val="0F4061"/>
              </a:solidFill>
            </a:endParaRPr>
          </a:p>
        </p:txBody>
      </p:sp>
      <p:sp>
        <p:nvSpPr>
          <p:cNvPr id="123" name="Google Shape;123;p13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 sz="1600">
                <a:solidFill>
                  <a:srgbClr val="0F4061"/>
                </a:solidFill>
              </a:rPr>
              <a:t> Optimal Transport Problem</a:t>
            </a:r>
            <a:endParaRPr>
              <a:solidFill>
                <a:srgbClr val="0F4061"/>
              </a:solidFill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75" y="2073000"/>
            <a:ext cx="8028649" cy="9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825" y="1403025"/>
            <a:ext cx="571550" cy="1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6825" y="1669725"/>
            <a:ext cx="1564354" cy="1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0825" y="1669725"/>
            <a:ext cx="481340" cy="1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/>
          <p:nvPr/>
        </p:nvSpPr>
        <p:spPr>
          <a:xfrm>
            <a:off x="422031" y="1129903"/>
            <a:ext cx="829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061"/>
              </a:buClr>
              <a:buSzPts val="1600"/>
              <a:buFont typeface="Arial"/>
              <a:buChar char="●"/>
            </a:pPr>
            <a:r>
              <a:rPr lang="ja-JP" sz="1600">
                <a:solidFill>
                  <a:srgbClr val="0F4061"/>
                </a:solidFill>
              </a:rPr>
              <a:t>特に　　　　　　　　の時，　　　  のp乗根　　　　 を</a:t>
            </a:r>
            <a:r>
              <a:rPr lang="ja-JP" sz="1600">
                <a:solidFill>
                  <a:srgbClr val="FF0000"/>
                </a:solidFill>
              </a:rPr>
              <a:t>p-Wasserstein distance</a:t>
            </a:r>
            <a:r>
              <a:rPr lang="ja-JP" sz="1600">
                <a:solidFill>
                  <a:srgbClr val="0F4061"/>
                </a:solidFill>
              </a:rPr>
              <a:t>という</a:t>
            </a:r>
            <a:endParaRPr sz="1600">
              <a:solidFill>
                <a:srgbClr val="0F4061"/>
              </a:solidFill>
            </a:endParaRPr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681231" y="87474"/>
            <a:ext cx="721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ja-JP" sz="1600">
                <a:solidFill>
                  <a:srgbClr val="0F4061"/>
                </a:solidFill>
              </a:rPr>
              <a:t> Optimal Transport Problem</a:t>
            </a:r>
            <a:endParaRPr>
              <a:solidFill>
                <a:srgbClr val="0F4061"/>
              </a:solidFill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00" y="2073000"/>
            <a:ext cx="8028649" cy="9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675" y="1168025"/>
            <a:ext cx="1559807" cy="1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3300" y="1168025"/>
            <a:ext cx="768881" cy="1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5375" y="1168025"/>
            <a:ext cx="759994" cy="1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①kantei 2 fmt">
  <a:themeElements>
    <a:clrScheme name="Ridge-i">
      <a:dk1>
        <a:srgbClr val="000000"/>
      </a:dk1>
      <a:lt1>
        <a:srgbClr val="FFFFFF"/>
      </a:lt1>
      <a:dk2>
        <a:srgbClr val="2185C6"/>
      </a:dk2>
      <a:lt2>
        <a:srgbClr val="94CAE1"/>
      </a:lt2>
      <a:accent1>
        <a:srgbClr val="A5A5A5"/>
      </a:accent1>
      <a:accent2>
        <a:srgbClr val="B2D2DE"/>
      </a:accent2>
      <a:accent3>
        <a:srgbClr val="2185C6"/>
      </a:accent3>
      <a:accent4>
        <a:srgbClr val="186394"/>
      </a:accent4>
      <a:accent5>
        <a:srgbClr val="6FB7E7"/>
      </a:accent5>
      <a:accent6>
        <a:srgbClr val="186394"/>
      </a:accent6>
      <a:hlink>
        <a:srgbClr val="00B050"/>
      </a:hlink>
      <a:folHlink>
        <a:srgbClr val="9BE3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デザインの設定">
  <a:themeElements>
    <a:clrScheme name="Ridge-i">
      <a:dk1>
        <a:srgbClr val="000000"/>
      </a:dk1>
      <a:lt1>
        <a:srgbClr val="FFFFFF"/>
      </a:lt1>
      <a:dk2>
        <a:srgbClr val="2185C6"/>
      </a:dk2>
      <a:lt2>
        <a:srgbClr val="94CAE1"/>
      </a:lt2>
      <a:accent1>
        <a:srgbClr val="A5A5A5"/>
      </a:accent1>
      <a:accent2>
        <a:srgbClr val="B2D2DE"/>
      </a:accent2>
      <a:accent3>
        <a:srgbClr val="2185C6"/>
      </a:accent3>
      <a:accent4>
        <a:srgbClr val="186394"/>
      </a:accent4>
      <a:accent5>
        <a:srgbClr val="6FB7E7"/>
      </a:accent5>
      <a:accent6>
        <a:srgbClr val="186394"/>
      </a:accent6>
      <a:hlink>
        <a:srgbClr val="00B050"/>
      </a:hlink>
      <a:folHlink>
        <a:srgbClr val="9BE3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