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notesMasterIdLst>
    <p:notesMasterId r:id="rId6"/>
  </p:notesMasterIdLst>
  <p:handoutMasterIdLst>
    <p:handoutMasterId r:id="rId7"/>
  </p:handoutMasterIdLst>
  <p:sldIdLst>
    <p:sldId id="427" r:id="rId2"/>
    <p:sldId id="428" r:id="rId3"/>
    <p:sldId id="429" r:id="rId4"/>
    <p:sldId id="430" r:id="rId5"/>
  </p:sldIdLst>
  <p:sldSz cx="9906000" cy="6858000" type="A4"/>
  <p:notesSz cx="9934575" cy="6802438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3120">
          <p15:clr>
            <a:srgbClr val="A4A3A4"/>
          </p15:clr>
        </p15:guide>
        <p15:guide id="3" pos="3220" userDrawn="1">
          <p15:clr>
            <a:srgbClr val="A4A3A4"/>
          </p15:clr>
        </p15:guide>
        <p15:guide id="4" pos="332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0" userDrawn="1">
          <p15:clr>
            <a:srgbClr val="A4A3A4"/>
          </p15:clr>
        </p15:guide>
        <p15:guide id="2" pos="3105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6"/>
    <a:srgbClr val="B2D2DE"/>
    <a:srgbClr val="1C1CFF"/>
    <a:srgbClr val="53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0" autoAdjust="0"/>
    <p:restoredTop sz="50000" autoAdjust="0"/>
  </p:normalViewPr>
  <p:slideViewPr>
    <p:cSldViewPr snapToObjects="1">
      <p:cViewPr varScale="1">
        <p:scale>
          <a:sx n="122" d="100"/>
          <a:sy n="122" d="100"/>
        </p:scale>
        <p:origin x="432" y="192"/>
      </p:cViewPr>
      <p:guideLst>
        <p:guide orient="horz" pos="981"/>
        <p:guide pos="3120"/>
        <p:guide pos="3220"/>
        <p:guide pos="33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8"/>
    </p:cViewPr>
  </p:sorterViewPr>
  <p:notesViewPr>
    <p:cSldViewPr snapToObjects="1" showGuides="1">
      <p:cViewPr varScale="1">
        <p:scale>
          <a:sx n="89" d="100"/>
          <a:sy n="89" d="100"/>
        </p:scale>
        <p:origin x="786" y="36"/>
      </p:cViewPr>
      <p:guideLst>
        <p:guide orient="horz" pos="2120"/>
        <p:guide pos="3105"/>
        <p:guide orient="horz" pos="2142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579" y="2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r">
              <a:defRPr sz="1200"/>
            </a:lvl1pPr>
          </a:lstStyle>
          <a:p>
            <a:fld id="{3FD127D7-3E5F-4687-A711-A9A97EBDE86C}" type="datetimeFigureOut">
              <a:rPr kumimoji="1" lang="ja-JP" altLang="en-US" smtClean="0"/>
              <a:pPr/>
              <a:t>2018/7/15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1286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579" y="6461286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r">
              <a:defRPr sz="1200"/>
            </a:lvl1pPr>
          </a:lstStyle>
          <a:p>
            <a:fld id="{8C94DADE-C45D-4023-8A20-2966CF5F855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1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6579" y="2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r">
              <a:defRPr sz="1200"/>
            </a:lvl1pPr>
          </a:lstStyle>
          <a:p>
            <a:fld id="{DFCC6AE9-37A0-442D-9AA9-559E68639AC4}" type="datetimeFigureOut">
              <a:rPr kumimoji="1" lang="ja-JP" altLang="en-US" smtClean="0"/>
              <a:pPr/>
              <a:t>2018/7/15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8963" y="511175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8" tIns="45684" rIns="91368" bIns="45684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300" y="3230643"/>
            <a:ext cx="7947977" cy="3060859"/>
          </a:xfrm>
          <a:prstGeom prst="rect">
            <a:avLst/>
          </a:prstGeom>
        </p:spPr>
        <p:txBody>
          <a:bodyPr vert="horz" lIns="91368" tIns="45684" rIns="91368" bIns="45684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1286"/>
            <a:ext cx="4304824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6579" y="6461286"/>
            <a:ext cx="4306410" cy="339566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r">
              <a:defRPr sz="1200"/>
            </a:lvl1pPr>
          </a:lstStyle>
          <a:p>
            <a:fld id="{D43614F3-E1B5-4DE1-8704-48118F7EDC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0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516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120391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238250" y="1844823"/>
            <a:ext cx="7429500" cy="1665139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rPr kumimoji="1" lang="ja-JP" altLang="en-US" dirty="0"/>
              <a:t>クライアント名</a:t>
            </a:r>
            <a:br>
              <a:rPr kumimoji="1" lang="en-US" altLang="ja-JP" dirty="0"/>
            </a:br>
            <a:r>
              <a:rPr kumimoji="1" lang="ja-JP" altLang="en-US" dirty="0"/>
              <a:t>資料名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238250" y="4725144"/>
            <a:ext cx="7429500" cy="532656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020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473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176683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Slide Number"/>
          <p:cNvSpPr txBox="1">
            <a:spLocks noChangeArrowheads="1"/>
          </p:cNvSpPr>
          <p:nvPr/>
        </p:nvSpPr>
        <p:spPr bwMode="auto">
          <a:xfrm>
            <a:off x="9385300" y="6708775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7B471-74A3-4F5F-8955-6C99E2375C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7" name="Slide Number Line"/>
          <p:cNvSpPr>
            <a:spLocks noChangeShapeType="1"/>
          </p:cNvSpPr>
          <p:nvPr/>
        </p:nvSpPr>
        <p:spPr bwMode="auto">
          <a:xfrm>
            <a:off x="9269413" y="6724650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38000" y="1032526"/>
            <a:ext cx="8535988" cy="12039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 – Level 0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38000" y="116632"/>
            <a:ext cx="7815400" cy="6010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0" y="764704"/>
            <a:ext cx="8682051" cy="73025"/>
          </a:xfrm>
          <a:prstGeom prst="rect">
            <a:avLst/>
          </a:prstGeom>
          <a:gradFill rotWithShape="1">
            <a:gsLst>
              <a:gs pos="0">
                <a:srgbClr val="2185C6"/>
              </a:gs>
              <a:gs pos="52000">
                <a:srgbClr val="2185C6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1282" tIns="45642" rIns="91282" bIns="45642" anchor="ctr"/>
          <a:lstStyle/>
          <a:p>
            <a:pPr defTabSz="949370"/>
            <a:r>
              <a:rPr lang="ja-JP" altLang="en-US" dirty="0">
                <a:solidFill>
                  <a:srgbClr val="000000"/>
                </a:solidFill>
                <a:latin typeface="Calibri" pitchFamily="34" charset="0"/>
              </a:rPr>
              <a:t>　</a:t>
            </a:r>
            <a:endParaRPr lang="ja-JP" altLang="ja-JP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Shape 167"/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82051" y="476673"/>
            <a:ext cx="1170299" cy="345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 rot="16200000">
            <a:off x="8818611" y="5757896"/>
            <a:ext cx="19847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800" b="0" dirty="0">
                <a:latin typeface="Tahoma" pitchFamily="34" charset="0"/>
              </a:rPr>
              <a:t>©2018 Ridge-</a:t>
            </a:r>
            <a:r>
              <a:rPr lang="en-US" altLang="ja-JP" sz="800" b="0" dirty="0" err="1">
                <a:latin typeface="Tahoma" pitchFamily="34" charset="0"/>
              </a:rPr>
              <a:t>i</a:t>
            </a:r>
            <a:r>
              <a:rPr lang="en-US" altLang="ja-JP" sz="800" b="0" dirty="0">
                <a:latin typeface="Tahoma" pitchFamily="34" charset="0"/>
              </a:rPr>
              <a:t> All Rights Reserved.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5247" y="6657075"/>
            <a:ext cx="34404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ja-JP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AO101_180522_IS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60" r:id="rId2"/>
    <p:sldLayoutId id="2147484161" r:id="rId3"/>
  </p:sldLayoutIdLst>
  <p:hf hdr="0" dt="0"/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kumimoji="1"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3000"/>
        </a:lnSpc>
        <a:spcBef>
          <a:spcPts val="0"/>
        </a:spcBef>
        <a:buFont typeface="Arial" pitchFamily="34" charset="0"/>
        <a:buNone/>
        <a:defRPr kumimoji="1"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914400" rtl="0" eaLnBrk="1" latinLnBrk="0" hangingPunct="1">
        <a:lnSpc>
          <a:spcPct val="93000"/>
        </a:lnSpc>
        <a:spcBef>
          <a:spcPts val="12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2400" indent="-234000" algn="l" defTabSz="914400" rtl="0" eaLnBrk="1" latinLnBrk="0" hangingPunct="1">
        <a:lnSpc>
          <a:spcPct val="93000"/>
        </a:lnSpc>
        <a:spcBef>
          <a:spcPts val="400"/>
        </a:spcBef>
        <a:buFont typeface="Arial" pitchFamily="34" charset="0"/>
        <a:buChar char="–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8400" indent="-201600" algn="l" defTabSz="914400" rtl="0" eaLnBrk="1" latinLnBrk="0" hangingPunct="1">
        <a:lnSpc>
          <a:spcPct val="93000"/>
        </a:lnSpc>
        <a:spcBef>
          <a:spcPts val="200"/>
        </a:spcBef>
        <a:buFont typeface="Arial" pitchFamily="34" charset="0"/>
        <a:buChar char="-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698400" indent="0" algn="l" defTabSz="914400" rtl="0" eaLnBrk="1" latinLnBrk="0" hangingPunct="1">
        <a:lnSpc>
          <a:spcPct val="93000"/>
        </a:lnSpc>
        <a:spcBef>
          <a:spcPts val="0"/>
        </a:spcBef>
        <a:buFont typeface="Arial" pitchFamily="34" charset="0"/>
        <a:buNone/>
        <a:defRPr kumimoji="1" sz="17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0472" y="1916832"/>
            <a:ext cx="9394470" cy="2156561"/>
          </a:xfrm>
        </p:spPr>
        <p:txBody>
          <a:bodyPr/>
          <a:lstStyle/>
          <a:p>
            <a:pPr algn="ctr"/>
            <a:r>
              <a:rPr lang="en-US" altLang="ja-JP" sz="2600" dirty="0" err="1"/>
              <a:t>CyCADA</a:t>
            </a:r>
            <a:r>
              <a:rPr lang="en-US" altLang="ja-JP" sz="2600" dirty="0"/>
              <a:t>: Cycle-Consistent Adversarial Domain Adaptation</a:t>
            </a:r>
            <a:endParaRPr kumimoji="1" lang="ja-JP" altLang="en-US" sz="2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4399103"/>
            <a:ext cx="7429500" cy="1406161"/>
          </a:xfrm>
        </p:spPr>
        <p:txBody>
          <a:bodyPr/>
          <a:lstStyle/>
          <a:p>
            <a:r>
              <a:rPr kumimoji="1" lang="en-US" altLang="ja-JP" sz="1800" b="0" dirty="0"/>
              <a:t>2018.07.26</a:t>
            </a:r>
          </a:p>
          <a:p>
            <a:r>
              <a:rPr kumimoji="1" lang="en-US" altLang="ja-JP" sz="1800" b="0" dirty="0"/>
              <a:t>Ridge-</a:t>
            </a:r>
            <a:r>
              <a:rPr kumimoji="1" lang="en-US" altLang="ja-JP" sz="1800" b="0" dirty="0" err="1"/>
              <a:t>i</a:t>
            </a:r>
            <a:r>
              <a:rPr kumimoji="1" lang="en-US" altLang="ja-JP" sz="1800" b="0" dirty="0"/>
              <a:t> </a:t>
            </a:r>
            <a:r>
              <a:rPr kumimoji="1" lang="en-US" altLang="ja-JP" sz="1800" b="0" dirty="0" err="1"/>
              <a:t>inc</a:t>
            </a:r>
            <a:r>
              <a:rPr lang="en-US" altLang="ja-JP" sz="1800" b="0" dirty="0" err="1"/>
              <a:t>.</a:t>
            </a:r>
            <a:endParaRPr lang="en-US" altLang="ja-JP" sz="1800" b="0" dirty="0"/>
          </a:p>
          <a:p>
            <a:r>
              <a:rPr kumimoji="1" lang="en-US" altLang="ja-JP" sz="1800" b="0" dirty="0"/>
              <a:t>Masana</a:t>
            </a:r>
            <a:r>
              <a:rPr lang="en-US" altLang="ja-JP" sz="1800" b="0" dirty="0"/>
              <a:t>ri Kimura</a:t>
            </a:r>
            <a:endParaRPr kumimoji="1" lang="en-US" altLang="ja-JP" sz="1800" b="0" dirty="0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D8939431-1CDA-DC46-84DB-2EF3B6CD9FFB}"/>
              </a:ext>
            </a:extLst>
          </p:cNvPr>
          <p:cNvSpPr txBox="1">
            <a:spLocks/>
          </p:cNvSpPr>
          <p:nvPr/>
        </p:nvSpPr>
        <p:spPr>
          <a:xfrm>
            <a:off x="488504" y="1052736"/>
            <a:ext cx="2448272" cy="3810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3000"/>
              </a:lnSpc>
              <a:spcBef>
                <a:spcPts val="1200"/>
              </a:spcBef>
              <a:buFont typeface="Arial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3000"/>
              </a:lnSpc>
              <a:spcBef>
                <a:spcPts val="400"/>
              </a:spcBef>
              <a:buFont typeface="Arial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3000"/>
              </a:lnSpc>
              <a:spcBef>
                <a:spcPts val="2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3000"/>
              </a:lnSpc>
              <a:spcBef>
                <a:spcPts val="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ja-JP" sz="1600" b="0" dirty="0"/>
              <a:t>Ridge-</a:t>
            </a:r>
            <a:r>
              <a:rPr lang="en-US" altLang="ja-JP" sz="1600" b="0" dirty="0" err="1"/>
              <a:t>i</a:t>
            </a:r>
            <a:r>
              <a:rPr lang="en-US" altLang="ja-JP" sz="1600" b="0" dirty="0"/>
              <a:t> </a:t>
            </a:r>
            <a:r>
              <a:rPr lang="ja-JP" altLang="en-US" sz="1600" b="0" dirty="0"/>
              <a:t>論文読み会</a:t>
            </a:r>
            <a:endParaRPr lang="en-US" altLang="ja-JP" sz="1600" b="0" dirty="0"/>
          </a:p>
        </p:txBody>
      </p:sp>
    </p:spTree>
    <p:extLst>
      <p:ext uri="{BB962C8B-B14F-4D97-AF65-F5344CB8AC3E}">
        <p14:creationId xmlns:p14="http://schemas.microsoft.com/office/powerpoint/2010/main" val="21531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9570-B681-2248-A2FF-54A7D18C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>
                <a:latin typeface="+mn-lt"/>
              </a:rPr>
              <a:t>概要</a:t>
            </a:r>
            <a:endParaRPr kumimoji="1" lang="ja-JP" altLang="en-US" sz="2400" dirty="0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FC418-9B16-E446-AD9E-F3C19DCE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12881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b="0" dirty="0"/>
              <a:t>敵対学習を用いて，生成画像空間と潜在空間の両方で比較を行い</a:t>
            </a:r>
            <a:r>
              <a:rPr lang="en-US" altLang="ja-JP" sz="1800" b="0" dirty="0"/>
              <a:t>domain adaptation</a:t>
            </a:r>
            <a:r>
              <a:rPr lang="ja-JP" altLang="en-US" sz="1800" b="0" dirty="0"/>
              <a:t>を行う手法の提案</a:t>
            </a:r>
            <a:endParaRPr lang="en-US" altLang="ja-JP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b="0" dirty="0"/>
              <a:t>Domain Adaptation</a:t>
            </a:r>
            <a:r>
              <a:rPr lang="ja-JP" altLang="en-US" sz="1800" b="0" dirty="0"/>
              <a:t>：　十分な教師データを持つソースドメインから得られた情報を，十分な情報を持たないターゲットドメインに適用</a:t>
            </a:r>
            <a:endParaRPr kumimoji="1" lang="en-US" altLang="ja-JP" sz="1800" b="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AC64E71-4F34-1E40-93FA-A0267C5B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573016"/>
            <a:ext cx="7815400" cy="24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9570-B681-2248-A2FF-54A7D18C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>
                <a:latin typeface="+mn-lt"/>
              </a:rPr>
              <a:t>関連研究との比較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FC418-9B16-E446-AD9E-F3C19DCE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257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800" b="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687104-7EE7-B748-A4D8-03AA65FC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36" y="3789040"/>
            <a:ext cx="6552728" cy="20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9570-B681-2248-A2FF-54A7D18C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n-lt"/>
              </a:rPr>
              <a:t>モデルの全体像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FC418-9B16-E446-AD9E-F3C19DCE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00" y="1556792"/>
            <a:ext cx="8535988" cy="257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800" b="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FF512A-C947-6641-9013-BE035FE8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3068960"/>
            <a:ext cx="8458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6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nh8md2102_x1DZVUkXxA"/>
</p:tagLst>
</file>

<file path=ppt/theme/theme1.xml><?xml version="1.0" encoding="utf-8"?>
<a:theme xmlns:a="http://schemas.openxmlformats.org/drawingml/2006/main" name="①kantei 2 fmt">
  <a:themeElements>
    <a:clrScheme name="Ridge-i">
      <a:dk1>
        <a:srgbClr val="000000"/>
      </a:dk1>
      <a:lt1>
        <a:srgbClr val="FFFFFF"/>
      </a:lt1>
      <a:dk2>
        <a:srgbClr val="2185C6"/>
      </a:dk2>
      <a:lt2>
        <a:srgbClr val="94CAE1"/>
      </a:lt2>
      <a:accent1>
        <a:srgbClr val="A5A5A5"/>
      </a:accent1>
      <a:accent2>
        <a:srgbClr val="B2D2DE"/>
      </a:accent2>
      <a:accent3>
        <a:srgbClr val="2185C6"/>
      </a:accent3>
      <a:accent4>
        <a:srgbClr val="186394"/>
      </a:accent4>
      <a:accent5>
        <a:srgbClr val="6FB7E7"/>
      </a:accent5>
      <a:accent6>
        <a:srgbClr val="186394"/>
      </a:accent6>
      <a:hlink>
        <a:srgbClr val="00B050"/>
      </a:hlink>
      <a:folHlink>
        <a:srgbClr val="9BE3B1"/>
      </a:folHlink>
    </a:clrScheme>
    <a:fontScheme name="RB-standard_2008-0227">
      <a:majorFont>
        <a:latin typeface="Arial"/>
        <a:ea typeface=""/>
        <a:cs typeface=""/>
        <a:font script="Grek" typeface="Arial"/>
        <a:font script="Cyrl" typeface="Arial"/>
        <a:font script="Jpan" typeface="MS PGothic"/>
        <a:font script="Hang" typeface="돋움"/>
        <a:font script="Hans" typeface="宋体"/>
        <a:font script="Hant" typeface="新細明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Times New Roman"/>
        <a:font script="Cyrl" typeface="Times New Roman"/>
        <a:font script="Jpan" typeface="MS PGothic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 cmpd="sng">
          <a:solidFill>
            <a:schemeClr val="accent6">
              <a:lumMod val="20000"/>
              <a:lumOff val="80000"/>
            </a:schemeClr>
          </a:solidFill>
        </a:ln>
        <a:effectLst/>
      </a:spPr>
      <a:bodyPr lIns="72000" tIns="0" rIns="72000" bIns="0" rtlCol="0" anchor="ctr"/>
      <a:lstStyle>
        <a:defPPr algn="ctr">
          <a:lnSpc>
            <a:spcPct val="93000"/>
          </a:lnSpc>
          <a:spcBef>
            <a:spcPts val="300"/>
          </a:spcBef>
          <a:defRPr kumimoji="1" sz="1300" b="0" dirty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lnSpc>
            <a:spcPct val="93000"/>
          </a:lnSpc>
          <a:spcBef>
            <a:spcPts val="0"/>
          </a:spcBef>
          <a:defRPr sz="1300" b="0" dirty="0" smtClean="0">
            <a:latin typeface="+mn-lt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6866</TotalTime>
  <Words>51</Words>
  <Application>Microsoft Macintosh PowerPoint</Application>
  <PresentationFormat>A4 210 x 297 mm</PresentationFormat>
  <Paragraphs>11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Tahoma</vt:lpstr>
      <vt:lpstr>①kantei 2 fmt</vt:lpstr>
      <vt:lpstr>think-cell Slide</vt:lpstr>
      <vt:lpstr>CyCADA: Cycle-Consistent Adversarial Domain Adaptation</vt:lpstr>
      <vt:lpstr>概要</vt:lpstr>
      <vt:lpstr>関連研究との比較</vt:lpstr>
      <vt:lpstr>モデルの全体像</vt:lpstr>
    </vt:vector>
  </TitlesOfParts>
  <Company>Roland Berger Strategy Consultants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Ridge-i</dc:creator>
  <cp:lastModifiedBy>木村正成</cp:lastModifiedBy>
  <cp:revision>1201</cp:revision>
  <cp:lastPrinted>2018-05-08T08:03:50Z</cp:lastPrinted>
  <dcterms:created xsi:type="dcterms:W3CDTF">2014-09-02T08:14:27Z</dcterms:created>
  <dcterms:modified xsi:type="dcterms:W3CDTF">2018-07-17T03:08:06Z</dcterms:modified>
  <cp:category>RI_format</cp:category>
  <cp:contentStatus>20120201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