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55" r:id="rId2"/>
  </p:sldMasterIdLst>
  <p:notesMasterIdLst>
    <p:notesMasterId r:id="rId14"/>
  </p:notesMasterIdLst>
  <p:handoutMasterIdLst>
    <p:handoutMasterId r:id="rId15"/>
  </p:handoutMasterIdLst>
  <p:sldIdLst>
    <p:sldId id="424" r:id="rId3"/>
    <p:sldId id="374" r:id="rId4"/>
    <p:sldId id="425" r:id="rId5"/>
    <p:sldId id="430" r:id="rId6"/>
    <p:sldId id="426" r:id="rId7"/>
    <p:sldId id="431" r:id="rId8"/>
    <p:sldId id="427" r:id="rId9"/>
    <p:sldId id="432" r:id="rId10"/>
    <p:sldId id="433" r:id="rId11"/>
    <p:sldId id="428" r:id="rId12"/>
    <p:sldId id="429" r:id="rId13"/>
  </p:sldIdLst>
  <p:sldSz cx="9906000" cy="6858000" type="A4"/>
  <p:notesSz cx="9866313" cy="6735763"/>
  <p:custDataLst>
    <p:tags r:id="rId16"/>
  </p:custDataLst>
  <p:defaultTex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81">
          <p15:clr>
            <a:srgbClr val="A4A3A4"/>
          </p15:clr>
        </p15:guide>
        <p15:guide id="2" pos="3120">
          <p15:clr>
            <a:srgbClr val="A4A3A4"/>
          </p15:clr>
        </p15:guide>
      </p15:sldGuideLst>
    </p:ext>
    <p:ext uri="{2D200454-40CA-4A62-9FC3-DE9A4176ACB9}">
      <p15:notesGuideLst xmlns:p15="http://schemas.microsoft.com/office/powerpoint/2012/main">
        <p15:guide id="1" orient="horz" pos="2121" userDrawn="1">
          <p15:clr>
            <a:srgbClr val="A4A3A4"/>
          </p15:clr>
        </p15:guide>
        <p15:guide id="2" pos="31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93"/>
    <a:srgbClr val="73FB79"/>
    <a:srgbClr val="00FB92"/>
    <a:srgbClr val="2185C6"/>
    <a:srgbClr val="1C1CFF"/>
    <a:srgbClr val="53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3" autoAdjust="0"/>
    <p:restoredTop sz="50000" autoAdjust="0"/>
  </p:normalViewPr>
  <p:slideViewPr>
    <p:cSldViewPr snapToObjects="1">
      <p:cViewPr varScale="1">
        <p:scale>
          <a:sx n="103" d="100"/>
          <a:sy n="103" d="100"/>
        </p:scale>
        <p:origin x="176" y="584"/>
      </p:cViewPr>
      <p:guideLst>
        <p:guide orient="horz" pos="981"/>
        <p:guide pos="312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19" d="100"/>
          <a:sy n="119" d="100"/>
        </p:scale>
        <p:origin x="-1986" y="-96"/>
      </p:cViewPr>
      <p:guideLst>
        <p:guide orient="horz" pos="2121"/>
        <p:guide pos="310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sz="quarter" idx="1"/>
          </p:nvPr>
        </p:nvSpPr>
        <p:spPr>
          <a:xfrm>
            <a:off x="5587917" y="2"/>
            <a:ext cx="4276820" cy="336238"/>
          </a:xfrm>
          <a:prstGeom prst="rect">
            <a:avLst/>
          </a:prstGeom>
        </p:spPr>
        <p:txBody>
          <a:bodyPr vert="horz" lIns="90644" tIns="45322" rIns="90644" bIns="45322" rtlCol="0"/>
          <a:lstStyle>
            <a:lvl1pPr algn="r">
              <a:defRPr sz="1200"/>
            </a:lvl1pPr>
          </a:lstStyle>
          <a:p>
            <a:fld id="{3FD127D7-3E5F-4687-A711-A9A97EBDE86C}" type="datetimeFigureOut">
              <a:rPr kumimoji="1" lang="ja-JP" altLang="en-US" smtClean="0"/>
              <a:pPr/>
              <a:t>2018/7/22</a:t>
            </a:fld>
            <a:endParaRPr kumimoji="1" lang="ja-JP" altLang="en-US"/>
          </a:p>
        </p:txBody>
      </p:sp>
      <p:sp>
        <p:nvSpPr>
          <p:cNvPr id="4" name="Footer Placeholder 3"/>
          <p:cNvSpPr>
            <a:spLocks noGrp="1"/>
          </p:cNvSpPr>
          <p:nvPr>
            <p:ph type="ftr" sz="quarter" idx="2"/>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5" name="Slide Number Placeholder 4"/>
          <p:cNvSpPr>
            <a:spLocks noGrp="1"/>
          </p:cNvSpPr>
          <p:nvPr>
            <p:ph type="sldNum" sz="quarter" idx="3"/>
          </p:nvPr>
        </p:nvSpPr>
        <p:spPr>
          <a:xfrm>
            <a:off x="5587917" y="6397954"/>
            <a:ext cx="4276820" cy="336238"/>
          </a:xfrm>
          <a:prstGeom prst="rect">
            <a:avLst/>
          </a:prstGeom>
        </p:spPr>
        <p:txBody>
          <a:bodyPr vert="horz" lIns="90644" tIns="45322" rIns="90644" bIns="45322" rtlCol="0" anchor="b"/>
          <a:lstStyle>
            <a:lvl1pPr algn="r">
              <a:defRPr sz="1200"/>
            </a:lvl1pPr>
          </a:lstStyle>
          <a:p>
            <a:fld id="{8C94DADE-C45D-4023-8A20-2966CF5F8554}" type="slidenum">
              <a:rPr kumimoji="1" lang="ja-JP" altLang="en-US" smtClean="0"/>
              <a:pPr/>
              <a:t>‹#›</a:t>
            </a:fld>
            <a:endParaRPr kumimoji="1" lang="ja-JP" altLang="en-US"/>
          </a:p>
        </p:txBody>
      </p:sp>
    </p:spTree>
    <p:extLst>
      <p:ext uri="{BB962C8B-B14F-4D97-AF65-F5344CB8AC3E}">
        <p14:creationId xmlns:p14="http://schemas.microsoft.com/office/powerpoint/2010/main" val="3144512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5245" cy="336238"/>
          </a:xfrm>
          <a:prstGeom prst="rect">
            <a:avLst/>
          </a:prstGeom>
        </p:spPr>
        <p:txBody>
          <a:bodyPr vert="horz" lIns="90644" tIns="45322" rIns="90644" bIns="45322" rtlCol="0"/>
          <a:lstStyle>
            <a:lvl1pPr algn="l">
              <a:defRPr sz="1200"/>
            </a:lvl1pPr>
          </a:lstStyle>
          <a:p>
            <a:endParaRPr kumimoji="1" lang="ja-JP" altLang="en-US"/>
          </a:p>
        </p:txBody>
      </p:sp>
      <p:sp>
        <p:nvSpPr>
          <p:cNvPr id="3" name="Date Placeholder 2"/>
          <p:cNvSpPr>
            <a:spLocks noGrp="1"/>
          </p:cNvSpPr>
          <p:nvPr>
            <p:ph type="dt" idx="1"/>
          </p:nvPr>
        </p:nvSpPr>
        <p:spPr>
          <a:xfrm>
            <a:off x="5587917" y="1"/>
            <a:ext cx="4276820" cy="336238"/>
          </a:xfrm>
          <a:prstGeom prst="rect">
            <a:avLst/>
          </a:prstGeom>
        </p:spPr>
        <p:txBody>
          <a:bodyPr vert="horz" lIns="90644" tIns="45322" rIns="90644" bIns="45322" rtlCol="0"/>
          <a:lstStyle>
            <a:lvl1pPr algn="r">
              <a:defRPr sz="1200"/>
            </a:lvl1pPr>
          </a:lstStyle>
          <a:p>
            <a:fld id="{DFCC6AE9-37A0-442D-9AA9-559E68639AC4}" type="datetimeFigureOut">
              <a:rPr kumimoji="1" lang="ja-JP" altLang="en-US" smtClean="0"/>
              <a:pPr/>
              <a:t>2018/7/22</a:t>
            </a:fld>
            <a:endParaRPr kumimoji="1" lang="ja-JP" altLang="en-US"/>
          </a:p>
        </p:txBody>
      </p:sp>
      <p:sp>
        <p:nvSpPr>
          <p:cNvPr id="4" name="Slide Image Placeholder 3"/>
          <p:cNvSpPr>
            <a:spLocks noGrp="1" noRot="1" noChangeAspect="1"/>
          </p:cNvSpPr>
          <p:nvPr>
            <p:ph type="sldImg" idx="2"/>
          </p:nvPr>
        </p:nvSpPr>
        <p:spPr>
          <a:xfrm>
            <a:off x="3111500" y="506413"/>
            <a:ext cx="3644900" cy="2524125"/>
          </a:xfrm>
          <a:prstGeom prst="rect">
            <a:avLst/>
          </a:prstGeom>
          <a:noFill/>
          <a:ln w="12700">
            <a:solidFill>
              <a:prstClr val="black"/>
            </a:solidFill>
          </a:ln>
        </p:spPr>
        <p:txBody>
          <a:bodyPr vert="horz" lIns="90644" tIns="45322" rIns="90644" bIns="45322" rtlCol="0" anchor="ctr"/>
          <a:lstStyle/>
          <a:p>
            <a:endParaRPr lang="ja-JP" altLang="en-US"/>
          </a:p>
        </p:txBody>
      </p:sp>
      <p:sp>
        <p:nvSpPr>
          <p:cNvPr id="5" name="Notes Placeholder 4"/>
          <p:cNvSpPr>
            <a:spLocks noGrp="1"/>
          </p:cNvSpPr>
          <p:nvPr>
            <p:ph type="body" sz="quarter" idx="3"/>
          </p:nvPr>
        </p:nvSpPr>
        <p:spPr>
          <a:xfrm>
            <a:off x="986474" y="3198977"/>
            <a:ext cx="7893366" cy="3030858"/>
          </a:xfrm>
          <a:prstGeom prst="rect">
            <a:avLst/>
          </a:prstGeom>
        </p:spPr>
        <p:txBody>
          <a:bodyPr vert="horz" lIns="90644" tIns="45322" rIns="90644" bIns="45322"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6397954"/>
            <a:ext cx="4275245" cy="336238"/>
          </a:xfrm>
          <a:prstGeom prst="rect">
            <a:avLst/>
          </a:prstGeom>
        </p:spPr>
        <p:txBody>
          <a:bodyPr vert="horz" lIns="90644" tIns="45322" rIns="90644" bIns="45322"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5587917" y="6397954"/>
            <a:ext cx="4276820" cy="336238"/>
          </a:xfrm>
          <a:prstGeom prst="rect">
            <a:avLst/>
          </a:prstGeom>
        </p:spPr>
        <p:txBody>
          <a:bodyPr vert="horz" lIns="90644" tIns="45322" rIns="90644" bIns="45322" rtlCol="0" anchor="b"/>
          <a:lstStyle>
            <a:lvl1pPr algn="r">
              <a:defRPr sz="1200"/>
            </a:lvl1pPr>
          </a:lstStyle>
          <a:p>
            <a:fld id="{D43614F3-E1B5-4DE1-8704-48118F7EDCA9}" type="slidenum">
              <a:rPr kumimoji="1" lang="ja-JP" altLang="en-US" smtClean="0"/>
              <a:pPr/>
              <a:t>‹#›</a:t>
            </a:fld>
            <a:endParaRPr kumimoji="1" lang="ja-JP" altLang="en-US"/>
          </a:p>
        </p:txBody>
      </p:sp>
    </p:spTree>
    <p:extLst>
      <p:ext uri="{BB962C8B-B14F-4D97-AF65-F5344CB8AC3E}">
        <p14:creationId xmlns:p14="http://schemas.microsoft.com/office/powerpoint/2010/main" val="6846018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2</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906456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11</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4529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3</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6384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A850589-D01E-40E5-838A-61943C69D53A}" type="slidenum">
              <a:rPr lang="ja-JP" altLang="en-US"/>
              <a:pPr/>
              <a:t>4</a:t>
            </a:fld>
            <a:endParaRPr lang="en-US" altLang="ja-JP"/>
          </a:p>
        </p:txBody>
      </p:sp>
      <p:sp>
        <p:nvSpPr>
          <p:cNvPr id="63491" name="Rectangle 2"/>
          <p:cNvSpPr>
            <a:spLocks noGrp="1" noRot="1" noChangeAspect="1" noChangeArrowheads="1" noTextEdit="1"/>
          </p:cNvSpPr>
          <p:nvPr>
            <p:ph type="sldImg"/>
          </p:nvPr>
        </p:nvSpPr>
        <p:spPr>
          <a:xfrm>
            <a:off x="3060700" y="498475"/>
            <a:ext cx="3671888" cy="2541588"/>
          </a:xfrm>
          <a:ln/>
        </p:spPr>
      </p:sp>
      <p:sp>
        <p:nvSpPr>
          <p:cNvPr id="63492" name="Rectangle 3"/>
          <p:cNvSpPr>
            <a:spLocks noGrp="1" noChangeArrowheads="1"/>
          </p:cNvSpPr>
          <p:nvPr>
            <p:ph type="body" idx="1"/>
          </p:nvPr>
        </p:nvSpPr>
        <p:spPr>
          <a:noFill/>
          <a:ln/>
        </p:spPr>
        <p:txBody>
          <a:bodyPr/>
          <a:lstStyle/>
          <a:p>
            <a:pPr eaLnBrk="1" hangingPunct="1"/>
            <a:endParaRPr lang="hu-HU" altLang="ja-JP"/>
          </a:p>
        </p:txBody>
      </p:sp>
    </p:spTree>
    <p:extLst>
      <p:ext uri="{BB962C8B-B14F-4D97-AF65-F5344CB8AC3E}">
        <p14:creationId xmlns:p14="http://schemas.microsoft.com/office/powerpoint/2010/main" val="263578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5</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9524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6</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151604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7</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300887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8</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275450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9</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46707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26D22E9-6FA5-41DB-B410-6373CE326308}" type="slidenum">
              <a:rPr lang="ja-JP" altLang="en-US"/>
              <a:pPr/>
              <a:t>10</a:t>
            </a:fld>
            <a:endParaRPr lang="en-US" altLang="ja-JP"/>
          </a:p>
        </p:txBody>
      </p:sp>
      <p:sp>
        <p:nvSpPr>
          <p:cNvPr id="58371" name="Rectangle 2"/>
          <p:cNvSpPr>
            <a:spLocks noGrp="1" noRot="1" noChangeAspect="1" noChangeArrowheads="1" noTextEdit="1"/>
          </p:cNvSpPr>
          <p:nvPr>
            <p:ph type="sldImg"/>
          </p:nvPr>
        </p:nvSpPr>
        <p:spPr>
          <a:xfrm>
            <a:off x="3113088" y="503238"/>
            <a:ext cx="3651250" cy="2527300"/>
          </a:xfrm>
          <a:ln/>
        </p:spPr>
      </p:sp>
      <p:sp>
        <p:nvSpPr>
          <p:cNvPr id="58372" name="Rectangle 3"/>
          <p:cNvSpPr>
            <a:spLocks noGrp="1" noChangeArrowheads="1"/>
          </p:cNvSpPr>
          <p:nvPr>
            <p:ph type="body" idx="1"/>
          </p:nvPr>
        </p:nvSpPr>
        <p:spPr>
          <a:xfrm>
            <a:off x="987324" y="3199515"/>
            <a:ext cx="7891668" cy="3031685"/>
          </a:xfrm>
          <a:noFill/>
          <a:ln/>
        </p:spPr>
        <p:txBody>
          <a:bodyPr lIns="90439" tIns="45218" rIns="90439" bIns="45218"/>
          <a:lstStyle/>
          <a:p>
            <a:pPr eaLnBrk="1" hangingPunct="1"/>
            <a:endParaRPr lang="ja-JP" altLang="en-US" b="1"/>
          </a:p>
        </p:txBody>
      </p:sp>
    </p:spTree>
    <p:extLst>
      <p:ext uri="{BB962C8B-B14F-4D97-AF65-F5344CB8AC3E}">
        <p14:creationId xmlns:p14="http://schemas.microsoft.com/office/powerpoint/2010/main" val="241905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238250" y="1844823"/>
            <a:ext cx="7429500" cy="1665139"/>
          </a:xfrm>
          <a:prstGeom prst="rect">
            <a:avLst/>
          </a:prstGeom>
        </p:spPr>
        <p:txBody>
          <a:bodyPr anchor="b"/>
          <a:lstStyle>
            <a:lvl1pPr algn="l">
              <a:defRPr sz="2800"/>
            </a:lvl1pPr>
          </a:lstStyle>
          <a:p>
            <a:r>
              <a:rPr kumimoji="1" lang="ja-JP" altLang="en-US" dirty="0"/>
              <a:t>クライアント名</a:t>
            </a:r>
            <a:br>
              <a:rPr kumimoji="1" lang="en-US" altLang="ja-JP" dirty="0"/>
            </a:br>
            <a:r>
              <a:rPr kumimoji="1" lang="ja-JP" altLang="en-US" dirty="0"/>
              <a:t>資料名</a:t>
            </a:r>
          </a:p>
        </p:txBody>
      </p:sp>
      <p:sp>
        <p:nvSpPr>
          <p:cNvPr id="3" name="サブタイトル 2"/>
          <p:cNvSpPr>
            <a:spLocks noGrp="1"/>
          </p:cNvSpPr>
          <p:nvPr>
            <p:ph type="subTitle" idx="1" hasCustomPrompt="1"/>
          </p:nvPr>
        </p:nvSpPr>
        <p:spPr>
          <a:xfrm>
            <a:off x="1238250" y="4725144"/>
            <a:ext cx="7429500" cy="532656"/>
          </a:xfrm>
          <a:prstGeom prst="rect">
            <a:avLst/>
          </a:prstGeo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dirty="0"/>
              <a:t>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p>
        </p:txBody>
      </p:sp>
    </p:spTree>
    <p:extLst>
      <p:ext uri="{BB962C8B-B14F-4D97-AF65-F5344CB8AC3E}">
        <p14:creationId xmlns:p14="http://schemas.microsoft.com/office/powerpoint/2010/main" val="210182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p:cNvSpPr>
            <a:spLocks noGrp="1"/>
          </p:cNvSpPr>
          <p:nvPr>
            <p:ph type="sldNum" sz="quarter" idx="11"/>
            <p:custDataLst>
              <p:tags r:id="rId1"/>
            </p:custDataLst>
          </p:nvPr>
        </p:nvSpPr>
        <p:spPr>
          <a:xfrm>
            <a:off x="9780588" y="-78403"/>
            <a:ext cx="119062" cy="30778"/>
          </a:xfrm>
          <a:prstGeom prst="rect">
            <a:avLst/>
          </a:prstGeom>
        </p:spPr>
        <p:txBody>
          <a:bodyPr vert="horz" wrap="square" lIns="0" tIns="0" rIns="0" bIns="0" rtlCol="0" anchor="ctr">
            <a:spAutoFit/>
          </a:bodyPr>
          <a:lstStyle>
            <a:lvl1pPr algn="r">
              <a:defRPr sz="200" b="0">
                <a:solidFill>
                  <a:srgbClr val="FFFFFF"/>
                </a:solidFill>
                <a:latin typeface="+mn-lt"/>
                <a:cs typeface="Arial" pitchFamily="34" charset="0"/>
              </a:defRPr>
            </a:lvl1pPr>
          </a:lstStyle>
          <a:p>
            <a:fld id="{01940DDA-0656-452C-A408-68789653BD9B}" type="slidenum">
              <a:rPr lang="en-US" smtClean="0"/>
              <a:pPr/>
              <a:t>‹#›</a:t>
            </a:fld>
            <a:endParaRPr lang="en-US" dirty="0"/>
          </a:p>
        </p:txBody>
      </p:sp>
      <p:sp>
        <p:nvSpPr>
          <p:cNvPr id="8" name="Footer Placeholder"/>
          <p:cNvSpPr>
            <a:spLocks noGrp="1"/>
          </p:cNvSpPr>
          <p:nvPr>
            <p:ph type="ftr" sz="quarter" idx="10"/>
            <p:custDataLst>
              <p:tags r:id="rId2"/>
            </p:custDataLst>
          </p:nvPr>
        </p:nvSpPr>
        <p:spPr>
          <a:xfrm>
            <a:off x="8499475" y="-78403"/>
            <a:ext cx="1262063" cy="30778"/>
          </a:xfrm>
          <a:prstGeom prst="rect">
            <a:avLst/>
          </a:prstGeom>
        </p:spPr>
        <p:txBody>
          <a:bodyPr vert="horz" wrap="square" lIns="0" tIns="0" rIns="0" bIns="0" rtlCol="0" anchor="t" anchorCtr="0">
            <a:spAutoFit/>
          </a:bodyPr>
          <a:lstStyle>
            <a:lvl1pPr algn="r" rtl="0" fontAlgn="base">
              <a:lnSpc>
                <a:spcPct val="100000"/>
              </a:lnSpc>
              <a:spcBef>
                <a:spcPts val="0"/>
              </a:spcBef>
              <a:spcAft>
                <a:spcPct val="0"/>
              </a:spcAft>
              <a:defRPr lang="en-US" sz="200" b="0" kern="1200" smtClean="0">
                <a:solidFill>
                  <a:srgbClr val="FFFFFF"/>
                </a:solidFill>
                <a:latin typeface="+mn-lt"/>
                <a:ea typeface="+mn-ea"/>
                <a:cs typeface="Arial" pitchFamily="34" charset="0"/>
              </a:defRPr>
            </a:lvl1pPr>
          </a:lstStyle>
          <a:p>
            <a:endParaRPr lang="en-US" dirty="0"/>
          </a:p>
        </p:txBody>
      </p:sp>
      <p:sp>
        <p:nvSpPr>
          <p:cNvPr id="2" name="Title"/>
          <p:cNvSpPr>
            <a:spLocks noGrp="1"/>
          </p:cNvSpPr>
          <p:nvPr>
            <p:ph type="title"/>
            <p:custDataLst>
              <p:tags r:id="rId3"/>
            </p:custDataLst>
          </p:nvPr>
        </p:nvSpPr>
        <p:spPr/>
        <p:txBody>
          <a:bodyPr/>
          <a:lstStyle/>
          <a:p>
            <a:r>
              <a:rPr lang="en-US" altLang="ja-JP"/>
              <a:t>Click to edit Master title style</a:t>
            </a:r>
            <a:endParaRPr lang="en-US" dirty="0"/>
          </a:p>
        </p:txBody>
      </p:sp>
      <p:sp>
        <p:nvSpPr>
          <p:cNvPr id="6" name="Text Placeholder"/>
          <p:cNvSpPr>
            <a:spLocks noGrp="1"/>
          </p:cNvSpPr>
          <p:nvPr>
            <p:ph idx="1"/>
          </p:nvPr>
        </p:nvSpPr>
        <p:spPr>
          <a:xfrm>
            <a:off x="738000" y="1556792"/>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Shape 167"/>
          <p:cNvPicPr preferRelativeResize="0"/>
          <p:nvPr userDrawn="1"/>
        </p:nvPicPr>
        <p:blipFill>
          <a:blip r:embed="rId3">
            <a:alphaModFix/>
          </a:blip>
          <a:stretch>
            <a:fillRect/>
          </a:stretch>
        </p:blipFill>
        <p:spPr>
          <a:xfrm>
            <a:off x="6897216" y="5799066"/>
            <a:ext cx="2635659" cy="777100"/>
          </a:xfrm>
          <a:prstGeom prst="rect">
            <a:avLst/>
          </a:prstGeom>
          <a:noFill/>
          <a:ln>
            <a:noFill/>
          </a:ln>
        </p:spPr>
      </p:pic>
      <p:sp>
        <p:nvSpPr>
          <p:cNvPr id="9" name="Rectangle 3"/>
          <p:cNvSpPr>
            <a:spLocks noChangeArrowheads="1"/>
          </p:cNvSpPr>
          <p:nvPr userDrawn="1"/>
        </p:nvSpPr>
        <p:spPr bwMode="auto">
          <a:xfrm>
            <a:off x="1" y="5517232"/>
            <a:ext cx="6465167" cy="1340768"/>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spTree>
    <p:extLst>
      <p:ext uri="{BB962C8B-B14F-4D97-AF65-F5344CB8AC3E}">
        <p14:creationId xmlns:p14="http://schemas.microsoft.com/office/powerpoint/2010/main" val="64241490"/>
      </p:ext>
    </p:extLst>
  </p:cSld>
  <p:clrMap bg1="lt1" tx1="dk1" bg2="lt2" tx2="dk2" accent1="accent1" accent2="accent2" accent3="accent3" accent4="accent4" accent5="accent5" accent6="accent6" hlink="hlink" folHlink="folHlink"/>
  <p:sldLayoutIdLst>
    <p:sldLayoutId id="2147484161"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4"/>
            </p:custDataLst>
            <p:extLst>
              <p:ext uri="{D42A27DB-BD31-4B8C-83A1-F6EECF244321}">
                <p14:modId xmlns:p14="http://schemas.microsoft.com/office/powerpoint/2010/main" val="15385947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3" name="think-cell Slide" r:id="rId5" imgW="360" imgH="360" progId="TCLayout.ActiveDocument.1">
                  <p:embed/>
                </p:oleObj>
              </mc:Choice>
              <mc:Fallback>
                <p:oleObj name="think-cell Slide" r:id="rId5" imgW="360" imgH="360" progId="TCLayout.ActiveDocument.1">
                  <p:embed/>
                  <p:pic>
                    <p:nvPicPr>
                      <p:cNvPr id="0" name="Picture 2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Slide Number"/>
          <p:cNvSpPr txBox="1">
            <a:spLocks noChangeArrowheads="1"/>
          </p:cNvSpPr>
          <p:nvPr/>
        </p:nvSpPr>
        <p:spPr bwMode="auto">
          <a:xfrm>
            <a:off x="9385300" y="6708775"/>
            <a:ext cx="141064" cy="138499"/>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defRPr sz="900" b="0" smtClean="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AA7B471-74A3-4F5F-8955-6C99E2375CAC}" type="slidenum">
              <a:rPr kumimoji="0" lang="en-US" sz="900" b="0" i="0" u="none" strike="noStrike" kern="1200" cap="none" spc="0" normalizeH="0" baseline="0" noProof="0" smtClean="0">
                <a:ln>
                  <a:noFill/>
                </a:ln>
                <a:solidFill>
                  <a:schemeClr val="tx1"/>
                </a:solidFill>
                <a:effectLst/>
                <a:uLnTx/>
                <a:uFillTx/>
                <a:latin typeface="+mn-lt"/>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itchFamily="34" charset="0"/>
            </a:endParaRPr>
          </a:p>
        </p:txBody>
      </p:sp>
      <p:sp>
        <p:nvSpPr>
          <p:cNvPr id="37" name="Slide Number Line"/>
          <p:cNvSpPr>
            <a:spLocks noChangeShapeType="1"/>
          </p:cNvSpPr>
          <p:nvPr/>
        </p:nvSpPr>
        <p:spPr bwMode="auto">
          <a:xfrm>
            <a:off x="9269413" y="6724650"/>
            <a:ext cx="0" cy="123825"/>
          </a:xfrm>
          <a:prstGeom prst="line">
            <a:avLst/>
          </a:prstGeom>
          <a:noFill/>
          <a:ln w="9525">
            <a:solidFill>
              <a:schemeClr val="tx1"/>
            </a:solidFill>
            <a:round/>
            <a:headEnd/>
            <a:tailEnd/>
          </a:ln>
          <a:effectLst/>
        </p:spPr>
        <p:txBody>
          <a:bodyPr wrap="none" lIns="0" tIns="0" rIns="0" bIns="0" anchor="ctr">
            <a:spAutoFit/>
          </a:bodyPr>
          <a:lstStyle/>
          <a:p>
            <a:pPr>
              <a:defRPr/>
            </a:pPr>
            <a:endParaRPr lang="en-US" dirty="0">
              <a:latin typeface="Arial" pitchFamily="34" charset="0"/>
              <a:cs typeface="Arial" pitchFamily="34" charset="0"/>
            </a:endParaRPr>
          </a:p>
        </p:txBody>
      </p:sp>
      <p:sp>
        <p:nvSpPr>
          <p:cNvPr id="3" name="Text Placeholder"/>
          <p:cNvSpPr>
            <a:spLocks noGrp="1"/>
          </p:cNvSpPr>
          <p:nvPr>
            <p:ph type="body" idx="1"/>
          </p:nvPr>
        </p:nvSpPr>
        <p:spPr>
          <a:xfrm>
            <a:off x="738000" y="1032526"/>
            <a:ext cx="8535988" cy="1203919"/>
          </a:xfrm>
          <a:prstGeom prst="rect">
            <a:avLst/>
          </a:prstGeom>
        </p:spPr>
        <p:txBody>
          <a:bodyPr vert="horz" lIns="0" tIns="0" rIns="0" bIns="0" rtlCol="0">
            <a:spAutoFit/>
          </a:bodyPr>
          <a:lstStyle/>
          <a:p>
            <a:pPr lvl="0"/>
            <a:r>
              <a:rPr lang="en-US" dirty="0"/>
              <a:t>Click to edit Master text styles – Level 0</a:t>
            </a:r>
          </a:p>
          <a:p>
            <a:pPr lvl="1"/>
            <a:r>
              <a:rPr lang="en-US" dirty="0"/>
              <a:t>Level 1</a:t>
            </a:r>
          </a:p>
          <a:p>
            <a:pPr lvl="2"/>
            <a:r>
              <a:rPr lang="en-US" dirty="0"/>
              <a:t>Level 2</a:t>
            </a:r>
          </a:p>
          <a:p>
            <a:pPr lvl="3"/>
            <a:r>
              <a:rPr lang="en-US" dirty="0"/>
              <a:t>Level 3</a:t>
            </a:r>
          </a:p>
        </p:txBody>
      </p:sp>
      <p:sp>
        <p:nvSpPr>
          <p:cNvPr id="2" name="Title Placeholder"/>
          <p:cNvSpPr>
            <a:spLocks noGrp="1"/>
          </p:cNvSpPr>
          <p:nvPr>
            <p:ph type="title"/>
          </p:nvPr>
        </p:nvSpPr>
        <p:spPr>
          <a:xfrm>
            <a:off x="738000" y="116632"/>
            <a:ext cx="7815400" cy="601062"/>
          </a:xfrm>
          <a:prstGeom prst="rect">
            <a:avLst/>
          </a:prstGeom>
        </p:spPr>
        <p:txBody>
          <a:bodyPr vert="horz" lIns="0" tIns="0" rIns="0" bIns="0" rtlCol="0" anchor="b" anchorCtr="0">
            <a:noAutofit/>
          </a:bodyPr>
          <a:lstStyle/>
          <a:p>
            <a:r>
              <a:rPr lang="en-US" altLang="ja-JP"/>
              <a:t>Click to edit Master title style</a:t>
            </a:r>
            <a:endParaRPr lang="en-US" dirty="0"/>
          </a:p>
        </p:txBody>
      </p:sp>
      <p:sp>
        <p:nvSpPr>
          <p:cNvPr id="33" name="Rectangle 3"/>
          <p:cNvSpPr>
            <a:spLocks noChangeArrowheads="1"/>
          </p:cNvSpPr>
          <p:nvPr/>
        </p:nvSpPr>
        <p:spPr bwMode="auto">
          <a:xfrm>
            <a:off x="0" y="764704"/>
            <a:ext cx="8682051" cy="73025"/>
          </a:xfrm>
          <a:prstGeom prst="rect">
            <a:avLst/>
          </a:prstGeom>
          <a:gradFill rotWithShape="1">
            <a:gsLst>
              <a:gs pos="0">
                <a:srgbClr val="2185C6"/>
              </a:gs>
              <a:gs pos="52000">
                <a:srgbClr val="2185C6"/>
              </a:gs>
              <a:gs pos="100000">
                <a:schemeClr val="bg1"/>
              </a:gs>
            </a:gsLst>
            <a:lin ang="0" scaled="1"/>
          </a:gradFill>
          <a:ln>
            <a:noFill/>
          </a:ln>
          <a:effectLst/>
          <a:extLst/>
        </p:spPr>
        <p:txBody>
          <a:bodyPr wrap="none" lIns="91282" tIns="45642" rIns="91282" bIns="45642" anchor="ctr"/>
          <a:lstStyle/>
          <a:p>
            <a:pPr defTabSz="949370"/>
            <a:r>
              <a:rPr lang="ja-JP" altLang="en-US" dirty="0">
                <a:solidFill>
                  <a:srgbClr val="000000"/>
                </a:solidFill>
                <a:latin typeface="Calibri" pitchFamily="34" charset="0"/>
              </a:rPr>
              <a:t>　</a:t>
            </a:r>
            <a:endParaRPr lang="ja-JP" altLang="ja-JP" dirty="0">
              <a:solidFill>
                <a:srgbClr val="000000"/>
              </a:solidFill>
              <a:latin typeface="Calibri" pitchFamily="34" charset="0"/>
            </a:endParaRPr>
          </a:p>
        </p:txBody>
      </p:sp>
      <p:pic>
        <p:nvPicPr>
          <p:cNvPr id="8" name="Shape 167"/>
          <p:cNvPicPr preferRelativeResize="0"/>
          <p:nvPr userDrawn="1"/>
        </p:nvPicPr>
        <p:blipFill>
          <a:blip r:embed="rId7">
            <a:alphaModFix/>
          </a:blip>
          <a:stretch>
            <a:fillRect/>
          </a:stretch>
        </p:blipFill>
        <p:spPr>
          <a:xfrm>
            <a:off x="8682051" y="476673"/>
            <a:ext cx="1170299" cy="345052"/>
          </a:xfrm>
          <a:prstGeom prst="rect">
            <a:avLst/>
          </a:prstGeom>
          <a:noFill/>
          <a:ln>
            <a:noFill/>
          </a:ln>
        </p:spPr>
      </p:pic>
      <p:sp>
        <p:nvSpPr>
          <p:cNvPr id="9" name="Text Box 12"/>
          <p:cNvSpPr txBox="1">
            <a:spLocks noChangeArrowheads="1"/>
          </p:cNvSpPr>
          <p:nvPr userDrawn="1"/>
        </p:nvSpPr>
        <p:spPr bwMode="auto">
          <a:xfrm rot="16200000">
            <a:off x="8818611" y="5757896"/>
            <a:ext cx="1984764" cy="215444"/>
          </a:xfrm>
          <a:prstGeom prst="rect">
            <a:avLst/>
          </a:prstGeom>
          <a:noFill/>
          <a:ln w="9525">
            <a:noFill/>
            <a:miter lim="800000"/>
            <a:headEnd/>
            <a:tailEnd/>
          </a:ln>
          <a:effectLst/>
        </p:spPr>
        <p:txBody>
          <a:bodyPr wrap="square">
            <a:spAutoFit/>
          </a:bodyPr>
          <a:lstStyle/>
          <a:p>
            <a:pPr algn="r">
              <a:spcBef>
                <a:spcPct val="50000"/>
              </a:spcBef>
              <a:defRPr/>
            </a:pPr>
            <a:r>
              <a:rPr lang="en-US" altLang="ja-JP" sz="800" b="0" dirty="0">
                <a:latin typeface="Tahoma" pitchFamily="34" charset="0"/>
              </a:rPr>
              <a:t>©2017 Ridge-</a:t>
            </a:r>
            <a:r>
              <a:rPr lang="en-US" altLang="ja-JP" sz="800" b="0" dirty="0" err="1">
                <a:latin typeface="Tahoma" pitchFamily="34" charset="0"/>
              </a:rPr>
              <a:t>i</a:t>
            </a:r>
            <a:r>
              <a:rPr lang="en-US" altLang="ja-JP" sz="800" b="0" dirty="0">
                <a:latin typeface="Tahoma" pitchFamily="34" charset="0"/>
              </a:rPr>
              <a:t> All Rights Reserved.</a:t>
            </a:r>
          </a:p>
        </p:txBody>
      </p:sp>
      <p:sp>
        <p:nvSpPr>
          <p:cNvPr id="10" name="Text Box 12"/>
          <p:cNvSpPr txBox="1">
            <a:spLocks noChangeArrowheads="1"/>
          </p:cNvSpPr>
          <p:nvPr userDrawn="1"/>
        </p:nvSpPr>
        <p:spPr bwMode="auto">
          <a:xfrm>
            <a:off x="15247" y="6657075"/>
            <a:ext cx="3440476" cy="215444"/>
          </a:xfrm>
          <a:prstGeom prst="rect">
            <a:avLst/>
          </a:prstGeom>
          <a:noFill/>
          <a:ln w="9525">
            <a:noFill/>
            <a:miter lim="800000"/>
            <a:headEnd/>
            <a:tailEnd/>
          </a:ln>
          <a:effectLst/>
        </p:spPr>
        <p:txBody>
          <a:bodyPr wrap="square">
            <a:spAutoFit/>
          </a:bodyPr>
          <a:lstStyle/>
          <a:p>
            <a:pPr algn="l">
              <a:spcBef>
                <a:spcPct val="50000"/>
              </a:spcBef>
              <a:defRPr/>
            </a:pPr>
            <a:r>
              <a:rPr lang="en-US" altLang="ja-JP" sz="800" b="0" dirty="0">
                <a:solidFill>
                  <a:schemeClr val="tx1">
                    <a:lumMod val="50000"/>
                    <a:lumOff val="50000"/>
                  </a:schemeClr>
                </a:solidFill>
                <a:latin typeface="Tahoma" pitchFamily="34" charset="0"/>
              </a:rPr>
              <a:t>TICo101_YYMMDD_TK</a:t>
            </a:r>
          </a:p>
        </p:txBody>
      </p:sp>
    </p:spTree>
  </p:cSld>
  <p:clrMap bg1="lt1" tx1="dk1" bg2="lt2" tx2="dk2" accent1="accent1" accent2="accent2" accent3="accent3" accent4="accent4" accent5="accent5" accent6="accent6" hlink="hlink" folHlink="folHlink"/>
  <p:sldLayoutIdLst>
    <p:sldLayoutId id="2147484157" r:id="rId1"/>
  </p:sldLayoutIdLst>
  <p:hf hdr="0" dt="0"/>
  <p:txStyles>
    <p:titleStyle>
      <a:lvl1pPr algn="l" defTabSz="914400" rtl="0" eaLnBrk="1" latinLnBrk="0" hangingPunct="1">
        <a:lnSpc>
          <a:spcPct val="93000"/>
        </a:lnSpc>
        <a:spcBef>
          <a:spcPct val="0"/>
        </a:spcBef>
        <a:buNone/>
        <a:defRPr kumimoji="1" sz="2000" b="0" kern="1200">
          <a:solidFill>
            <a:schemeClr val="tx1"/>
          </a:solidFill>
          <a:latin typeface="+mj-lt"/>
          <a:ea typeface="+mj-ea"/>
          <a:cs typeface="+mj-cs"/>
        </a:defRPr>
      </a:lvl1pPr>
    </p:titleStyle>
    <p:bodyStyle>
      <a:lvl1pPr marL="0" indent="0" algn="l" defTabSz="914400" rtl="0" eaLnBrk="1" latinLnBrk="0" hangingPunct="1">
        <a:lnSpc>
          <a:spcPct val="93000"/>
        </a:lnSpc>
        <a:spcBef>
          <a:spcPts val="0"/>
        </a:spcBef>
        <a:buFont typeface="Arial" pitchFamily="34" charset="0"/>
        <a:buNone/>
        <a:defRPr kumimoji="1" sz="1700" b="1" kern="1200">
          <a:solidFill>
            <a:schemeClr val="tx1"/>
          </a:solidFill>
          <a:latin typeface="+mn-lt"/>
          <a:ea typeface="+mn-ea"/>
          <a:cs typeface="+mn-cs"/>
        </a:defRPr>
      </a:lvl1pPr>
      <a:lvl2pPr marL="230400" indent="-230400" algn="l" defTabSz="914400" rtl="0" eaLnBrk="1" latinLnBrk="0" hangingPunct="1">
        <a:lnSpc>
          <a:spcPct val="93000"/>
        </a:lnSpc>
        <a:spcBef>
          <a:spcPts val="1200"/>
        </a:spcBef>
        <a:buFont typeface="Arial" pitchFamily="34" charset="0"/>
        <a:buChar char="•"/>
        <a:defRPr kumimoji="1" sz="1700" kern="1200">
          <a:solidFill>
            <a:schemeClr val="tx1"/>
          </a:solidFill>
          <a:latin typeface="+mn-lt"/>
          <a:ea typeface="+mn-ea"/>
          <a:cs typeface="+mn-cs"/>
        </a:defRPr>
      </a:lvl2pPr>
      <a:lvl3pPr marL="482400" indent="-234000" algn="l" defTabSz="914400" rtl="0" eaLnBrk="1" latinLnBrk="0" hangingPunct="1">
        <a:lnSpc>
          <a:spcPct val="93000"/>
        </a:lnSpc>
        <a:spcBef>
          <a:spcPts val="400"/>
        </a:spcBef>
        <a:buFont typeface="Arial" pitchFamily="34" charset="0"/>
        <a:buChar char="–"/>
        <a:defRPr kumimoji="1" sz="1700" kern="1200">
          <a:solidFill>
            <a:schemeClr val="tx1"/>
          </a:solidFill>
          <a:latin typeface="+mn-lt"/>
          <a:ea typeface="+mn-ea"/>
          <a:cs typeface="+mn-cs"/>
        </a:defRPr>
      </a:lvl3pPr>
      <a:lvl4pPr marL="698400" indent="-201600" algn="l" defTabSz="914400" rtl="0" eaLnBrk="1" latinLnBrk="0" hangingPunct="1">
        <a:lnSpc>
          <a:spcPct val="93000"/>
        </a:lnSpc>
        <a:spcBef>
          <a:spcPts val="200"/>
        </a:spcBef>
        <a:buFont typeface="Arial" pitchFamily="34" charset="0"/>
        <a:buChar char="-"/>
        <a:defRPr kumimoji="1" sz="1700" kern="1200">
          <a:solidFill>
            <a:schemeClr val="tx1"/>
          </a:solidFill>
          <a:latin typeface="+mn-lt"/>
          <a:ea typeface="+mn-ea"/>
          <a:cs typeface="+mn-cs"/>
        </a:defRPr>
      </a:lvl4pPr>
      <a:lvl5pPr marL="698400" indent="0" algn="l" defTabSz="914400" rtl="0" eaLnBrk="1" latinLnBrk="0" hangingPunct="1">
        <a:lnSpc>
          <a:spcPct val="93000"/>
        </a:lnSpc>
        <a:spcBef>
          <a:spcPts val="0"/>
        </a:spcBef>
        <a:buFont typeface="Arial" pitchFamily="34" charset="0"/>
        <a:buNone/>
        <a:defRPr kumimoji="1" sz="17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3200" dirty="0">
                <a:latin typeface="Arial" panose="020B0604020202020204" pitchFamily="34" charset="0"/>
                <a:cs typeface="Arial" panose="020B0604020202020204" pitchFamily="34" charset="0"/>
              </a:rPr>
              <a:t>Born-Again Neural Networks</a:t>
            </a:r>
            <a:endParaRPr kumimoji="1" lang="ja-JP" altLang="en-US" sz="3200" dirty="0">
              <a:latin typeface="Arial" panose="020B0604020202020204" pitchFamily="34" charset="0"/>
              <a:cs typeface="Arial" panose="020B0604020202020204" pitchFamily="34" charset="0"/>
            </a:endParaRPr>
          </a:p>
        </p:txBody>
      </p:sp>
      <p:sp>
        <p:nvSpPr>
          <p:cNvPr id="3" name="サブタイトル 2"/>
          <p:cNvSpPr>
            <a:spLocks noGrp="1"/>
          </p:cNvSpPr>
          <p:nvPr>
            <p:ph type="subTitle" idx="1"/>
          </p:nvPr>
        </p:nvSpPr>
        <p:spPr/>
        <p:txBody>
          <a:bodyPr/>
          <a:lstStyle/>
          <a:p>
            <a:r>
              <a:rPr kumimoji="1" lang="en-US" altLang="ja-JP" dirty="0">
                <a:latin typeface="Arial" panose="020B0604020202020204" pitchFamily="34" charset="0"/>
                <a:cs typeface="Arial" panose="020B0604020202020204" pitchFamily="34" charset="0"/>
              </a:rPr>
              <a:t>2018.07.22</a:t>
            </a:r>
          </a:p>
          <a:p>
            <a:r>
              <a:rPr lang="en-US" altLang="ja-JP" dirty="0">
                <a:latin typeface="Arial" panose="020B0604020202020204" pitchFamily="34" charset="0"/>
                <a:cs typeface="Arial" panose="020B0604020202020204" pitchFamily="34" charset="0"/>
              </a:rPr>
              <a:t>Masanari Kimura</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47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2160591"/>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同じアーキテクチャ間での</a:t>
            </a:r>
            <a:r>
              <a:rPr kumimoji="1" lang="en-US" altLang="ja-JP" sz="1800" b="0" dirty="0">
                <a:latin typeface="+mn-lt"/>
                <a:ea typeface="+mj-ea"/>
              </a:rPr>
              <a:t>Knowledge Distillation</a:t>
            </a:r>
            <a:r>
              <a:rPr kumimoji="1" lang="ja-JP" altLang="en-US" sz="1800" b="0" dirty="0">
                <a:latin typeface="+mn-lt"/>
                <a:ea typeface="+mj-ea"/>
              </a:rPr>
              <a:t>によってモデルの性能向上を達成した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蒸留中の勾配と一般的な学習中の勾配の比較から，</a:t>
            </a:r>
            <a:r>
              <a:rPr kumimoji="1" lang="en-US" altLang="ja-JP" sz="1800" b="0" dirty="0">
                <a:latin typeface="+mn-lt"/>
                <a:ea typeface="+mj-ea"/>
              </a:rPr>
              <a:t>Knowledge Distillation</a:t>
            </a:r>
            <a:r>
              <a:rPr kumimoji="1" lang="ja-JP" altLang="en-US" sz="1800" b="0" dirty="0">
                <a:latin typeface="+mn-lt"/>
                <a:ea typeface="+mj-ea"/>
              </a:rPr>
              <a:t>が学習している知識についての考察が得られた</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単一の知識蒸留では精度向上が見られないケースがあった一方で，複数世代のアンサンブルをした場合は多くのケースで精度向上を達成できている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Conclusion and Discussion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283940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440394"/>
          </a:xfrm>
          <a:prstGeom prst="rect">
            <a:avLst/>
          </a:prstGeom>
          <a:noFill/>
          <a:ln w="9525" algn="ctr">
            <a:noFill/>
            <a:miter lim="800000"/>
            <a:headEnd/>
            <a:tailEnd/>
          </a:ln>
        </p:spPr>
        <p:txBody>
          <a:bodyPr lIns="0" tIns="0" rIns="0" bIns="0">
            <a:spAutoFit/>
          </a:bodyPr>
          <a:lstStyle/>
          <a:p>
            <a:pPr marL="342900" indent="-342900">
              <a:spcBef>
                <a:spcPct val="20000"/>
              </a:spcBef>
              <a:buFont typeface="+mj-lt"/>
              <a:buAutoNum type="arabicPeriod"/>
            </a:pPr>
            <a:r>
              <a:rPr lang="en-US" altLang="ja-JP" sz="1800" b="0" dirty="0" err="1"/>
              <a:t>Furlanello</a:t>
            </a:r>
            <a:r>
              <a:rPr lang="en-US" altLang="ja-JP" sz="1800" b="0" dirty="0"/>
              <a:t>, T., Lipton, Z., </a:t>
            </a:r>
            <a:r>
              <a:rPr lang="en-US" altLang="ja-JP" sz="1800" b="0" dirty="0" err="1"/>
              <a:t>Tschannen</a:t>
            </a:r>
            <a:r>
              <a:rPr lang="en-US" altLang="ja-JP" sz="1800" b="0" dirty="0"/>
              <a:t>, M., </a:t>
            </a:r>
            <a:r>
              <a:rPr lang="en-US" altLang="ja-JP" sz="1800" b="0" dirty="0" err="1"/>
              <a:t>Itti</a:t>
            </a:r>
            <a:r>
              <a:rPr lang="en-US" altLang="ja-JP" sz="1800" b="0" dirty="0"/>
              <a:t>, L.&amp;</a:t>
            </a:r>
            <a:r>
              <a:rPr lang="en-US" altLang="ja-JP" sz="1800" b="0" dirty="0" err="1"/>
              <a:t>Anandkumar</a:t>
            </a:r>
            <a:r>
              <a:rPr lang="en-US" altLang="ja-JP" sz="1800" b="0" dirty="0"/>
              <a:t>, A.. (2018). Born-Again Neural </a:t>
            </a:r>
            <a:r>
              <a:rPr lang="en-US" altLang="ja-JP" sz="1800" b="0" dirty="0" err="1"/>
              <a:t>Networks.</a:t>
            </a:r>
            <a:r>
              <a:rPr lang="en-US" altLang="ja-JP" sz="1800" b="0" i="1" dirty="0" err="1"/>
              <a:t>Proceedings</a:t>
            </a:r>
            <a:r>
              <a:rPr lang="en-US" altLang="ja-JP" sz="1800" b="0" i="1" dirty="0"/>
              <a:t> of the 35th International Conference on Machine Learning, in PMLR</a:t>
            </a:r>
            <a:r>
              <a:rPr lang="en-US" altLang="ja-JP" sz="1800" b="0" dirty="0"/>
              <a:t>80:1602-1611</a:t>
            </a:r>
          </a:p>
          <a:p>
            <a:pPr marL="342900" indent="-342900">
              <a:spcBef>
                <a:spcPct val="20000"/>
              </a:spcBef>
              <a:buFont typeface="+mj-lt"/>
              <a:buAutoNum type="arabicPeriod"/>
            </a:pPr>
            <a:r>
              <a:rPr lang="en-US" altLang="ja-JP" sz="1800" b="0" dirty="0"/>
              <a:t>Hinton, G., </a:t>
            </a:r>
            <a:r>
              <a:rPr lang="en-US" altLang="ja-JP" sz="1800" b="0" dirty="0" err="1"/>
              <a:t>Vinyals</a:t>
            </a:r>
            <a:r>
              <a:rPr lang="en-US" altLang="ja-JP" sz="1800" b="0" dirty="0"/>
              <a:t>, </a:t>
            </a:r>
            <a:r>
              <a:rPr lang="en-US" altLang="ja-JP" sz="1800" b="0" dirty="0" err="1"/>
              <a:t>O.,&amp;Dean</a:t>
            </a:r>
            <a:r>
              <a:rPr lang="en-US" altLang="ja-JP" sz="1800" b="0" dirty="0"/>
              <a:t>, J. (2015). Distilling the knowledge in a neural network. </a:t>
            </a:r>
            <a:r>
              <a:rPr lang="en-US" altLang="ja-JP" sz="1800" b="0" i="1" dirty="0" err="1"/>
              <a:t>arXiv</a:t>
            </a:r>
            <a:r>
              <a:rPr lang="en-US" altLang="ja-JP" sz="1800" b="0" i="1" dirty="0"/>
              <a:t> preprint arXiv:1503.02531</a:t>
            </a:r>
            <a:r>
              <a:rPr lang="en-US" altLang="ja-JP" b="0" dirty="0"/>
              <a:t>.</a:t>
            </a:r>
            <a:endParaRPr lang="en-US" altLang="ja-JP" sz="1800" b="0" dirty="0"/>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References</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39776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886397"/>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ICML2018</a:t>
            </a:r>
            <a:r>
              <a:rPr kumimoji="1" lang="ja-JP" altLang="en-US" sz="1800" b="0" dirty="0">
                <a:latin typeface="+mn-lt"/>
                <a:ea typeface="+mj-ea"/>
              </a:rPr>
              <a:t>採択論文</a:t>
            </a:r>
            <a:r>
              <a:rPr kumimoji="1" lang="en-US" altLang="ja-JP" sz="1800" b="0" dirty="0">
                <a:latin typeface="+mn-lt"/>
                <a:ea typeface="+mj-ea"/>
              </a:rPr>
              <a:t>[1]</a:t>
            </a:r>
          </a:p>
          <a:p>
            <a:pPr marL="285750" indent="-285750" algn="l">
              <a:spcBef>
                <a:spcPct val="20000"/>
              </a:spcBef>
              <a:buFont typeface="Arial" panose="020B0604020202020204" pitchFamily="34" charset="0"/>
              <a:buChar char="•"/>
            </a:pPr>
            <a:r>
              <a:rPr kumimoji="1" lang="ja-JP" altLang="en-US" sz="1800" b="0" dirty="0">
                <a:latin typeface="+mn-lt"/>
                <a:ea typeface="+mj-ea"/>
              </a:rPr>
              <a:t>教師モデルの知識を生徒モデルへ移す</a:t>
            </a:r>
            <a:r>
              <a:rPr kumimoji="1" lang="en-US" altLang="ja-JP" sz="1800" b="0" dirty="0">
                <a:latin typeface="+mn-lt"/>
                <a:ea typeface="+mj-ea"/>
              </a:rPr>
              <a:t>Knowledge Distillation</a:t>
            </a:r>
            <a:r>
              <a:rPr kumimoji="1" lang="ja-JP" altLang="en-US" sz="1800" b="0" dirty="0">
                <a:latin typeface="+mn-lt"/>
                <a:ea typeface="+mj-ea"/>
              </a:rPr>
              <a:t>を同じアーキテクチャ間で行ったところ，教師モデルの性能を上回る生徒モデルの学習に成功したという研究</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dirty="0">
                <a:ea typeface="ＭＳ Ｐゴシック" pitchFamily="50" charset="-128"/>
              </a:rPr>
              <a:t>Abstract</a:t>
            </a:r>
            <a:endParaRPr lang="ja-JP" altLang="en-US" sz="2000" b="0" dirty="0">
              <a:ea typeface="ＭＳ Ｐゴシック" pitchFamily="50"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Hinton</a:t>
            </a:r>
            <a:r>
              <a:rPr kumimoji="1" lang="ja-JP" altLang="en-US" sz="1800" b="0" dirty="0">
                <a:latin typeface="+mn-lt"/>
                <a:ea typeface="+mj-ea"/>
              </a:rPr>
              <a:t>先生らによって提案</a:t>
            </a:r>
            <a:r>
              <a:rPr kumimoji="1" lang="en-US" altLang="ja-JP" sz="1800" b="0" dirty="0">
                <a:latin typeface="+mn-lt"/>
                <a:ea typeface="+mj-ea"/>
              </a:rPr>
              <a:t>[2]</a:t>
            </a:r>
          </a:p>
          <a:p>
            <a:pPr marL="285750" indent="-285750" algn="l">
              <a:spcBef>
                <a:spcPct val="20000"/>
              </a:spcBef>
              <a:buFont typeface="Arial" panose="020B0604020202020204" pitchFamily="34" charset="0"/>
              <a:buChar char="•"/>
            </a:pPr>
            <a:r>
              <a:rPr kumimoji="1" lang="ja-JP" altLang="en-US" sz="1800" b="0" dirty="0">
                <a:latin typeface="+mn-lt"/>
                <a:ea typeface="+mj-ea"/>
              </a:rPr>
              <a:t>大規模な既存ネットワークの知識を小さなネットワークに転移させる</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ea typeface="ＭＳ Ｐゴシック" pitchFamily="50" charset="-128"/>
              </a:rPr>
              <a:t>Knowledge Distillation</a:t>
            </a:r>
            <a:endParaRPr lang="ja-JP" altLang="en-US" sz="2000" b="0" dirty="0">
              <a:ea typeface="ＭＳ Ｐゴシック" pitchFamily="50" charset="-128"/>
            </a:endParaRPr>
          </a:p>
        </p:txBody>
      </p:sp>
      <p:grpSp>
        <p:nvGrpSpPr>
          <p:cNvPr id="4" name="グループ化 3">
            <a:extLst>
              <a:ext uri="{FF2B5EF4-FFF2-40B4-BE49-F238E27FC236}">
                <a16:creationId xmlns:a16="http://schemas.microsoft.com/office/drawing/2014/main" id="{FEE655E8-9155-304E-BC1A-167DCB97493E}"/>
              </a:ext>
            </a:extLst>
          </p:cNvPr>
          <p:cNvGrpSpPr/>
          <p:nvPr/>
        </p:nvGrpSpPr>
        <p:grpSpPr>
          <a:xfrm>
            <a:off x="1363669" y="2715179"/>
            <a:ext cx="2630824" cy="1872208"/>
            <a:chOff x="738000" y="3356992"/>
            <a:chExt cx="3009578" cy="1872208"/>
          </a:xfrm>
        </p:grpSpPr>
        <p:sp>
          <p:nvSpPr>
            <p:cNvPr id="3" name="正方形/長方形 2">
              <a:extLst>
                <a:ext uri="{FF2B5EF4-FFF2-40B4-BE49-F238E27FC236}">
                  <a16:creationId xmlns:a16="http://schemas.microsoft.com/office/drawing/2014/main" id="{5174A99C-8635-1745-BE02-2A93E386228B}"/>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2" name="正方形/長方形 11">
              <a:extLst>
                <a:ext uri="{FF2B5EF4-FFF2-40B4-BE49-F238E27FC236}">
                  <a16:creationId xmlns:a16="http://schemas.microsoft.com/office/drawing/2014/main" id="{BD636604-4167-A64D-885D-F89EEAFE8856}"/>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1512DB55-7D6E-1D4A-A77A-D5E477EE9E71}"/>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F84F6116-6408-3346-8AD7-10551D24A6CF}"/>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C588896E-5A17-024E-9F64-7F31E5814144}"/>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618512EC-ECA2-5F46-BAA2-FBE41FFFBD5C}"/>
              </a:ext>
            </a:extLst>
          </p:cNvPr>
          <p:cNvGrpSpPr/>
          <p:nvPr/>
        </p:nvGrpSpPr>
        <p:grpSpPr>
          <a:xfrm>
            <a:off x="6177136" y="5312271"/>
            <a:ext cx="1826379" cy="1397078"/>
            <a:chOff x="738000" y="3356992"/>
            <a:chExt cx="2037298" cy="1872208"/>
          </a:xfrm>
          <a:solidFill>
            <a:schemeClr val="tx2"/>
          </a:solidFill>
        </p:grpSpPr>
        <p:sp>
          <p:nvSpPr>
            <p:cNvPr id="19" name="正方形/長方形 18">
              <a:extLst>
                <a:ext uri="{FF2B5EF4-FFF2-40B4-BE49-F238E27FC236}">
                  <a16:creationId xmlns:a16="http://schemas.microsoft.com/office/drawing/2014/main" id="{74CDD907-173F-4B4A-9874-0C57CA3AAFA2}"/>
                </a:ext>
              </a:extLst>
            </p:cNvPr>
            <p:cNvSpPr/>
            <p:nvPr/>
          </p:nvSpPr>
          <p:spPr>
            <a:xfrm>
              <a:off x="738000" y="3356992"/>
              <a:ext cx="470584" cy="187220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1" name="正方形/長方形 20">
              <a:extLst>
                <a:ext uri="{FF2B5EF4-FFF2-40B4-BE49-F238E27FC236}">
                  <a16:creationId xmlns:a16="http://schemas.microsoft.com/office/drawing/2014/main" id="{7276A4FE-BE03-394A-B3B4-F875B2AC4CCF}"/>
                </a:ext>
              </a:extLst>
            </p:cNvPr>
            <p:cNvSpPr/>
            <p:nvPr/>
          </p:nvSpPr>
          <p:spPr>
            <a:xfrm>
              <a:off x="1487885" y="3789040"/>
              <a:ext cx="432048" cy="1080120"/>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3" name="正方形/長方形 22">
              <a:extLst>
                <a:ext uri="{FF2B5EF4-FFF2-40B4-BE49-F238E27FC236}">
                  <a16:creationId xmlns:a16="http://schemas.microsoft.com/office/drawing/2014/main" id="{581E1A38-2BB6-CA46-B5C2-3A544F9078CA}"/>
                </a:ext>
              </a:extLst>
            </p:cNvPr>
            <p:cNvSpPr/>
            <p:nvPr/>
          </p:nvSpPr>
          <p:spPr>
            <a:xfrm>
              <a:off x="2199234" y="4077072"/>
              <a:ext cx="576064" cy="432048"/>
            </a:xfrm>
            <a:prstGeom prst="rect">
              <a:avLst/>
            </a:prstGeom>
            <a:grp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sp>
        <p:nvSpPr>
          <p:cNvPr id="11" name="右矢印 10">
            <a:extLst>
              <a:ext uri="{FF2B5EF4-FFF2-40B4-BE49-F238E27FC236}">
                <a16:creationId xmlns:a16="http://schemas.microsoft.com/office/drawing/2014/main" id="{2DE0ACCA-9EB6-6947-9D8A-56E05ACD2CD5}"/>
              </a:ext>
            </a:extLst>
          </p:cNvPr>
          <p:cNvSpPr/>
          <p:nvPr/>
        </p:nvSpPr>
        <p:spPr>
          <a:xfrm>
            <a:off x="4457732" y="3291243"/>
            <a:ext cx="648072" cy="720080"/>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nvGrpSpPr>
          <p:cNvPr id="25" name="グループ化 24">
            <a:extLst>
              <a:ext uri="{FF2B5EF4-FFF2-40B4-BE49-F238E27FC236}">
                <a16:creationId xmlns:a16="http://schemas.microsoft.com/office/drawing/2014/main" id="{37E6B54F-1DA5-4440-94D2-95E84707A4F1}"/>
              </a:ext>
            </a:extLst>
          </p:cNvPr>
          <p:cNvGrpSpPr/>
          <p:nvPr/>
        </p:nvGrpSpPr>
        <p:grpSpPr>
          <a:xfrm>
            <a:off x="5506017" y="3025224"/>
            <a:ext cx="2448272" cy="1377759"/>
            <a:chOff x="6249144" y="2852936"/>
            <a:chExt cx="2448272" cy="1377759"/>
          </a:xfrm>
        </p:grpSpPr>
        <p:sp>
          <p:nvSpPr>
            <p:cNvPr id="17" name="正方形/長方形 16">
              <a:extLst>
                <a:ext uri="{FF2B5EF4-FFF2-40B4-BE49-F238E27FC236}">
                  <a16:creationId xmlns:a16="http://schemas.microsoft.com/office/drawing/2014/main" id="{3A61AB98-5B0E-B64B-90BC-DC5CDE7C0696}"/>
                </a:ext>
              </a:extLst>
            </p:cNvPr>
            <p:cNvSpPr/>
            <p:nvPr/>
          </p:nvSpPr>
          <p:spPr>
            <a:xfrm>
              <a:off x="6249144" y="2852936"/>
              <a:ext cx="2448272" cy="1377759"/>
            </a:xfrm>
            <a:prstGeom prst="rect">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24" name="テキスト ボックス 23">
              <a:extLst>
                <a:ext uri="{FF2B5EF4-FFF2-40B4-BE49-F238E27FC236}">
                  <a16:creationId xmlns:a16="http://schemas.microsoft.com/office/drawing/2014/main" id="{54DAD67F-9B27-DD4B-9745-136A7251B50B}"/>
                </a:ext>
              </a:extLst>
            </p:cNvPr>
            <p:cNvSpPr txBox="1"/>
            <p:nvPr/>
          </p:nvSpPr>
          <p:spPr>
            <a:xfrm>
              <a:off x="6837689" y="3414318"/>
              <a:ext cx="1368965" cy="286232"/>
            </a:xfrm>
            <a:prstGeom prst="rect">
              <a:avLst/>
            </a:prstGeom>
          </p:spPr>
          <p:txBody>
            <a:bodyPr wrap="none" lIns="0" tIns="0" rIns="0" bIns="0" rtlCol="0">
              <a:spAutoFit/>
            </a:bodyPr>
            <a:lstStyle/>
            <a:p>
              <a:pPr>
                <a:lnSpc>
                  <a:spcPct val="93000"/>
                </a:lnSpc>
                <a:spcBef>
                  <a:spcPts val="0"/>
                </a:spcBef>
              </a:pPr>
              <a:r>
                <a:rPr kumimoji="1" lang="en-US" altLang="ja-JP" sz="2000" dirty="0">
                  <a:solidFill>
                    <a:schemeClr val="tx2"/>
                  </a:solidFill>
                  <a:latin typeface="+mn-lt"/>
                  <a:cs typeface="Arial" pitchFamily="34" charset="0"/>
                </a:rPr>
                <a:t>Knowledge</a:t>
              </a:r>
              <a:endParaRPr kumimoji="1" lang="ja-JP" altLang="en-US" sz="2000" dirty="0">
                <a:solidFill>
                  <a:schemeClr val="tx2"/>
                </a:solidFill>
                <a:latin typeface="+mn-lt"/>
                <a:cs typeface="Arial" pitchFamily="34" charset="0"/>
              </a:endParaRPr>
            </a:p>
          </p:txBody>
        </p:sp>
      </p:grpSp>
      <p:sp>
        <p:nvSpPr>
          <p:cNvPr id="26" name="下矢印 25">
            <a:extLst>
              <a:ext uri="{FF2B5EF4-FFF2-40B4-BE49-F238E27FC236}">
                <a16:creationId xmlns:a16="http://schemas.microsoft.com/office/drawing/2014/main" id="{2201DAEA-5DBA-1846-BEE8-60026EC1147F}"/>
              </a:ext>
            </a:extLst>
          </p:cNvPr>
          <p:cNvSpPr/>
          <p:nvPr/>
        </p:nvSpPr>
        <p:spPr>
          <a:xfrm>
            <a:off x="6441214" y="4611176"/>
            <a:ext cx="577877" cy="515119"/>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Tree>
    <p:extLst>
      <p:ext uri="{BB962C8B-B14F-4D97-AF65-F5344CB8AC3E}">
        <p14:creationId xmlns:p14="http://schemas.microsoft.com/office/powerpoint/2010/main" val="145349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のモチベーション</a:t>
            </a:r>
            <a:endParaRPr lang="ja-JP" altLang="en-US" b="0" dirty="0">
              <a:latin typeface="+mn-lt"/>
              <a:ea typeface="ＭＳ Ｐゴシック" pitchFamily="50" charset="-128"/>
            </a:endParaRPr>
          </a:p>
        </p:txBody>
      </p:sp>
      <p:sp>
        <p:nvSpPr>
          <p:cNvPr id="19459" name="Rectangle 3"/>
          <p:cNvSpPr>
            <a:spLocks noChangeArrowheads="1"/>
          </p:cNvSpPr>
          <p:nvPr/>
        </p:nvSpPr>
        <p:spPr bwMode="gray">
          <a:xfrm>
            <a:off x="4572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600" b="0" dirty="0">
                <a:solidFill>
                  <a:schemeClr val="bg1"/>
                </a:solidFill>
                <a:ea typeface="ＭＳ Ｐゴシック" pitchFamily="50" charset="-128"/>
              </a:rPr>
              <a:t>Large Networks</a:t>
            </a:r>
            <a:endParaRPr lang="ja-JP" altLang="en-US" sz="1600" b="0" dirty="0">
              <a:solidFill>
                <a:schemeClr val="bg1"/>
              </a:solidFill>
              <a:ea typeface="ＭＳ Ｐゴシック" pitchFamily="50" charset="-128"/>
            </a:endParaRPr>
          </a:p>
        </p:txBody>
      </p:sp>
      <p:sp>
        <p:nvSpPr>
          <p:cNvPr id="19460" name="Rectangle 4"/>
          <p:cNvSpPr>
            <a:spLocks noChangeArrowheads="1"/>
          </p:cNvSpPr>
          <p:nvPr/>
        </p:nvSpPr>
        <p:spPr bwMode="gray">
          <a:xfrm>
            <a:off x="5334000" y="1504950"/>
            <a:ext cx="4114800" cy="533400"/>
          </a:xfrm>
          <a:prstGeom prst="rect">
            <a:avLst/>
          </a:prstGeom>
          <a:solidFill>
            <a:schemeClr val="accent3"/>
          </a:solidFill>
          <a:ln w="9525">
            <a:solidFill>
              <a:schemeClr val="bg2"/>
            </a:solidFill>
            <a:miter lim="800000"/>
            <a:headEnd/>
            <a:tailEnd/>
          </a:ln>
        </p:spPr>
        <p:txBody>
          <a:bodyPr anchor="ctr"/>
          <a:lstStyle/>
          <a:p>
            <a:pPr algn="ctr"/>
            <a:r>
              <a:rPr lang="en-US" altLang="ja-JP" sz="1600" b="0" dirty="0">
                <a:solidFill>
                  <a:schemeClr val="bg1"/>
                </a:solidFill>
                <a:ea typeface="ＭＳ Ｐゴシック" pitchFamily="50" charset="-128"/>
              </a:rPr>
              <a:t>Small Networks</a:t>
            </a:r>
            <a:endParaRPr lang="ja-JP" altLang="en-US" sz="1600" b="0" dirty="0">
              <a:solidFill>
                <a:schemeClr val="bg1"/>
              </a:solidFill>
              <a:ea typeface="ＭＳ Ｐゴシック" pitchFamily="50" charset="-128"/>
            </a:endParaRPr>
          </a:p>
        </p:txBody>
      </p:sp>
      <p:sp>
        <p:nvSpPr>
          <p:cNvPr id="19461" name="Rectangle 5"/>
          <p:cNvSpPr>
            <a:spLocks noChangeArrowheads="1"/>
          </p:cNvSpPr>
          <p:nvPr/>
        </p:nvSpPr>
        <p:spPr bwMode="gray">
          <a:xfrm>
            <a:off x="9141023" y="73025"/>
            <a:ext cx="307777" cy="184666"/>
          </a:xfrm>
          <a:prstGeom prst="rect">
            <a:avLst/>
          </a:prstGeom>
          <a:noFill/>
          <a:ln w="12700" algn="ctr">
            <a:noFill/>
            <a:miter lim="800000"/>
            <a:headEnd/>
            <a:tailEnd/>
          </a:ln>
        </p:spPr>
        <p:txBody>
          <a:bodyPr wrap="none" lIns="0" tIns="0" rIns="0" bIns="0">
            <a:spAutoFit/>
          </a:bodyPr>
          <a:lstStyle/>
          <a:p>
            <a:pPr algn="r" eaLnBrk="0" hangingPunct="0"/>
            <a:r>
              <a:rPr lang="ja-JP" altLang="en-US" sz="1200">
                <a:solidFill>
                  <a:srgbClr val="4D4D4D"/>
                </a:solidFill>
                <a:ea typeface="ＭＳ Ｐゴシック" pitchFamily="50" charset="-128"/>
              </a:rPr>
              <a:t>参考</a:t>
            </a:r>
            <a:endParaRPr lang="en-US" altLang="ja-JP" sz="1200">
              <a:solidFill>
                <a:srgbClr val="4D4D4D"/>
              </a:solidFill>
              <a:ea typeface="ＭＳ Ｐゴシック" pitchFamily="50" charset="-128"/>
            </a:endParaRPr>
          </a:p>
        </p:txBody>
      </p:sp>
      <p:sp>
        <p:nvSpPr>
          <p:cNvPr id="19462" name="Rectangle 6"/>
          <p:cNvSpPr>
            <a:spLocks noChangeArrowheads="1"/>
          </p:cNvSpPr>
          <p:nvPr>
            <p:custDataLst>
              <p:tags r:id="rId1"/>
            </p:custDataLst>
          </p:nvPr>
        </p:nvSpPr>
        <p:spPr bwMode="gray">
          <a:xfrm>
            <a:off x="53340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精度が低い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表現力が低い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パラメータ数が少ない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計算量が小さい</a:t>
            </a:r>
            <a:endParaRPr kumimoji="1" lang="en-US" altLang="ja-JP" sz="1400" b="0" dirty="0">
              <a:solidFill>
                <a:schemeClr val="tx2"/>
              </a:solidFill>
              <a:ea typeface="ＭＳ Ｐゴシック" pitchFamily="50" charset="-128"/>
            </a:endParaRPr>
          </a:p>
        </p:txBody>
      </p:sp>
      <p:sp>
        <p:nvSpPr>
          <p:cNvPr id="19463" name="Rectangle 7"/>
          <p:cNvSpPr>
            <a:spLocks noChangeArrowheads="1"/>
          </p:cNvSpPr>
          <p:nvPr>
            <p:custDataLst>
              <p:tags r:id="rId2"/>
            </p:custDataLst>
          </p:nvPr>
        </p:nvSpPr>
        <p:spPr bwMode="gray">
          <a:xfrm>
            <a:off x="457200" y="2038350"/>
            <a:ext cx="4114800" cy="3600450"/>
          </a:xfrm>
          <a:prstGeom prst="rect">
            <a:avLst/>
          </a:prstGeom>
          <a:solidFill>
            <a:srgbClr val="E2E2E2"/>
          </a:solidFill>
          <a:ln w="9525" algn="ctr">
            <a:solidFill>
              <a:srgbClr val="E2E2E2"/>
            </a:solidFill>
            <a:miter lim="800000"/>
            <a:headEnd/>
            <a:tailEnd/>
          </a:ln>
        </p:spPr>
        <p:txBody>
          <a:bodyPr tIns="91440" bIns="45713"/>
          <a:lstStyle/>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精度が高い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rgbClr val="FF0000"/>
                </a:solidFill>
                <a:ea typeface="ＭＳ Ｐゴシック" pitchFamily="50" charset="-128"/>
              </a:rPr>
              <a:t>表現力が高い</a:t>
            </a:r>
            <a:endParaRPr kumimoji="1" lang="en-US" altLang="ja-JP" sz="1400" b="0" dirty="0">
              <a:solidFill>
                <a:srgbClr val="FF0000"/>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パラメータ数が多い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r>
              <a:rPr kumimoji="1" lang="ja-JP" altLang="en-US" sz="1400" b="0" dirty="0">
                <a:solidFill>
                  <a:schemeClr val="tx2"/>
                </a:solidFill>
                <a:ea typeface="ＭＳ Ｐゴシック" pitchFamily="50" charset="-128"/>
              </a:rPr>
              <a:t>計算量が大きい</a:t>
            </a:r>
            <a:endParaRPr kumimoji="1" lang="en-US" altLang="ja-JP" sz="1400" b="0" dirty="0">
              <a:solidFill>
                <a:schemeClr val="tx2"/>
              </a:solidFill>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a:p>
            <a:pPr marL="285750" indent="-285750" algn="l">
              <a:spcBef>
                <a:spcPct val="20000"/>
              </a:spcBef>
              <a:buClr>
                <a:schemeClr val="tx2"/>
              </a:buClr>
              <a:buFont typeface="Arial" panose="020B0604020202020204" pitchFamily="34" charset="0"/>
              <a:buChar char="•"/>
            </a:pPr>
            <a:endParaRPr kumimoji="1" lang="en-US" altLang="ja-JP" sz="1400" b="0" dirty="0">
              <a:ea typeface="ＭＳ Ｐゴシック" pitchFamily="50" charset="-128"/>
            </a:endParaRPr>
          </a:p>
        </p:txBody>
      </p:sp>
      <p:sp>
        <p:nvSpPr>
          <p:cNvPr id="10" name="Rectangle 2"/>
          <p:cNvSpPr>
            <a:spLocks noChangeArrowheads="1"/>
          </p:cNvSpPr>
          <p:nvPr/>
        </p:nvSpPr>
        <p:spPr bwMode="auto">
          <a:xfrm>
            <a:off x="1568624" y="5880894"/>
            <a:ext cx="6714629" cy="582612"/>
          </a:xfrm>
          <a:prstGeom prst="rect">
            <a:avLst/>
          </a:prstGeom>
          <a:solidFill>
            <a:schemeClr val="accent4"/>
          </a:solidFill>
          <a:ln w="952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nchorCtr="1"/>
          <a:lstStyle/>
          <a:p>
            <a:pPr>
              <a:lnSpc>
                <a:spcPct val="93000"/>
              </a:lnSpc>
              <a:spcBef>
                <a:spcPts val="300"/>
              </a:spcBef>
              <a:buSzPct val="100000"/>
            </a:pPr>
            <a:r>
              <a:rPr kumimoji="1" lang="ja-JP" altLang="en-US" sz="1500" b="0" dirty="0">
                <a:solidFill>
                  <a:schemeClr val="bg1"/>
                </a:solidFill>
                <a:latin typeface="+mj-lt"/>
                <a:ea typeface="ＭＳ Ｐゴシック"/>
                <a:cs typeface="Arial" pitchFamily="34" charset="0"/>
                <a:sym typeface="Arial Narrow"/>
              </a:rPr>
              <a:t>推論時には，モデルの精度だけではなくモデルサイズや処理速度も重要となる</a:t>
            </a:r>
            <a:endParaRPr kumimoji="1" lang="en-US" altLang="ja-JP" sz="1500" b="0" dirty="0">
              <a:solidFill>
                <a:schemeClr val="bg1"/>
              </a:solidFill>
              <a:latin typeface="+mj-lt"/>
              <a:ea typeface="ＭＳ Ｐゴシック"/>
              <a:cs typeface="Arial" pitchFamily="34" charset="0"/>
              <a:sym typeface="Arial Narrow"/>
            </a:endParaRPr>
          </a:p>
          <a:p>
            <a:pPr>
              <a:lnSpc>
                <a:spcPct val="93000"/>
              </a:lnSpc>
              <a:spcBef>
                <a:spcPts val="300"/>
              </a:spcBef>
              <a:buSzPct val="100000"/>
            </a:pPr>
            <a:r>
              <a:rPr kumimoji="1" lang="ja-JP" altLang="en-US" sz="1500" b="0" dirty="0">
                <a:solidFill>
                  <a:srgbClr val="FF0000"/>
                </a:solidFill>
                <a:latin typeface="+mj-lt"/>
                <a:ea typeface="ＭＳ Ｐゴシック"/>
                <a:cs typeface="Arial" pitchFamily="34" charset="0"/>
                <a:sym typeface="Arial Narrow"/>
              </a:rPr>
              <a:t>→ 学習時には複雑なモデルで学習し，推論時には軽量なモデルをデプロイしたい</a:t>
            </a:r>
          </a:p>
        </p:txBody>
      </p:sp>
    </p:spTree>
    <p:extLst>
      <p:ext uri="{BB962C8B-B14F-4D97-AF65-F5344CB8AC3E}">
        <p14:creationId xmlns:p14="http://schemas.microsoft.com/office/powerpoint/2010/main" val="5972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2323649"/>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ea typeface="+mj-ea"/>
                  </a:rPr>
                  <a:t>NN</a:t>
                </a:r>
                <a:r>
                  <a:rPr kumimoji="1" lang="ja-JP" altLang="en-US" sz="1800" b="0" dirty="0">
                    <a:ea typeface="+mj-ea"/>
                  </a:rPr>
                  <a:t>の学習</a:t>
                </a:r>
                <a:r>
                  <a:rPr kumimoji="1" lang="en-US" altLang="ja-JP" sz="1800" b="0" dirty="0">
                    <a:ea typeface="+mj-ea"/>
                  </a:rPr>
                  <a:t>: </a:t>
                </a:r>
                <a:r>
                  <a:rPr kumimoji="1" lang="ja-JP" altLang="en-US" sz="1800" b="0" dirty="0">
                    <a:ea typeface="+mj-ea"/>
                  </a:rPr>
                  <a:t>パラメータ</a:t>
                </a:r>
                <a14:m>
                  <m:oMath xmlns:m="http://schemas.openxmlformats.org/officeDocument/2006/math">
                    <m:r>
                      <m:rPr>
                        <m:sty m:val="p"/>
                      </m:rPr>
                      <a:rPr kumimoji="1" lang="el-GR" altLang="ja-JP" sz="1800" b="0" i="1" smtClean="0">
                        <a:latin typeface="Cambria Math" panose="02040503050406030204" pitchFamily="18" charset="0"/>
                        <a:ea typeface="+mj-ea"/>
                      </a:rPr>
                      <m:t>θ</m:t>
                    </m:r>
                  </m:oMath>
                </a14:m>
                <a:r>
                  <a:rPr kumimoji="1" lang="ja-JP" altLang="en-US" sz="1800" b="0" dirty="0">
                    <a:latin typeface="+mn-lt"/>
                    <a:ea typeface="+mj-ea"/>
                  </a:rPr>
                  <a:t>，入力</a:t>
                </a:r>
                <a14:m>
                  <m:oMath xmlns:m="http://schemas.openxmlformats.org/officeDocument/2006/math">
                    <m:r>
                      <a:rPr kumimoji="1" lang="en-US" altLang="ja-JP" sz="1800" b="0" i="1" smtClean="0">
                        <a:latin typeface="Cambria Math" panose="02040503050406030204" pitchFamily="18" charset="0"/>
                        <a:ea typeface="+mj-ea"/>
                      </a:rPr>
                      <m:t>𝑥</m:t>
                    </m:r>
                  </m:oMath>
                </a14:m>
                <a:r>
                  <a:rPr kumimoji="1" lang="ja-JP" altLang="en-US" sz="1800" b="0" dirty="0">
                    <a:latin typeface="+mn-lt"/>
                    <a:ea typeface="+mj-ea"/>
                  </a:rPr>
                  <a:t>をとる関数</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𝜃</m:t>
                    </m:r>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について任意の損失関数を最小化したい</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𝑎𝑟𝑔𝑚𝑖𝑛</m:t>
                        </m:r>
                      </m:e>
                      <m:sub>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Cambria Math" panose="02040503050406030204" pitchFamily="18" charset="0"/>
                              </a:rPr>
                              <m:t>𝜃</m:t>
                            </m:r>
                          </m:e>
                          <m:sub>
                            <m:r>
                              <a:rPr kumimoji="1" lang="en-US" altLang="ja-JP" sz="1800" b="0" i="1" smtClean="0">
                                <a:latin typeface="Cambria Math" panose="02040503050406030204" pitchFamily="18" charset="0"/>
                                <a:ea typeface="+mj-ea"/>
                              </a:rPr>
                              <m:t>1</m:t>
                            </m:r>
                          </m:sub>
                        </m:sSub>
                      </m:sub>
                    </m:sSub>
                    <m:r>
                      <a:rPr kumimoji="1" lang="en-US" altLang="ja-JP" sz="1800" b="0" i="1" smtClean="0">
                        <a:latin typeface="Cambria Math" panose="02040503050406030204" pitchFamily="18" charset="0"/>
                        <a:ea typeface="+mj-ea"/>
                      </a:rPr>
                      <m:t>𝐿</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𝑦</m:t>
                        </m:r>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
                              <m:sSubPr>
                                <m:ctrlPr>
                                  <a:rPr kumimoji="1" lang="en-US" altLang="ja-JP" sz="1800" b="0" i="1" smtClean="0">
                                    <a:latin typeface="Cambria Math" panose="02040503050406030204" pitchFamily="18" charset="0"/>
                                    <a:ea typeface="+mj-ea"/>
                                  </a:rPr>
                                </m:ctrlPr>
                              </m:sSub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Sub>
                          </m:e>
                        </m:d>
                      </m:e>
                    </m:d>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spcBef>
                    <a:spcPct val="20000"/>
                  </a:spcBef>
                  <a:buFont typeface="Arial" panose="020B0604020202020204" pitchFamily="34" charset="0"/>
                  <a:buChar char="•"/>
                </a:pPr>
                <a:r>
                  <a:rPr kumimoji="1" lang="ja-JP" altLang="en-US" sz="1800" b="0" dirty="0">
                    <a:latin typeface="+mn-lt"/>
                    <a:ea typeface="+mj-ea"/>
                  </a:rPr>
                  <a:t>教師モデルの出力分布</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が生徒モデル</a:t>
                </a:r>
                <a14:m>
                  <m:oMath xmlns:m="http://schemas.openxmlformats.org/officeDocument/2006/math">
                    <m:r>
                      <a:rPr kumimoji="1" lang="en-US" altLang="ja-JP" sz="1800" b="0" i="1" smtClean="0">
                        <a:latin typeface="Cambria Math" panose="02040503050406030204" pitchFamily="18" charset="0"/>
                        <a:ea typeface="+mj-ea"/>
                      </a:rPr>
                      <m:t>𝑓</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r>
                      <a:rPr kumimoji="1" lang="en-US" altLang="ja-JP" sz="1800" b="0" i="1" smtClean="0">
                        <a:latin typeface="Cambria Math" panose="02040503050406030204" pitchFamily="18" charset="0"/>
                        <a:ea typeface="+mj-ea"/>
                      </a:rPr>
                      <m:t>)</m:t>
                    </m:r>
                  </m:oMath>
                </a14:m>
                <a:r>
                  <a:rPr kumimoji="1" lang="ja-JP" altLang="en-US" sz="1800" b="0" dirty="0">
                    <a:latin typeface="+mn-lt"/>
                    <a:ea typeface="+mj-ea"/>
                  </a:rPr>
                  <a:t>の学習に有用な情報を提供するはず</a:t>
                </a:r>
                <a:endParaRPr kumimoji="1" lang="en-US" altLang="ja-JP" sz="1800" b="0" dirty="0">
                  <a:latin typeface="+mn-lt"/>
                  <a:ea typeface="+mj-ea"/>
                </a:endParaRPr>
              </a:p>
              <a:p>
                <a:pPr marL="742950" lvl="1" indent="-285750">
                  <a:spcBef>
                    <a:spcPct val="20000"/>
                  </a:spcBef>
                  <a:buFont typeface="Arial" panose="020B0604020202020204" pitchFamily="34" charset="0"/>
                  <a:buChar char="•"/>
                </a:pPr>
                <a14:m>
                  <m:oMath xmlns:m="http://schemas.openxmlformats.org/officeDocument/2006/math">
                    <m:r>
                      <a:rPr kumimoji="1" lang="en-US" altLang="ja-JP" sz="1800" b="0" i="1" smtClean="0">
                        <a:latin typeface="Cambria Math" panose="02040503050406030204" pitchFamily="18" charset="0"/>
                        <a:ea typeface="+mj-ea"/>
                      </a:rPr>
                      <m:t>𝐿</m:t>
                    </m:r>
                    <m:r>
                      <a:rPr kumimoji="1" lang="en-US" altLang="ja-JP" sz="1800" b="0" i="1" smtClean="0">
                        <a:latin typeface="Cambria Math" panose="02040503050406030204" pitchFamily="18" charset="0"/>
                        <a:ea typeface="+mj-ea"/>
                      </a:rPr>
                      <m:t>(</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1</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 </m:t>
                    </m:r>
                    <m:r>
                      <a:rPr kumimoji="1" lang="en-US" altLang="ja-JP" sz="1800" b="0" i="1" smtClean="0">
                        <a:latin typeface="Cambria Math" panose="02040503050406030204" pitchFamily="18" charset="0"/>
                        <a:ea typeface="+mj-ea"/>
                      </a:rPr>
                      <m:t>𝑓</m:t>
                    </m:r>
                    <m:d>
                      <m:dPr>
                        <m:ctrlPr>
                          <a:rPr kumimoji="1" lang="en-US" altLang="ja-JP" sz="1800" b="0" i="1" smtClean="0">
                            <a:latin typeface="Cambria Math" panose="02040503050406030204" pitchFamily="18" charset="0"/>
                            <a:ea typeface="+mj-ea"/>
                          </a:rPr>
                        </m:ctrlPr>
                      </m:dPr>
                      <m:e>
                        <m:r>
                          <a:rPr kumimoji="1" lang="en-US" altLang="ja-JP" sz="1800" b="0" i="1" smtClean="0">
                            <a:latin typeface="Cambria Math" panose="02040503050406030204" pitchFamily="18" charset="0"/>
                            <a:ea typeface="+mj-ea"/>
                          </a:rPr>
                          <m:t>𝑥</m:t>
                        </m:r>
                        <m:r>
                          <a:rPr kumimoji="1" lang="en-US" altLang="ja-JP" sz="1800" b="0" i="1" smtClean="0">
                            <a:latin typeface="Cambria Math" panose="02040503050406030204" pitchFamily="18" charset="0"/>
                            <a:ea typeface="+mj-ea"/>
                          </a:rPr>
                          <m:t>, </m:t>
                        </m:r>
                        <m:sSubSup>
                          <m:sSubSupPr>
                            <m:ctrlPr>
                              <a:rPr kumimoji="1" lang="en-US" altLang="ja-JP" sz="1800" b="0" i="1" smtClean="0">
                                <a:latin typeface="Cambria Math" panose="02040503050406030204" pitchFamily="18" charset="0"/>
                                <a:ea typeface="+mj-ea"/>
                              </a:rPr>
                            </m:ctrlPr>
                          </m:sSubSupPr>
                          <m:e>
                            <m:r>
                              <a:rPr kumimoji="1" lang="en-US" altLang="ja-JP" sz="1800" b="0" i="1" smtClean="0">
                                <a:latin typeface="Cambria Math" panose="02040503050406030204" pitchFamily="18" charset="0"/>
                                <a:ea typeface="+mj-ea"/>
                              </a:rPr>
                              <m:t>𝜃</m:t>
                            </m:r>
                          </m:e>
                          <m:sub>
                            <m:r>
                              <a:rPr kumimoji="1" lang="en-US" altLang="ja-JP" sz="1800" b="0" i="1" smtClean="0">
                                <a:latin typeface="Cambria Math" panose="02040503050406030204" pitchFamily="18" charset="0"/>
                                <a:ea typeface="+mj-ea"/>
                              </a:rPr>
                              <m:t>2</m:t>
                            </m:r>
                          </m:sub>
                          <m:sup>
                            <m:r>
                              <a:rPr kumimoji="1" lang="en-US" altLang="ja-JP" sz="1800" b="0" i="1" smtClean="0">
                                <a:latin typeface="Cambria Math" panose="02040503050406030204" pitchFamily="18" charset="0"/>
                                <a:ea typeface="+mj-ea"/>
                              </a:rPr>
                              <m:t>∗</m:t>
                            </m:r>
                          </m:sup>
                        </m:sSubSup>
                      </m:e>
                    </m:d>
                    <m:r>
                      <a:rPr kumimoji="1" lang="en-US" altLang="ja-JP" sz="1800" b="0" i="1" smtClean="0">
                        <a:latin typeface="Cambria Math" panose="02040503050406030204" pitchFamily="18" charset="0"/>
                        <a:ea typeface="+mj-ea"/>
                      </a:rPr>
                      <m:t>)</m:t>
                    </m:r>
                  </m:oMath>
                </a14:m>
                <a:endParaRPr kumimoji="1" lang="en-US" altLang="ja-JP" sz="1800" b="0" dirty="0">
                  <a:latin typeface="+mn-lt"/>
                  <a:ea typeface="+mj-ea"/>
                </a:endParaRPr>
              </a:p>
              <a:p>
                <a:pPr marL="742950" lvl="1" indent="-285750">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2323649"/>
              </a:xfrm>
              <a:prstGeom prst="rect">
                <a:avLst/>
              </a:prstGeom>
              <a:blipFill>
                <a:blip r:embed="rId3"/>
                <a:stretch>
                  <a:fillRect l="-1554" t="-3804" r="-1130"/>
                </a:stretch>
              </a:blipFill>
              <a:ln w="9525" algn="ctr">
                <a:noFill/>
                <a:miter lim="800000"/>
                <a:headEnd/>
                <a:tailEnd/>
              </a:ln>
            </p:spPr>
            <p:txBody>
              <a:bodyPr/>
              <a:lstStyle/>
              <a:p>
                <a:r>
                  <a:rPr lang="ja-JP" altLang="en-US">
                    <a:noFill/>
                  </a:rPr>
                  <a:t> </a:t>
                </a:r>
              </a:p>
            </p:txBody>
          </p:sp>
        </mc:Fallback>
      </mc:AlternateContent>
      <p:grpSp>
        <p:nvGrpSpPr>
          <p:cNvPr id="20" name="グループ化 19">
            <a:extLst>
              <a:ext uri="{FF2B5EF4-FFF2-40B4-BE49-F238E27FC236}">
                <a16:creationId xmlns:a16="http://schemas.microsoft.com/office/drawing/2014/main" id="{48B5ABD5-7FD2-734E-BD27-C113B49F5FFA}"/>
              </a:ext>
            </a:extLst>
          </p:cNvPr>
          <p:cNvGrpSpPr/>
          <p:nvPr/>
        </p:nvGrpSpPr>
        <p:grpSpPr>
          <a:xfrm>
            <a:off x="457200" y="3717032"/>
            <a:ext cx="8908221" cy="2693789"/>
            <a:chOff x="457200" y="3523466"/>
            <a:chExt cx="8908221" cy="2693789"/>
          </a:xfrm>
        </p:grpSpPr>
        <p:sp>
          <p:nvSpPr>
            <p:cNvPr id="4" name="テキスト ボックス 3">
              <a:extLst>
                <a:ext uri="{FF2B5EF4-FFF2-40B4-BE49-F238E27FC236}">
                  <a16:creationId xmlns:a16="http://schemas.microsoft.com/office/drawing/2014/main" id="{F5B169AD-7502-C24A-9B43-15DC25106E9C}"/>
                </a:ext>
              </a:extLst>
            </p:cNvPr>
            <p:cNvSpPr txBox="1"/>
            <p:nvPr/>
          </p:nvSpPr>
          <p:spPr>
            <a:xfrm>
              <a:off x="787416" y="5530338"/>
              <a:ext cx="1495602"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ラベル付きデータ</a:t>
              </a:r>
            </a:p>
          </p:txBody>
        </p:sp>
        <p:sp>
          <p:nvSpPr>
            <p:cNvPr id="5" name="右矢印 4">
              <a:extLst>
                <a:ext uri="{FF2B5EF4-FFF2-40B4-BE49-F238E27FC236}">
                  <a16:creationId xmlns:a16="http://schemas.microsoft.com/office/drawing/2014/main" id="{48BEAE37-210F-6741-BBCF-FE4F39194C0A}"/>
                </a:ext>
              </a:extLst>
            </p:cNvPr>
            <p:cNvSpPr/>
            <p:nvPr/>
          </p:nvSpPr>
          <p:spPr>
            <a:xfrm>
              <a:off x="3841801" y="4040494"/>
              <a:ext cx="1008112" cy="576064"/>
            </a:xfrm>
            <a:prstGeom prst="right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9" name="テキスト ボックス 8">
              <a:extLst>
                <a:ext uri="{FF2B5EF4-FFF2-40B4-BE49-F238E27FC236}">
                  <a16:creationId xmlns:a16="http://schemas.microsoft.com/office/drawing/2014/main" id="{4FC201CB-33DE-2C4F-83B4-86313A3C98E1}"/>
                </a:ext>
              </a:extLst>
            </p:cNvPr>
            <p:cNvSpPr txBox="1"/>
            <p:nvPr/>
          </p:nvSpPr>
          <p:spPr>
            <a:xfrm>
              <a:off x="2592043" y="5530339"/>
              <a:ext cx="1231106"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入力画像は猫</a:t>
              </a:r>
            </a:p>
          </p:txBody>
        </p:sp>
        <p:grpSp>
          <p:nvGrpSpPr>
            <p:cNvPr id="11" name="グループ化 10">
              <a:extLst>
                <a:ext uri="{FF2B5EF4-FFF2-40B4-BE49-F238E27FC236}">
                  <a16:creationId xmlns:a16="http://schemas.microsoft.com/office/drawing/2014/main" id="{65A17AED-740D-F442-9A6D-7A38CD32E572}"/>
                </a:ext>
              </a:extLst>
            </p:cNvPr>
            <p:cNvGrpSpPr/>
            <p:nvPr/>
          </p:nvGrpSpPr>
          <p:grpSpPr>
            <a:xfrm>
              <a:off x="5296442" y="3651800"/>
              <a:ext cx="1928684" cy="1355229"/>
              <a:chOff x="738000" y="3356992"/>
              <a:chExt cx="3009578" cy="1872208"/>
            </a:xfrm>
          </p:grpSpPr>
          <p:sp>
            <p:nvSpPr>
              <p:cNvPr id="12" name="正方形/長方形 11">
                <a:extLst>
                  <a:ext uri="{FF2B5EF4-FFF2-40B4-BE49-F238E27FC236}">
                    <a16:creationId xmlns:a16="http://schemas.microsoft.com/office/drawing/2014/main" id="{EE927523-9D23-B543-B43C-2888DFB4824A}"/>
                  </a:ext>
                </a:extLst>
              </p:cNvPr>
              <p:cNvSpPr/>
              <p:nvPr/>
            </p:nvSpPr>
            <p:spPr>
              <a:xfrm>
                <a:off x="738000" y="3356992"/>
                <a:ext cx="470584" cy="187220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3" name="正方形/長方形 12">
                <a:extLst>
                  <a:ext uri="{FF2B5EF4-FFF2-40B4-BE49-F238E27FC236}">
                    <a16:creationId xmlns:a16="http://schemas.microsoft.com/office/drawing/2014/main" id="{C4AFD896-3243-4B42-8502-89DB20BE729D}"/>
                  </a:ext>
                </a:extLst>
              </p:cNvPr>
              <p:cNvSpPr/>
              <p:nvPr/>
            </p:nvSpPr>
            <p:spPr>
              <a:xfrm>
                <a:off x="1363006" y="3645024"/>
                <a:ext cx="401108" cy="1296144"/>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4" name="正方形/長方形 13">
                <a:extLst>
                  <a:ext uri="{FF2B5EF4-FFF2-40B4-BE49-F238E27FC236}">
                    <a16:creationId xmlns:a16="http://schemas.microsoft.com/office/drawing/2014/main" id="{4CCAFC09-AD3C-A646-AB22-4641F213AC02}"/>
                  </a:ext>
                </a:extLst>
              </p:cNvPr>
              <p:cNvSpPr/>
              <p:nvPr/>
            </p:nvSpPr>
            <p:spPr>
              <a:xfrm>
                <a:off x="1921240" y="3789040"/>
                <a:ext cx="432048" cy="108012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5" name="正方形/長方形 14">
                <a:extLst>
                  <a:ext uri="{FF2B5EF4-FFF2-40B4-BE49-F238E27FC236}">
                    <a16:creationId xmlns:a16="http://schemas.microsoft.com/office/drawing/2014/main" id="{6EE1E394-F6BF-824F-9CB9-A92A63143B8A}"/>
                  </a:ext>
                </a:extLst>
              </p:cNvPr>
              <p:cNvSpPr/>
              <p:nvPr/>
            </p:nvSpPr>
            <p:spPr>
              <a:xfrm>
                <a:off x="2527109" y="3933056"/>
                <a:ext cx="470584" cy="720080"/>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16" name="正方形/長方形 15">
                <a:extLst>
                  <a:ext uri="{FF2B5EF4-FFF2-40B4-BE49-F238E27FC236}">
                    <a16:creationId xmlns:a16="http://schemas.microsoft.com/office/drawing/2014/main" id="{CAD0F42F-0379-FA46-9DEB-E5B972E1769A}"/>
                  </a:ext>
                </a:extLst>
              </p:cNvPr>
              <p:cNvSpPr/>
              <p:nvPr/>
            </p:nvSpPr>
            <p:spPr>
              <a:xfrm>
                <a:off x="3171514" y="4077072"/>
                <a:ext cx="576064" cy="432048"/>
              </a:xfrm>
              <a:prstGeom prst="rect">
                <a:avLst/>
              </a:prstGeom>
              <a:solidFill>
                <a:schemeClr val="accent2"/>
              </a:solid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grpSp>
        <p:grpSp>
          <p:nvGrpSpPr>
            <p:cNvPr id="18" name="グループ化 17">
              <a:extLst>
                <a:ext uri="{FF2B5EF4-FFF2-40B4-BE49-F238E27FC236}">
                  <a16:creationId xmlns:a16="http://schemas.microsoft.com/office/drawing/2014/main" id="{A40C2A52-7B9C-6B41-B299-D4045A187CFF}"/>
                </a:ext>
              </a:extLst>
            </p:cNvPr>
            <p:cNvGrpSpPr/>
            <p:nvPr/>
          </p:nvGrpSpPr>
          <p:grpSpPr>
            <a:xfrm>
              <a:off x="457200" y="3523466"/>
              <a:ext cx="2938073" cy="1424858"/>
              <a:chOff x="548983" y="3493141"/>
              <a:chExt cx="2938073" cy="1424858"/>
            </a:xfrm>
          </p:grpSpPr>
          <p:pic>
            <p:nvPicPr>
              <p:cNvPr id="3" name="図 2">
                <a:extLst>
                  <a:ext uri="{FF2B5EF4-FFF2-40B4-BE49-F238E27FC236}">
                    <a16:creationId xmlns:a16="http://schemas.microsoft.com/office/drawing/2014/main" id="{457EEDA4-5DF8-1646-BE9A-7132DD0D0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83" y="3493141"/>
                <a:ext cx="2156035" cy="1424858"/>
              </a:xfrm>
              <a:prstGeom prst="rect">
                <a:avLst/>
              </a:prstGeom>
            </p:spPr>
          </p:pic>
          <p:sp>
            <p:nvSpPr>
              <p:cNvPr id="8" name="左大かっこ 7">
                <a:extLst>
                  <a:ext uri="{FF2B5EF4-FFF2-40B4-BE49-F238E27FC236}">
                    <a16:creationId xmlns:a16="http://schemas.microsoft.com/office/drawing/2014/main" id="{5D53AF08-8D3E-154F-B381-ECD39F5F98AD}"/>
                  </a:ext>
                </a:extLst>
              </p:cNvPr>
              <p:cNvSpPr/>
              <p:nvPr/>
            </p:nvSpPr>
            <p:spPr>
              <a:xfrm>
                <a:off x="3039229" y="3558280"/>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B772446-2383-CD47-9085-565656ABE0D8}"/>
                  </a:ext>
                </a:extLst>
              </p:cNvPr>
              <p:cNvSpPr txBox="1"/>
              <p:nvPr/>
            </p:nvSpPr>
            <p:spPr>
              <a:xfrm>
                <a:off x="3210645" y="3714653"/>
                <a:ext cx="166712" cy="1116459"/>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1</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0</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17" name="右大かっこ 16">
                <a:extLst>
                  <a:ext uri="{FF2B5EF4-FFF2-40B4-BE49-F238E27FC236}">
                    <a16:creationId xmlns:a16="http://schemas.microsoft.com/office/drawing/2014/main" id="{BF4B57A5-12D8-9B48-82E9-A884B8797116}"/>
                  </a:ext>
                </a:extLst>
              </p:cNvPr>
              <p:cNvSpPr/>
              <p:nvPr/>
            </p:nvSpPr>
            <p:spPr>
              <a:xfrm>
                <a:off x="3349497" y="3558280"/>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grpSp>
        <p:sp>
          <p:nvSpPr>
            <p:cNvPr id="21" name="左大かっこ 20">
              <a:extLst>
                <a:ext uri="{FF2B5EF4-FFF2-40B4-BE49-F238E27FC236}">
                  <a16:creationId xmlns:a16="http://schemas.microsoft.com/office/drawing/2014/main" id="{0C4DABAB-F179-6049-BE81-F2AA9D29A325}"/>
                </a:ext>
              </a:extLst>
            </p:cNvPr>
            <p:cNvSpPr/>
            <p:nvPr/>
          </p:nvSpPr>
          <p:spPr>
            <a:xfrm>
              <a:off x="7779354" y="3584621"/>
              <a:ext cx="148907" cy="1355229"/>
            </a:xfrm>
            <a:prstGeom prst="lef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6C51169-7675-034E-94BB-5A877DBF39FC}"/>
                </a:ext>
              </a:extLst>
            </p:cNvPr>
            <p:cNvSpPr txBox="1"/>
            <p:nvPr/>
          </p:nvSpPr>
          <p:spPr>
            <a:xfrm>
              <a:off x="7950770" y="3740994"/>
              <a:ext cx="325410" cy="930383"/>
            </a:xfrm>
            <a:prstGeom prst="rect">
              <a:avLst/>
            </a:prstGeom>
          </p:spPr>
          <p:txBody>
            <a:bodyPr wrap="none" lIns="0" tIns="0" rIns="0" bIns="0" rtlCol="0">
              <a:spAutoFit/>
            </a:bodyPr>
            <a:lstStyle/>
            <a:p>
              <a:pPr>
                <a:lnSpc>
                  <a:spcPct val="93000"/>
                </a:lnSpc>
                <a:spcBef>
                  <a:spcPts val="0"/>
                </a:spcBef>
              </a:pPr>
              <a:r>
                <a:rPr kumimoji="1" lang="en-US" altLang="ja-JP" sz="1300" b="0" dirty="0">
                  <a:latin typeface="+mn-lt"/>
                  <a:cs typeface="Arial" pitchFamily="34" charset="0"/>
                </a:rPr>
                <a:t>0.1</a:t>
              </a:r>
            </a:p>
            <a:p>
              <a:pPr>
                <a:lnSpc>
                  <a:spcPct val="93000"/>
                </a:lnSpc>
                <a:spcBef>
                  <a:spcPts val="0"/>
                </a:spcBef>
              </a:pPr>
              <a:r>
                <a:rPr kumimoji="1" lang="en-US" altLang="ja-JP" sz="1300" b="0" dirty="0">
                  <a:latin typeface="+mn-lt"/>
                  <a:cs typeface="Arial" pitchFamily="34" charset="0"/>
                </a:rPr>
                <a:t>0.6</a:t>
              </a:r>
            </a:p>
            <a:p>
              <a:pPr>
                <a:lnSpc>
                  <a:spcPct val="93000"/>
                </a:lnSpc>
                <a:spcBef>
                  <a:spcPts val="0"/>
                </a:spcBef>
              </a:pPr>
              <a:r>
                <a:rPr kumimoji="1" lang="en-US" altLang="ja-JP" b="0" dirty="0">
                  <a:latin typeface="+mn-lt"/>
                  <a:cs typeface="Arial" pitchFamily="34" charset="0"/>
                </a:rPr>
                <a:t>0.05</a:t>
              </a:r>
            </a:p>
            <a:p>
              <a:pPr>
                <a:lnSpc>
                  <a:spcPct val="93000"/>
                </a:lnSpc>
                <a:spcBef>
                  <a:spcPts val="0"/>
                </a:spcBef>
              </a:pPr>
              <a:r>
                <a:rPr kumimoji="1" lang="en-US" altLang="ja-JP" sz="1300" b="0" dirty="0">
                  <a:latin typeface="+mn-lt"/>
                  <a:cs typeface="Arial" pitchFamily="34" charset="0"/>
                </a:rPr>
                <a:t>0.15</a:t>
              </a:r>
            </a:p>
            <a:p>
              <a:pPr>
                <a:lnSpc>
                  <a:spcPct val="93000"/>
                </a:lnSpc>
                <a:spcBef>
                  <a:spcPts val="0"/>
                </a:spcBef>
              </a:pPr>
              <a:r>
                <a:rPr kumimoji="1" lang="en-US" altLang="ja-JP" sz="1300" b="0" dirty="0">
                  <a:latin typeface="+mn-lt"/>
                  <a:cs typeface="Arial" pitchFamily="34" charset="0"/>
                </a:rPr>
                <a:t>…</a:t>
              </a:r>
              <a:endParaRPr kumimoji="1" lang="ja-JP" altLang="en-US" sz="1300" b="0" dirty="0">
                <a:latin typeface="+mn-lt"/>
                <a:cs typeface="Arial" pitchFamily="34" charset="0"/>
              </a:endParaRPr>
            </a:p>
          </p:txBody>
        </p:sp>
        <p:sp>
          <p:nvSpPr>
            <p:cNvPr id="23" name="右大かっこ 22">
              <a:extLst>
                <a:ext uri="{FF2B5EF4-FFF2-40B4-BE49-F238E27FC236}">
                  <a16:creationId xmlns:a16="http://schemas.microsoft.com/office/drawing/2014/main" id="{29477B33-973E-EC4C-84E6-44B97CACD055}"/>
                </a:ext>
              </a:extLst>
            </p:cNvPr>
            <p:cNvSpPr/>
            <p:nvPr/>
          </p:nvSpPr>
          <p:spPr>
            <a:xfrm>
              <a:off x="8207400" y="3584621"/>
              <a:ext cx="137559" cy="1355229"/>
            </a:xfrm>
            <a:prstGeom prst="rightBracket">
              <a:avLst/>
            </a:prstGeom>
            <a:ln w="9525">
              <a:solidFill>
                <a:schemeClr val="accent3"/>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24" name="テキスト ボックス 23">
              <a:extLst>
                <a:ext uri="{FF2B5EF4-FFF2-40B4-BE49-F238E27FC236}">
                  <a16:creationId xmlns:a16="http://schemas.microsoft.com/office/drawing/2014/main" id="{C7784616-C924-9B44-AFBA-B5C73A7BE47A}"/>
                </a:ext>
              </a:extLst>
            </p:cNvPr>
            <p:cNvSpPr txBox="1"/>
            <p:nvPr/>
          </p:nvSpPr>
          <p:spPr>
            <a:xfrm>
              <a:off x="5502489" y="5530337"/>
              <a:ext cx="1441100" cy="228973"/>
            </a:xfrm>
            <a:prstGeom prst="rect">
              <a:avLst/>
            </a:prstGeom>
          </p:spPr>
          <p:txBody>
            <a:bodyPr wrap="none" lIns="0" tIns="0" rIns="0" bIns="0" rtlCol="0">
              <a:spAutoFit/>
            </a:bodyPr>
            <a:lstStyle/>
            <a:p>
              <a:pPr>
                <a:lnSpc>
                  <a:spcPct val="93000"/>
                </a:lnSpc>
                <a:spcBef>
                  <a:spcPts val="0"/>
                </a:spcBef>
              </a:pPr>
              <a:r>
                <a:rPr kumimoji="1" lang="ja-JP" altLang="en-US" sz="1600" b="0" dirty="0">
                  <a:latin typeface="+mn-lt"/>
                  <a:cs typeface="Arial" pitchFamily="34" charset="0"/>
                </a:rPr>
                <a:t>教師ネットワーク</a:t>
              </a:r>
            </a:p>
          </p:txBody>
        </p:sp>
        <p:sp>
          <p:nvSpPr>
            <p:cNvPr id="25" name="テキスト ボックス 24">
              <a:extLst>
                <a:ext uri="{FF2B5EF4-FFF2-40B4-BE49-F238E27FC236}">
                  <a16:creationId xmlns:a16="http://schemas.microsoft.com/office/drawing/2014/main" id="{2A3FEC8C-B93E-654A-905A-B25B9DC9C00B}"/>
                </a:ext>
              </a:extLst>
            </p:cNvPr>
            <p:cNvSpPr txBox="1"/>
            <p:nvPr/>
          </p:nvSpPr>
          <p:spPr>
            <a:xfrm>
              <a:off x="7497922" y="5530336"/>
              <a:ext cx="1867499" cy="686919"/>
            </a:xfrm>
            <a:prstGeom prst="rect">
              <a:avLst/>
            </a:prstGeom>
          </p:spPr>
          <p:txBody>
            <a:bodyPr wrap="none" lIns="0" tIns="0" rIns="0" bIns="0" rtlCol="0">
              <a:spAutoFit/>
            </a:bodyPr>
            <a:lstStyle/>
            <a:p>
              <a:pPr marL="285750" indent="-285750">
                <a:lnSpc>
                  <a:spcPct val="93000"/>
                </a:lnSpc>
                <a:spcBef>
                  <a:spcPts val="0"/>
                </a:spcBef>
                <a:buFont typeface="Arial" panose="020B0604020202020204" pitchFamily="34" charset="0"/>
                <a:buChar char="•"/>
              </a:pPr>
              <a:r>
                <a:rPr kumimoji="1" lang="ja-JP" altLang="en-US" sz="1600" b="0" dirty="0">
                  <a:latin typeface="+mn-lt"/>
                  <a:cs typeface="Arial" pitchFamily="34" charset="0"/>
                </a:rPr>
                <a:t>入力画像は猫</a:t>
              </a:r>
              <a:endParaRPr kumimoji="1" lang="en-US" altLang="ja-JP" sz="1600" b="0" dirty="0">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でもトラにも似てる</a:t>
              </a:r>
              <a:endParaRPr kumimoji="1" lang="en-US" altLang="ja-JP" sz="1600" b="0" dirty="0">
                <a:solidFill>
                  <a:schemeClr val="tx2"/>
                </a:solidFill>
                <a:latin typeface="+mn-lt"/>
                <a:cs typeface="Arial" pitchFamily="34" charset="0"/>
              </a:endParaRPr>
            </a:p>
            <a:p>
              <a:pPr marL="285750" indent="-285750">
                <a:lnSpc>
                  <a:spcPct val="93000"/>
                </a:lnSpc>
                <a:spcBef>
                  <a:spcPts val="0"/>
                </a:spcBef>
                <a:buFont typeface="Arial" panose="020B0604020202020204" pitchFamily="34" charset="0"/>
                <a:buChar char="•"/>
              </a:pPr>
              <a:r>
                <a:rPr kumimoji="1" lang="ja-JP" altLang="en-US" sz="1600" b="0" dirty="0">
                  <a:solidFill>
                    <a:schemeClr val="tx2"/>
                  </a:solidFill>
                  <a:latin typeface="+mn-lt"/>
                  <a:cs typeface="Arial" pitchFamily="34" charset="0"/>
                </a:rPr>
                <a:t>犬っぽくもある</a:t>
              </a:r>
              <a:r>
                <a:rPr kumimoji="1" lang="en-US" altLang="ja-JP" sz="1600" b="0" dirty="0">
                  <a:solidFill>
                    <a:schemeClr val="tx2"/>
                  </a:solidFill>
                  <a:latin typeface="+mn-lt"/>
                  <a:cs typeface="Arial" pitchFamily="34" charset="0"/>
                </a:rPr>
                <a:t>…?</a:t>
              </a:r>
              <a:endParaRPr kumimoji="1" lang="ja-JP" altLang="en-US" sz="1600" b="0" dirty="0">
                <a:solidFill>
                  <a:schemeClr val="tx2"/>
                </a:solidFill>
                <a:latin typeface="+mn-lt"/>
                <a:cs typeface="Arial" pitchFamily="34" charset="0"/>
              </a:endParaRPr>
            </a:p>
          </p:txBody>
        </p:sp>
        <p:sp>
          <p:nvSpPr>
            <p:cNvPr id="19" name="テキスト ボックス 18">
              <a:extLst>
                <a:ext uri="{FF2B5EF4-FFF2-40B4-BE49-F238E27FC236}">
                  <a16:creationId xmlns:a16="http://schemas.microsoft.com/office/drawing/2014/main" id="{83877A83-C12A-5948-9CD2-29BAA0A35F4D}"/>
                </a:ext>
              </a:extLst>
            </p:cNvPr>
            <p:cNvSpPr txBox="1"/>
            <p:nvPr/>
          </p:nvSpPr>
          <p:spPr>
            <a:xfrm>
              <a:off x="4005326" y="3772478"/>
              <a:ext cx="461665" cy="515269"/>
            </a:xfrm>
            <a:prstGeom prst="rect">
              <a:avLst/>
            </a:prstGeom>
          </p:spPr>
          <p:txBody>
            <a:bodyPr wrap="none" lIns="0" tIns="0" rIns="0" bIns="0" rtlCol="0">
              <a:spAutoFit/>
            </a:bodyPr>
            <a:lstStyle/>
            <a:p>
              <a:pPr>
                <a:lnSpc>
                  <a:spcPct val="93000"/>
                </a:lnSpc>
                <a:spcBef>
                  <a:spcPts val="0"/>
                </a:spcBef>
              </a:pPr>
              <a:r>
                <a:rPr kumimoji="1" lang="ja-JP" altLang="en-US" sz="1800" b="0" dirty="0">
                  <a:latin typeface="+mn-lt"/>
                  <a:cs typeface="Arial" pitchFamily="34" charset="0"/>
                </a:rPr>
                <a:t>学習</a:t>
              </a:r>
              <a:endParaRPr kumimoji="1" lang="en-US" altLang="ja-JP" sz="1800" b="0" dirty="0">
                <a:latin typeface="+mn-lt"/>
                <a:cs typeface="Arial" pitchFamily="34" charset="0"/>
              </a:endParaRPr>
            </a:p>
            <a:p>
              <a:pPr>
                <a:lnSpc>
                  <a:spcPct val="93000"/>
                </a:lnSpc>
                <a:spcBef>
                  <a:spcPts val="0"/>
                </a:spcBef>
              </a:pPr>
              <a:endParaRPr kumimoji="1" lang="ja-JP" altLang="en-US" sz="1800" b="0" dirty="0">
                <a:latin typeface="+mn-lt"/>
                <a:cs typeface="Arial" pitchFamily="34" charset="0"/>
              </a:endParaRPr>
            </a:p>
          </p:txBody>
        </p:sp>
      </p:grpSp>
      <p:sp>
        <p:nvSpPr>
          <p:cNvPr id="29" name="Rectangle 2">
            <a:extLst>
              <a:ext uri="{FF2B5EF4-FFF2-40B4-BE49-F238E27FC236}">
                <a16:creationId xmlns:a16="http://schemas.microsoft.com/office/drawing/2014/main" id="{1419A71E-5A0D-DC48-8101-601B969405F7}"/>
              </a:ext>
            </a:extLst>
          </p:cNvPr>
          <p:cNvSpPr>
            <a:spLocks noGrp="1" noChangeArrowheads="1"/>
          </p:cNvSpPr>
          <p:nvPr>
            <p:ph type="title"/>
          </p:nvPr>
        </p:nvSpPr>
        <p:spPr>
          <a:noFill/>
        </p:spPr>
        <p:txBody>
          <a:bodyPr/>
          <a:lstStyle/>
          <a:p>
            <a:r>
              <a:rPr lang="en-US" altLang="ja-JP" dirty="0">
                <a:ea typeface="ＭＳ Ｐゴシック" pitchFamily="50" charset="-128"/>
              </a:rPr>
              <a:t>Knowledge Distillation</a:t>
            </a:r>
            <a:r>
              <a:rPr lang="ja-JP" altLang="en-US" dirty="0">
                <a:ea typeface="ＭＳ Ｐゴシック" pitchFamily="50" charset="-128"/>
              </a:rPr>
              <a:t>の概要</a:t>
            </a:r>
            <a:endParaRPr lang="ja-JP" altLang="en-US" b="0" dirty="0">
              <a:latin typeface="+mn-lt"/>
              <a:ea typeface="ＭＳ Ｐゴシック" pitchFamily="50" charset="-128"/>
            </a:endParaRPr>
          </a:p>
        </p:txBody>
      </p:sp>
    </p:spTree>
    <p:extLst>
      <p:ext uri="{BB962C8B-B14F-4D97-AF65-F5344CB8AC3E}">
        <p14:creationId xmlns:p14="http://schemas.microsoft.com/office/powerpoint/2010/main" val="164108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338" name="Rectangle 2"/>
              <p:cNvSpPr>
                <a:spLocks noChangeArrowheads="1"/>
              </p:cNvSpPr>
              <p:nvPr/>
            </p:nvSpPr>
            <p:spPr bwMode="auto">
              <a:xfrm>
                <a:off x="457200" y="1506538"/>
                <a:ext cx="8991600" cy="524470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BAN</a:t>
                </a:r>
                <a:r>
                  <a:rPr kumimoji="1" lang="ja-JP" altLang="en-US" sz="1800" b="0" dirty="0">
                    <a:latin typeface="+mn-lt"/>
                    <a:ea typeface="+mj-ea"/>
                  </a:rPr>
                  <a:t>では教師モデルと生徒モデルが同じアーキテクチャを持つケースについて取り組む</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algn="l">
                  <a:spcBef>
                    <a:spcPct val="20000"/>
                  </a:spcBef>
                </a:pPr>
                <a:r>
                  <a:rPr kumimoji="1" lang="en-US" altLang="ja-JP" sz="2000" dirty="0">
                    <a:solidFill>
                      <a:schemeClr val="tx2"/>
                    </a:solidFill>
                    <a:latin typeface="+mn-lt"/>
                    <a:ea typeface="+mj-ea"/>
                  </a:rPr>
                  <a:t>Born-Again Network Ensembles(BANE)</a:t>
                </a:r>
              </a:p>
              <a:p>
                <a:pPr marL="285750" indent="-285750" algn="l">
                  <a:spcBef>
                    <a:spcPct val="20000"/>
                  </a:spcBef>
                  <a:buFont typeface="Arial" panose="020B0604020202020204" pitchFamily="34" charset="0"/>
                  <a:buChar char="•"/>
                </a:pPr>
                <a:r>
                  <a:rPr kumimoji="1" lang="ja-JP" altLang="en-US" sz="1800" b="0" dirty="0">
                    <a:latin typeface="+mn-lt"/>
                    <a:ea typeface="+mj-ea"/>
                  </a:rPr>
                  <a:t>逐次的な知識蒸留における</a:t>
                </a:r>
                <a14:m>
                  <m:oMath xmlns:m="http://schemas.openxmlformats.org/officeDocument/2006/math">
                    <m:r>
                      <a:rPr kumimoji="1" lang="en-US" altLang="ja-JP" sz="1800" b="0" i="1" smtClean="0">
                        <a:latin typeface="Cambria Math" panose="02040503050406030204" pitchFamily="18" charset="0"/>
                        <a:ea typeface="+mj-ea"/>
                      </a:rPr>
                      <m:t>𝑘</m:t>
                    </m:r>
                  </m:oMath>
                </a14:m>
                <a:r>
                  <a:rPr kumimoji="1" lang="ja-JP" altLang="en-US" sz="1800" b="0" dirty="0">
                    <a:latin typeface="+mn-lt"/>
                    <a:ea typeface="+mj-ea"/>
                  </a:rPr>
                  <a:t>番目のモデルの学習</a:t>
                </a: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r>
                        <m:rPr>
                          <m:sty m:val="p"/>
                        </m:rPr>
                        <a:rPr kumimoji="1" lang="en-US" altLang="ja-JP" sz="1800" b="0" i="1" dirty="0">
                          <a:latin typeface="Cambria Math" panose="02040503050406030204" pitchFamily="18" charset="0"/>
                          <a:ea typeface="+mj-ea"/>
                        </a:rPr>
                        <m:t>L</m:t>
                      </m:r>
                      <m:d>
                        <m:dPr>
                          <m:ctrlPr>
                            <a:rPr kumimoji="1" lang="en-US" altLang="ja-JP" sz="1800" b="0" i="1" dirty="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𝑎𝑟𝑔𝑚𝑖</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𝑛</m:t>
                                  </m:r>
                                </m:e>
                                <m:sub>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sub>
                              </m:sSub>
                              <m:r>
                                <a:rPr kumimoji="1" lang="en-US" altLang="ja-JP" sz="1800" b="0" i="1" dirty="0" smtClean="0">
                                  <a:latin typeface="Cambria Math" panose="02040503050406030204" pitchFamily="18" charset="0"/>
                                  <a:ea typeface="+mj-ea"/>
                                </a:rPr>
                                <m:t>𝐿</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r>
                                            <a:rPr kumimoji="1" lang="en-US" altLang="ja-JP" sz="1800" b="0" i="1" dirty="0" smtClean="0">
                                              <a:latin typeface="Cambria Math" panose="02040503050406030204" pitchFamily="18" charset="0"/>
                                              <a:ea typeface="+mj-ea"/>
                                            </a:rPr>
                                            <m:t>−1</m:t>
                                          </m:r>
                                        </m:sub>
                                      </m:sSub>
                                    </m:e>
                                  </m:d>
                                </m:e>
                              </m:d>
                            </m:e>
                          </m:d>
                          <m:r>
                            <a:rPr kumimoji="1" lang="en-US" altLang="ja-JP" sz="1800" b="0" i="1" dirty="0" smtClean="0">
                              <a:latin typeface="Cambria Math" panose="02040503050406030204" pitchFamily="18" charset="0"/>
                              <a:ea typeface="+mj-ea"/>
                            </a:rPr>
                            <m:t>, </m:t>
                          </m:r>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𝑘</m:t>
                                  </m:r>
                                </m:sub>
                              </m:sSub>
                            </m:e>
                          </m:d>
                        </m:e>
                      </m:d>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複数世代の予測の平均化</a:t>
                </a:r>
                <a:endParaRPr kumimoji="1" lang="en-US" altLang="ja-JP" sz="1800" b="0" dirty="0">
                  <a:latin typeface="+mn-lt"/>
                  <a:ea typeface="+mj-ea"/>
                </a:endParaRP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algn="l">
                  <a:spcBef>
                    <a:spcPct val="20000"/>
                  </a:spcBef>
                </a:pPr>
                <a14:m>
                  <m:oMathPara xmlns:m="http://schemas.openxmlformats.org/officeDocument/2006/math">
                    <m:oMathParaPr>
                      <m:jc m:val="centerGroup"/>
                    </m:oMathParaPr>
                    <m:oMath xmlns:m="http://schemas.openxmlformats.org/officeDocument/2006/math">
                      <m:sSup>
                        <m:sSupPr>
                          <m:ctrlPr>
                            <a:rPr kumimoji="1" lang="en-US" altLang="ja-JP" sz="1800" b="0" i="0" dirty="0" smtClean="0">
                              <a:latin typeface="Cambria Math" panose="02040503050406030204" pitchFamily="18" charset="0"/>
                              <a:ea typeface="+mj-ea"/>
                            </a:rPr>
                          </m:ctrlPr>
                        </m:sSupPr>
                        <m:e>
                          <m:acc>
                            <m:accPr>
                              <m:chr m:val="̂"/>
                              <m:ctrlPr>
                                <a:rPr kumimoji="1" lang="en-US" altLang="ja-JP" sz="1800" b="0" i="1" smtClean="0">
                                  <a:latin typeface="Cambria Math" panose="02040503050406030204" pitchFamily="18" charset="0"/>
                                  <a:ea typeface="+mj-ea"/>
                                </a:rPr>
                              </m:ctrlPr>
                            </m:accPr>
                            <m:e>
                              <m:r>
                                <a:rPr kumimoji="1" lang="en-US" altLang="ja-JP" sz="1800" b="0" i="1" smtClean="0">
                                  <a:latin typeface="Cambria Math" panose="02040503050406030204" pitchFamily="18" charset="0"/>
                                  <a:ea typeface="+mj-ea"/>
                                </a:rPr>
                                <m:t>𝑓</m:t>
                              </m:r>
                            </m:e>
                          </m:acc>
                        </m:e>
                        <m:sup>
                          <m:r>
                            <m:rPr>
                              <m:sty m:val="p"/>
                            </m:rPr>
                            <a:rPr kumimoji="1" lang="en-US" altLang="ja-JP" sz="1800" b="0" i="0" dirty="0" smtClean="0">
                              <a:latin typeface="Cambria Math" panose="02040503050406030204" pitchFamily="18" charset="0"/>
                              <a:ea typeface="+mj-ea"/>
                            </a:rPr>
                            <m:t>k</m:t>
                          </m:r>
                        </m:sup>
                      </m:sSup>
                      <m:d>
                        <m:dPr>
                          <m:ctrlPr>
                            <a:rPr kumimoji="1" lang="en-US" altLang="ja-JP" sz="1800" b="0" i="0" dirty="0" smtClean="0">
                              <a:latin typeface="Cambria Math" panose="02040503050406030204" pitchFamily="18" charset="0"/>
                              <a:ea typeface="+mj-ea"/>
                            </a:rPr>
                          </m:ctrlPr>
                        </m:dPr>
                        <m:e>
                          <m:r>
                            <m:rPr>
                              <m:sty m:val="p"/>
                            </m:rPr>
                            <a:rPr kumimoji="1" lang="en-US" altLang="ja-JP" sz="1800" b="0" i="0" dirty="0" smtClean="0">
                              <a:latin typeface="Cambria Math" panose="02040503050406030204" pitchFamily="18" charset="0"/>
                              <a:ea typeface="+mj-ea"/>
                            </a:rPr>
                            <m:t>x</m:t>
                          </m:r>
                        </m:e>
                      </m:d>
                      <m:r>
                        <a:rPr kumimoji="1" lang="en-US" altLang="ja-JP" sz="1800" b="0" i="0" dirty="0" smtClean="0">
                          <a:latin typeface="Cambria Math" panose="02040503050406030204" pitchFamily="18" charset="0"/>
                          <a:ea typeface="+mj-ea"/>
                        </a:rPr>
                        <m:t>=</m:t>
                      </m:r>
                      <m:nary>
                        <m:naryPr>
                          <m:chr m:val="∑"/>
                          <m:ctrlPr>
                            <a:rPr kumimoji="1" lang="en-US" altLang="ja-JP" sz="1800" b="0" i="1" dirty="0" smtClean="0">
                              <a:latin typeface="Cambria Math" panose="02040503050406030204" pitchFamily="18" charset="0"/>
                              <a:ea typeface="+mj-ea"/>
                            </a:rPr>
                          </m:ctrlPr>
                        </m:naryPr>
                        <m:sub>
                          <m:r>
                            <a:rPr kumimoji="1" lang="en-US" altLang="ja-JP" sz="1800" b="0" i="1" dirty="0" smtClean="0">
                              <a:latin typeface="Cambria Math" panose="02040503050406030204" pitchFamily="18" charset="0"/>
                              <a:ea typeface="+mj-ea"/>
                            </a:rPr>
                            <m:t>𝑖</m:t>
                          </m:r>
                          <m:r>
                            <a:rPr kumimoji="1" lang="en-US" altLang="ja-JP" sz="1800" b="0" i="1" dirty="0" smtClean="0">
                              <a:latin typeface="Cambria Math" panose="02040503050406030204" pitchFamily="18" charset="0"/>
                              <a:ea typeface="+mj-ea"/>
                            </a:rPr>
                            <m:t>=1</m:t>
                          </m:r>
                        </m:sub>
                        <m:sup>
                          <m:r>
                            <a:rPr kumimoji="1" lang="en-US" altLang="ja-JP" sz="1800" b="0" i="1" dirty="0" smtClean="0">
                              <a:latin typeface="Cambria Math" panose="02040503050406030204" pitchFamily="18" charset="0"/>
                              <a:ea typeface="+mj-ea"/>
                            </a:rPr>
                            <m:t>𝑘</m:t>
                          </m:r>
                        </m:sup>
                        <m:e>
                          <m:f>
                            <m:fPr>
                              <m:ctrlPr>
                                <a:rPr kumimoji="1" lang="en-US" altLang="ja-JP" sz="1800" b="0" i="1" dirty="0" smtClean="0">
                                  <a:latin typeface="Cambria Math" panose="02040503050406030204" pitchFamily="18" charset="0"/>
                                  <a:ea typeface="+mj-ea"/>
                                </a:rPr>
                              </m:ctrlPr>
                            </m:fPr>
                            <m:num>
                              <m:r>
                                <a:rPr kumimoji="1" lang="en-US" altLang="ja-JP" sz="1800" b="0" i="1" dirty="0" smtClean="0">
                                  <a:latin typeface="Cambria Math" panose="02040503050406030204" pitchFamily="18" charset="0"/>
                                  <a:ea typeface="+mj-ea"/>
                                </a:rPr>
                                <m:t>𝑓</m:t>
                              </m:r>
                              <m:d>
                                <m:dPr>
                                  <m:ctrlPr>
                                    <a:rPr kumimoji="1" lang="en-US" altLang="ja-JP" sz="1800" b="0" i="1" dirty="0" smtClean="0">
                                      <a:latin typeface="Cambria Math" panose="02040503050406030204" pitchFamily="18" charset="0"/>
                                      <a:ea typeface="+mj-ea"/>
                                    </a:rPr>
                                  </m:ctrlPr>
                                </m:dPr>
                                <m:e>
                                  <m:r>
                                    <a:rPr kumimoji="1" lang="en-US" altLang="ja-JP" sz="1800" b="0" i="1" dirty="0" smtClean="0">
                                      <a:latin typeface="Cambria Math" panose="02040503050406030204" pitchFamily="18" charset="0"/>
                                      <a:ea typeface="+mj-ea"/>
                                    </a:rPr>
                                    <m:t>𝑥</m:t>
                                  </m:r>
                                  <m:r>
                                    <a:rPr kumimoji="1" lang="en-US" altLang="ja-JP" sz="1800" b="0" i="1" dirty="0" smtClean="0">
                                      <a:latin typeface="Cambria Math" panose="02040503050406030204" pitchFamily="18" charset="0"/>
                                      <a:ea typeface="+mj-ea"/>
                                    </a:rPr>
                                    <m:t>, </m:t>
                                  </m:r>
                                  <m:sSub>
                                    <m:sSubPr>
                                      <m:ctrlPr>
                                        <a:rPr kumimoji="1" lang="en-US" altLang="ja-JP" sz="1800" b="0" i="1" dirty="0" smtClean="0">
                                          <a:latin typeface="Cambria Math" panose="02040503050406030204" pitchFamily="18" charset="0"/>
                                          <a:ea typeface="+mj-ea"/>
                                        </a:rPr>
                                      </m:ctrlPr>
                                    </m:sSubPr>
                                    <m:e>
                                      <m:r>
                                        <a:rPr kumimoji="1" lang="en-US" altLang="ja-JP" sz="1800" b="0" i="1" dirty="0" smtClean="0">
                                          <a:latin typeface="Cambria Math" panose="02040503050406030204" pitchFamily="18" charset="0"/>
                                          <a:ea typeface="+mj-ea"/>
                                        </a:rPr>
                                        <m:t>𝜃</m:t>
                                      </m:r>
                                    </m:e>
                                    <m:sub>
                                      <m:r>
                                        <a:rPr kumimoji="1" lang="en-US" altLang="ja-JP" sz="1800" b="0" i="1" dirty="0" smtClean="0">
                                          <a:latin typeface="Cambria Math" panose="02040503050406030204" pitchFamily="18" charset="0"/>
                                          <a:ea typeface="+mj-ea"/>
                                        </a:rPr>
                                        <m:t>𝑖</m:t>
                                      </m:r>
                                    </m:sub>
                                  </m:sSub>
                                </m:e>
                              </m:d>
                            </m:num>
                            <m:den>
                              <m:r>
                                <a:rPr kumimoji="1" lang="en-US" altLang="ja-JP" sz="1800" b="0" i="1" dirty="0" smtClean="0">
                                  <a:latin typeface="Cambria Math" panose="02040503050406030204" pitchFamily="18" charset="0"/>
                                  <a:ea typeface="+mj-ea"/>
                                </a:rPr>
                                <m:t>𝑘</m:t>
                              </m:r>
                            </m:den>
                          </m:f>
                        </m:e>
                      </m:nary>
                    </m:oMath>
                  </m:oMathPara>
                </a14:m>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a:p>
                <a:pPr algn="l">
                  <a:spcBef>
                    <a:spcPct val="20000"/>
                  </a:spcBef>
                </a:pPr>
                <a:endParaRPr kumimoji="1" lang="en-US" altLang="ja-JP" sz="1800" b="0" dirty="0">
                  <a:latin typeface="+mn-lt"/>
                  <a:ea typeface="+mj-ea"/>
                </a:endParaRPr>
              </a:p>
            </p:txBody>
          </p:sp>
        </mc:Choice>
        <mc:Fallback>
          <p:sp>
            <p:nvSpPr>
              <p:cNvPr id="14338" name="Rectangle 2"/>
              <p:cNvSpPr>
                <a:spLocks noRot="1" noChangeAspect="1" noMove="1" noResize="1" noEditPoints="1" noAdjustHandles="1" noChangeArrowheads="1" noChangeShapeType="1" noTextEdit="1"/>
              </p:cNvSpPr>
              <p:nvPr/>
            </p:nvSpPr>
            <p:spPr bwMode="auto">
              <a:xfrm>
                <a:off x="457200" y="1506538"/>
                <a:ext cx="8991600" cy="5244705"/>
              </a:xfrm>
              <a:prstGeom prst="rect">
                <a:avLst/>
              </a:prstGeom>
              <a:blipFill>
                <a:blip r:embed="rId3"/>
                <a:stretch>
                  <a:fillRect l="-1695" t="-1691"/>
                </a:stretch>
              </a:blipFill>
              <a:ln w="9525" algn="ctr">
                <a:noFill/>
                <a:miter lim="800000"/>
                <a:headEnd/>
                <a:tailEnd/>
              </a:ln>
            </p:spPr>
            <p:txBody>
              <a:bodyPr/>
              <a:lstStyle/>
              <a:p>
                <a:r>
                  <a:rPr lang="ja-JP" altLang="en-US">
                    <a:noFill/>
                  </a:rPr>
                  <a:t> </a:t>
                </a:r>
              </a:p>
            </p:txBody>
          </p:sp>
        </mc:Fallback>
      </mc:AlternateContent>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Born-Again Neural Networks (BAN)</a:t>
            </a:r>
            <a:endParaRPr lang="ja-JP" altLang="en-US" sz="2000" b="0" dirty="0">
              <a:latin typeface="+mn-lt"/>
              <a:ea typeface="ＭＳ Ｐゴシック" pitchFamily="50" charset="-128"/>
            </a:endParaRPr>
          </a:p>
        </p:txBody>
      </p:sp>
    </p:spTree>
    <p:extLst>
      <p:ext uri="{BB962C8B-B14F-4D97-AF65-F5344CB8AC3E}">
        <p14:creationId xmlns:p14="http://schemas.microsoft.com/office/powerpoint/2010/main" val="373904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1218795"/>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1:</a:t>
            </a:r>
            <a:r>
              <a:rPr kumimoji="1" lang="ja-JP" altLang="en-US" sz="1800" b="0" dirty="0">
                <a:latin typeface="+mn-lt"/>
                <a:ea typeface="+mj-ea"/>
              </a:rPr>
              <a:t> </a:t>
            </a:r>
            <a:r>
              <a:rPr kumimoji="1" lang="en-US" altLang="ja-JP" sz="1800" b="0" dirty="0">
                <a:latin typeface="+mn-lt"/>
                <a:ea typeface="+mj-ea"/>
              </a:rPr>
              <a:t>Knowledge Distillation</a:t>
            </a:r>
            <a:r>
              <a:rPr kumimoji="1" lang="ja-JP" altLang="en-US" sz="1800" b="0" dirty="0">
                <a:latin typeface="+mn-lt"/>
                <a:ea typeface="+mj-ea"/>
              </a:rPr>
              <a:t>は</a:t>
            </a:r>
            <a:r>
              <a:rPr kumimoji="1" lang="ja-JP" altLang="en-US" sz="1800" b="0" dirty="0">
                <a:solidFill>
                  <a:schemeClr val="tx2"/>
                </a:solidFill>
                <a:latin typeface="+mn-lt"/>
                <a:ea typeface="+mj-ea"/>
              </a:rPr>
              <a:t>カテゴリ間の類似度</a:t>
            </a:r>
            <a:r>
              <a:rPr kumimoji="1" lang="ja-JP" altLang="en-US" sz="1800" b="0" dirty="0">
                <a:latin typeface="+mn-lt"/>
                <a:ea typeface="+mj-ea"/>
              </a:rPr>
              <a:t>を学習している</a:t>
            </a:r>
            <a:r>
              <a:rPr kumimoji="1" lang="en-US" altLang="ja-JP" sz="1800" b="0" dirty="0">
                <a:latin typeface="+mn-lt"/>
                <a:ea typeface="+mj-ea"/>
              </a:rPr>
              <a:t>(Hinton et al., 2015)</a:t>
            </a:r>
          </a:p>
          <a:p>
            <a:pPr marL="285750" indent="-285750" algn="l">
              <a:spcBef>
                <a:spcPct val="20000"/>
              </a:spcBef>
              <a:buFont typeface="Arial" panose="020B0604020202020204" pitchFamily="34" charset="0"/>
              <a:buChar char="•"/>
            </a:pPr>
            <a:endParaRPr kumimoji="1" lang="en-US" altLang="ja-JP" sz="1800" b="0" dirty="0">
              <a:latin typeface="+mn-lt"/>
              <a:ea typeface="+mj-ea"/>
            </a:endParaRPr>
          </a:p>
          <a:p>
            <a:pPr marL="285750" indent="-285750" algn="l">
              <a:spcBef>
                <a:spcPct val="20000"/>
              </a:spcBef>
              <a:buFont typeface="Arial" panose="020B0604020202020204" pitchFamily="34" charset="0"/>
              <a:buChar char="•"/>
            </a:pPr>
            <a:r>
              <a:rPr kumimoji="1" lang="ja-JP" altLang="en-US" sz="1800" b="0" dirty="0">
                <a:latin typeface="+mn-lt"/>
                <a:ea typeface="+mj-ea"/>
              </a:rPr>
              <a:t>仮説</a:t>
            </a:r>
            <a:r>
              <a:rPr kumimoji="1" lang="en-US" altLang="ja-JP" sz="1800" b="0" dirty="0">
                <a:latin typeface="+mn-lt"/>
                <a:ea typeface="+mj-ea"/>
              </a:rPr>
              <a:t>2: </a:t>
            </a:r>
            <a:r>
              <a:rPr kumimoji="1" lang="ja-JP" altLang="en-US" sz="1800" b="0" dirty="0">
                <a:latin typeface="+mn-lt"/>
                <a:ea typeface="+mj-ea"/>
              </a:rPr>
              <a:t>蒸留中と普通の教師付き学習中の</a:t>
            </a:r>
            <a:r>
              <a:rPr kumimoji="1" lang="ja-JP" altLang="en-US" sz="1800" b="0" dirty="0">
                <a:solidFill>
                  <a:schemeClr val="tx2"/>
                </a:solidFill>
                <a:latin typeface="+mn-lt"/>
                <a:ea typeface="+mj-ea"/>
              </a:rPr>
              <a:t>正しいクラスに対応する勾配の比較</a:t>
            </a:r>
            <a:r>
              <a:rPr kumimoji="1" lang="ja-JP" altLang="en-US" sz="1800" b="0" dirty="0">
                <a:latin typeface="+mn-lt"/>
                <a:ea typeface="+mj-ea"/>
              </a:rPr>
              <a:t>から妥当な説明が得られるのでは</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Dark Knowledge Under the Light</a:t>
            </a:r>
            <a:endParaRPr lang="ja-JP" altLang="en-US" sz="2000" b="0" dirty="0">
              <a:latin typeface="+mn-lt"/>
              <a:ea typeface="ＭＳ Ｐゴシック" pitchFamily="50" charset="-128"/>
            </a:endParaRPr>
          </a:p>
        </p:txBody>
      </p:sp>
      <p:sp>
        <p:nvSpPr>
          <p:cNvPr id="2" name="下矢印 1">
            <a:extLst>
              <a:ext uri="{FF2B5EF4-FFF2-40B4-BE49-F238E27FC236}">
                <a16:creationId xmlns:a16="http://schemas.microsoft.com/office/drawing/2014/main" id="{8B2B6BC7-A36A-7647-B11D-8AFCFEF16019}"/>
              </a:ext>
            </a:extLst>
          </p:cNvPr>
          <p:cNvSpPr/>
          <p:nvPr/>
        </p:nvSpPr>
        <p:spPr>
          <a:xfrm>
            <a:off x="4151278" y="3356992"/>
            <a:ext cx="988844" cy="504056"/>
          </a:xfrm>
          <a:prstGeom prst="downArrow">
            <a:avLst/>
          </a:prstGeom>
          <a:noFill/>
          <a:ln w="9525" cmpd="sng">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0" rIns="72000" bIns="0" rtlCol="0" anchor="ctr"/>
          <a:lstStyle/>
          <a:p>
            <a:pPr algn="ctr">
              <a:lnSpc>
                <a:spcPct val="93000"/>
              </a:lnSpc>
              <a:spcBef>
                <a:spcPts val="300"/>
              </a:spcBef>
            </a:pPr>
            <a:endParaRPr kumimoji="1" lang="ja-JP" altLang="en-US" sz="1300" b="0" dirty="0">
              <a:solidFill>
                <a:schemeClr val="tx1"/>
              </a:solidFill>
              <a:cs typeface="Arial" pitchFamily="34" charset="0"/>
            </a:endParaRPr>
          </a:p>
        </p:txBody>
      </p:sp>
      <p:sp>
        <p:nvSpPr>
          <p:cNvPr id="4" name="テキスト ボックス 3">
            <a:extLst>
              <a:ext uri="{FF2B5EF4-FFF2-40B4-BE49-F238E27FC236}">
                <a16:creationId xmlns:a16="http://schemas.microsoft.com/office/drawing/2014/main" id="{D81B5F10-269F-6D4D-B6A2-447403186F17}"/>
              </a:ext>
            </a:extLst>
          </p:cNvPr>
          <p:cNvSpPr txBox="1"/>
          <p:nvPr/>
        </p:nvSpPr>
        <p:spPr>
          <a:xfrm>
            <a:off x="560512" y="4725144"/>
            <a:ext cx="8444619" cy="257635"/>
          </a:xfrm>
          <a:prstGeom prst="rect">
            <a:avLst/>
          </a:prstGeom>
        </p:spPr>
        <p:txBody>
          <a:bodyPr wrap="none" lIns="0" tIns="0" rIns="0" bIns="0" rtlCol="0">
            <a:spAutoFit/>
          </a:bodyPr>
          <a:lstStyle/>
          <a:p>
            <a:pPr>
              <a:lnSpc>
                <a:spcPct val="93000"/>
              </a:lnSpc>
              <a:spcBef>
                <a:spcPts val="0"/>
              </a:spcBef>
            </a:pPr>
            <a:r>
              <a:rPr lang="ja-JP" altLang="en-US" sz="1800" b="0" dirty="0">
                <a:solidFill>
                  <a:srgbClr val="FF0000"/>
                </a:solidFill>
                <a:latin typeface="+mj-ea"/>
                <a:ea typeface="+mj-ea"/>
              </a:rPr>
              <a:t>知識蒸留は、正解ラベルの信頼度に対応する重要度重み付けに似ている可能性がある</a:t>
            </a:r>
            <a:endParaRPr kumimoji="1" lang="ja-JP" altLang="en-US" sz="1800" b="0" dirty="0">
              <a:solidFill>
                <a:srgbClr val="FF0000"/>
              </a:solidFill>
              <a:latin typeface="+mj-ea"/>
              <a:ea typeface="+mj-ea"/>
              <a:cs typeface="Arial" pitchFamily="34" charset="0"/>
            </a:endParaRPr>
          </a:p>
        </p:txBody>
      </p:sp>
    </p:spTree>
    <p:extLst>
      <p:ext uri="{BB962C8B-B14F-4D97-AF65-F5344CB8AC3E}">
        <p14:creationId xmlns:p14="http://schemas.microsoft.com/office/powerpoint/2010/main" val="146508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全てのケースで精度が向上するわけではないらしい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3" name="図 2">
            <a:extLst>
              <a:ext uri="{FF2B5EF4-FFF2-40B4-BE49-F238E27FC236}">
                <a16:creationId xmlns:a16="http://schemas.microsoft.com/office/drawing/2014/main" id="{C920E0DD-E705-BF44-AA31-8A3F759A7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00" y="2585774"/>
            <a:ext cx="6120680" cy="3618796"/>
          </a:xfrm>
          <a:prstGeom prst="rect">
            <a:avLst/>
          </a:prstGeom>
        </p:spPr>
      </p:pic>
    </p:spTree>
    <p:extLst>
      <p:ext uri="{BB962C8B-B14F-4D97-AF65-F5344CB8AC3E}">
        <p14:creationId xmlns:p14="http://schemas.microsoft.com/office/powerpoint/2010/main" val="388673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1506538"/>
            <a:ext cx="8991600" cy="609398"/>
          </a:xfrm>
          <a:prstGeom prst="rect">
            <a:avLst/>
          </a:prstGeom>
          <a:noFill/>
          <a:ln w="9525" algn="ctr">
            <a:noFill/>
            <a:miter lim="800000"/>
            <a:headEnd/>
            <a:tailEnd/>
          </a:ln>
        </p:spPr>
        <p:txBody>
          <a:bodyPr lIns="0" tIns="0" rIns="0" bIns="0">
            <a:spAutoFit/>
          </a:bodyPr>
          <a:lstStyle/>
          <a:p>
            <a:pPr marL="285750" indent="-285750" algn="l">
              <a:spcBef>
                <a:spcPct val="20000"/>
              </a:spcBef>
              <a:buFont typeface="Arial" panose="020B0604020202020204" pitchFamily="34" charset="0"/>
              <a:buChar char="•"/>
            </a:pPr>
            <a:r>
              <a:rPr kumimoji="1" lang="en-US" altLang="ja-JP" sz="1800" b="0" dirty="0">
                <a:latin typeface="+mn-lt"/>
                <a:ea typeface="+mj-ea"/>
              </a:rPr>
              <a:t>CIFAR-100 Image Classification</a:t>
            </a:r>
          </a:p>
          <a:p>
            <a:pPr marL="742950" lvl="1" indent="-285750">
              <a:spcBef>
                <a:spcPct val="20000"/>
              </a:spcBef>
              <a:buFont typeface="Arial" panose="020B0604020202020204" pitchFamily="34" charset="0"/>
              <a:buChar char="•"/>
            </a:pPr>
            <a:r>
              <a:rPr kumimoji="1" lang="ja-JP" altLang="en-US" sz="1800" b="0" dirty="0">
                <a:latin typeface="+mn-lt"/>
                <a:ea typeface="+mj-ea"/>
              </a:rPr>
              <a:t>複数世代のアンサンブルによる精度向上が大きい</a:t>
            </a:r>
            <a:endParaRPr kumimoji="1" lang="en-US" altLang="ja-JP" sz="1800" b="0" dirty="0">
              <a:latin typeface="+mn-lt"/>
              <a:ea typeface="+mj-ea"/>
            </a:endParaRPr>
          </a:p>
        </p:txBody>
      </p:sp>
      <p:sp>
        <p:nvSpPr>
          <p:cNvPr id="14339" name="Rectangle 3"/>
          <p:cNvSpPr>
            <a:spLocks noGrp="1" noChangeArrowheads="1"/>
          </p:cNvSpPr>
          <p:nvPr>
            <p:ph type="title"/>
          </p:nvPr>
        </p:nvSpPr>
        <p:spPr/>
        <p:txBody>
          <a:bodyPr/>
          <a:lstStyle/>
          <a:p>
            <a:pPr eaLnBrk="1" hangingPunct="1"/>
            <a:r>
              <a:rPr lang="en-US" altLang="ja-JP" sz="2000" b="0" dirty="0">
                <a:latin typeface="+mn-lt"/>
                <a:ea typeface="ＭＳ Ｐゴシック" pitchFamily="50" charset="-128"/>
              </a:rPr>
              <a:t>Experimental Results</a:t>
            </a:r>
            <a:endParaRPr lang="ja-JP" altLang="en-US" sz="2000" b="0" dirty="0">
              <a:latin typeface="+mn-lt"/>
              <a:ea typeface="ＭＳ Ｐゴシック" pitchFamily="50" charset="-128"/>
            </a:endParaRPr>
          </a:p>
        </p:txBody>
      </p:sp>
      <p:pic>
        <p:nvPicPr>
          <p:cNvPr id="6" name="図 5">
            <a:extLst>
              <a:ext uri="{FF2B5EF4-FFF2-40B4-BE49-F238E27FC236}">
                <a16:creationId xmlns:a16="http://schemas.microsoft.com/office/drawing/2014/main" id="{FC34BFF8-D1B8-4941-B331-F26C88BC9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64" y="3068960"/>
            <a:ext cx="9632407" cy="1447780"/>
          </a:xfrm>
          <a:prstGeom prst="rect">
            <a:avLst/>
          </a:prstGeom>
        </p:spPr>
      </p:pic>
    </p:spTree>
    <p:extLst>
      <p:ext uri="{BB962C8B-B14F-4D97-AF65-F5344CB8AC3E}">
        <p14:creationId xmlns:p14="http://schemas.microsoft.com/office/powerpoint/2010/main" val="2930598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rT58Q_ruEyJMXah4bw0I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pXX8FrQIE6NP2xhy7sA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Rnh8md2102_x1DZVUkX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Ou__ZeEBkCcQa72xYfIWw"/>
</p:tagLst>
</file>

<file path=ppt/theme/theme1.xml><?xml version="1.0" encoding="utf-8"?>
<a:theme xmlns:a="http://schemas.openxmlformats.org/drawingml/2006/main" name="デザインの設定">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①kantei 2 fmt">
  <a:themeElements>
    <a:clrScheme name="Ridge-i">
      <a:dk1>
        <a:srgbClr val="000000"/>
      </a:dk1>
      <a:lt1>
        <a:srgbClr val="FFFFFF"/>
      </a:lt1>
      <a:dk2>
        <a:srgbClr val="2185C6"/>
      </a:dk2>
      <a:lt2>
        <a:srgbClr val="94CAE1"/>
      </a:lt2>
      <a:accent1>
        <a:srgbClr val="A5A5A5"/>
      </a:accent1>
      <a:accent2>
        <a:srgbClr val="B2D2DE"/>
      </a:accent2>
      <a:accent3>
        <a:srgbClr val="2185C6"/>
      </a:accent3>
      <a:accent4>
        <a:srgbClr val="186394"/>
      </a:accent4>
      <a:accent5>
        <a:srgbClr val="6FB7E7"/>
      </a:accent5>
      <a:accent6>
        <a:srgbClr val="186394"/>
      </a:accent6>
      <a:hlink>
        <a:srgbClr val="00B050"/>
      </a:hlink>
      <a:folHlink>
        <a:srgbClr val="9BE3B1"/>
      </a:folHlink>
    </a:clrScheme>
    <a:fontScheme name="RB-standard_2008-0227">
      <a:majorFont>
        <a:latin typeface="Arial"/>
        <a:ea typeface=""/>
        <a:cs typeface=""/>
        <a:font script="Grek" typeface="Arial"/>
        <a:font script="Cyrl" typeface="Arial"/>
        <a:font script="Jpan" typeface="MS PGothic"/>
        <a:font script="Hang" typeface="돋움"/>
        <a:font script="Hans" typeface="宋体"/>
        <a:font script="Hant" typeface="新細明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Arial"/>
        <a:ea typeface=""/>
        <a:cs typeface=""/>
        <a:font script="Grek" typeface="Times New Roman"/>
        <a:font script="Cyrl" typeface="Times New Roman"/>
        <a:font script="Jpan" typeface="MS PGothic"/>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cmpd="sng">
          <a:solidFill>
            <a:schemeClr val="accent3"/>
          </a:solidFill>
        </a:ln>
        <a:effectLst/>
      </a:spPr>
      <a:bodyPr lIns="72000" tIns="0" rIns="72000" bIns="0" rtlCol="0" anchor="ctr"/>
      <a:lstStyle>
        <a:defPPr>
          <a:lnSpc>
            <a:spcPct val="93000"/>
          </a:lnSpc>
          <a:spcBef>
            <a:spcPts val="300"/>
          </a:spcBef>
          <a:defRPr sz="1300" b="0" dirty="0"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ln>
        <a:effectLst/>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93000"/>
          </a:lnSpc>
          <a:spcBef>
            <a:spcPts val="0"/>
          </a:spcBef>
          <a:defRPr sz="1300" b="0" dirty="0" smtClean="0">
            <a:latin typeface="+mn-lt"/>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①kantei 2 fmt</Template>
  <TotalTime>798</TotalTime>
  <Words>560</Words>
  <Application>Microsoft Macintosh PowerPoint</Application>
  <PresentationFormat>A4 210 x 297 mm</PresentationFormat>
  <Paragraphs>91</Paragraphs>
  <Slides>11</Slides>
  <Notes>10</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11</vt:i4>
      </vt:variant>
    </vt:vector>
  </HeadingPairs>
  <TitlesOfParts>
    <vt:vector size="22" baseType="lpstr">
      <vt:lpstr>MS PGothic</vt:lpstr>
      <vt:lpstr>MS PGothic</vt:lpstr>
      <vt:lpstr>Arial</vt:lpstr>
      <vt:lpstr>Arial Narrow</vt:lpstr>
      <vt:lpstr>Calibri</vt:lpstr>
      <vt:lpstr>Calibri Light</vt:lpstr>
      <vt:lpstr>Cambria Math</vt:lpstr>
      <vt:lpstr>Tahoma</vt:lpstr>
      <vt:lpstr>デザインの設定</vt:lpstr>
      <vt:lpstr>①kantei 2 fmt</vt:lpstr>
      <vt:lpstr>think-cell Slide</vt:lpstr>
      <vt:lpstr>Born-Again Neural Networks</vt:lpstr>
      <vt:lpstr>Abstract</vt:lpstr>
      <vt:lpstr>Knowledge Distillation</vt:lpstr>
      <vt:lpstr>Knowledge Distillationのモチベーション</vt:lpstr>
      <vt:lpstr>Knowledge Distillationの概要</vt:lpstr>
      <vt:lpstr>Born-Again Neural Networks (BAN)</vt:lpstr>
      <vt:lpstr>Dark Knowledge Under the Light</vt:lpstr>
      <vt:lpstr>Experimental Results</vt:lpstr>
      <vt:lpstr>Experimental Results</vt:lpstr>
      <vt:lpstr>Conclusion and Discussion</vt:lpstr>
      <vt:lpstr>References</vt:lpstr>
    </vt:vector>
  </TitlesOfParts>
  <Company>Roland Berger Strategy Consultants</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Ridge-i</dc:creator>
  <cp:lastModifiedBy>木村正成</cp:lastModifiedBy>
  <cp:revision>402</cp:revision>
  <cp:lastPrinted>2015-06-26T03:44:41Z</cp:lastPrinted>
  <dcterms:created xsi:type="dcterms:W3CDTF">2014-09-02T08:14:27Z</dcterms:created>
  <dcterms:modified xsi:type="dcterms:W3CDTF">2018-07-22T11:59:56Z</dcterms:modified>
  <cp:category>RI_format</cp:category>
  <cp:contentStatus>20120201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