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7"/>
  </p:notesMasterIdLst>
  <p:handoutMasterIdLst>
    <p:handoutMasterId r:id="rId18"/>
  </p:handoutMasterIdLst>
  <p:sldIdLst>
    <p:sldId id="424" r:id="rId3"/>
    <p:sldId id="374" r:id="rId4"/>
    <p:sldId id="425" r:id="rId5"/>
    <p:sldId id="430" r:id="rId6"/>
    <p:sldId id="426" r:id="rId7"/>
    <p:sldId id="431" r:id="rId8"/>
    <p:sldId id="434" r:id="rId9"/>
    <p:sldId id="427" r:id="rId10"/>
    <p:sldId id="432" r:id="rId11"/>
    <p:sldId id="433" r:id="rId12"/>
    <p:sldId id="428" r:id="rId13"/>
    <p:sldId id="435" r:id="rId14"/>
    <p:sldId id="436" r:id="rId15"/>
    <p:sldId id="429" r:id="rId16"/>
  </p:sldIdLst>
  <p:sldSz cx="9906000" cy="6858000" type="A4"/>
  <p:notesSz cx="9866313" cy="6735763"/>
  <p:custDataLst>
    <p:tags r:id="rId19"/>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2" autoAdjust="0"/>
    <p:restoredTop sz="50000" autoAdjust="0"/>
  </p:normalViewPr>
  <p:slideViewPr>
    <p:cSldViewPr snapToObjects="1">
      <p:cViewPr varScale="1">
        <p:scale>
          <a:sx n="126" d="100"/>
          <a:sy n="126" d="100"/>
        </p:scale>
        <p:origin x="328" y="200"/>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2018/7/25</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2018/7/25</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06621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75942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14</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5830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4"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ocotan/born_again_neural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ceedings.mlr.press/v80/furlanello18a/furlanello18a.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xiv.org/pdf/1805.0477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2132856"/>
            <a:ext cx="7429500" cy="1665139"/>
          </a:xfrm>
        </p:spPr>
        <p:txBody>
          <a:bodyPr/>
          <a:lstStyle/>
          <a:p>
            <a:r>
              <a:rPr kumimoji="1" lang="en-US" altLang="ja-JP" sz="3200" dirty="0">
                <a:latin typeface="Arial" panose="020B0604020202020204" pitchFamily="34" charset="0"/>
                <a:cs typeface="Arial" panose="020B0604020202020204" pitchFamily="34" charset="0"/>
              </a:rPr>
              <a:t>Born-Again Neural Networks</a:t>
            </a:r>
            <a:br>
              <a:rPr kumimoji="1" lang="en-US" altLang="ja-JP" sz="3200" dirty="0">
                <a:latin typeface="Arial" panose="020B0604020202020204" pitchFamily="34" charset="0"/>
                <a:cs typeface="Arial" panose="020B0604020202020204" pitchFamily="34" charset="0"/>
              </a:rPr>
            </a:br>
            <a:br>
              <a:rPr kumimoji="1" lang="en-US" altLang="ja-JP" sz="3200"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Ridge-</a:t>
            </a:r>
            <a:r>
              <a:rPr kumimoji="1" lang="en-US" altLang="ja-JP" sz="2000" dirty="0" err="1">
                <a:latin typeface="Arial" panose="020B0604020202020204" pitchFamily="34" charset="0"/>
                <a:cs typeface="Arial" panose="020B0604020202020204" pitchFamily="34" charset="0"/>
              </a:rPr>
              <a:t>i</a:t>
            </a:r>
            <a:r>
              <a:rPr kumimoji="1" lang="en-US" altLang="ja-JP" sz="2000" dirty="0">
                <a:latin typeface="Arial" panose="020B0604020202020204" pitchFamily="34" charset="0"/>
                <a:cs typeface="Arial" panose="020B0604020202020204" pitchFamily="34" charset="0"/>
              </a:rPr>
              <a:t> </a:t>
            </a:r>
            <a:r>
              <a:rPr kumimoji="1" lang="ja-JP" altLang="en-US" sz="2000" dirty="0">
                <a:latin typeface="Arial" panose="020B0604020202020204" pitchFamily="34" charset="0"/>
                <a:cs typeface="Arial" panose="020B0604020202020204" pitchFamily="34" charset="0"/>
              </a:rPr>
              <a:t>論文よみかい</a:t>
            </a:r>
          </a:p>
        </p:txBody>
      </p:sp>
      <p:sp>
        <p:nvSpPr>
          <p:cNvPr id="3" name="サブタイトル 2"/>
          <p:cNvSpPr>
            <a:spLocks noGrp="1"/>
          </p:cNvSpPr>
          <p:nvPr>
            <p:ph type="subTitle" idx="1"/>
          </p:nvPr>
        </p:nvSpPr>
        <p:spPr/>
        <p:txBody>
          <a:bodyPr/>
          <a:lstStyle/>
          <a:p>
            <a:r>
              <a:rPr kumimoji="1" lang="en-US" altLang="ja-JP" sz="1800">
                <a:latin typeface="Arial" panose="020B0604020202020204" pitchFamily="34" charset="0"/>
                <a:cs typeface="Arial" panose="020B0604020202020204" pitchFamily="34" charset="0"/>
              </a:rPr>
              <a:t>2018.07.26</a:t>
            </a:r>
            <a:endParaRPr kumimoji="1" lang="en-US" altLang="ja-JP" sz="1800" dirty="0">
              <a:latin typeface="Arial" panose="020B0604020202020204" pitchFamily="34" charset="0"/>
              <a:cs typeface="Arial" panose="020B0604020202020204" pitchFamily="34" charset="0"/>
            </a:endParaRPr>
          </a:p>
          <a:p>
            <a:r>
              <a:rPr lang="en-US" altLang="ja-JP" sz="1800" dirty="0">
                <a:latin typeface="Arial" panose="020B0604020202020204" pitchFamily="34" charset="0"/>
                <a:cs typeface="Arial" panose="020B0604020202020204" pitchFamily="34" charset="0"/>
              </a:rPr>
              <a:t>Masanari Kimura</a:t>
            </a:r>
            <a:endParaRPr kumimoji="1" lang="ja-JP"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741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CIFAR-10</a:t>
            </a:r>
            <a:r>
              <a:rPr kumimoji="1" lang="ja-JP" altLang="en-US" sz="1800" b="0" dirty="0">
                <a:latin typeface="+mn-lt"/>
                <a:ea typeface="+mj-ea"/>
              </a:rPr>
              <a:t>では精度が上がらなかった条件でも精度が向上している</a:t>
            </a:r>
            <a:endParaRPr kumimoji="1" lang="en-US" altLang="ja-JP" sz="1800" b="0" dirty="0">
              <a:latin typeface="+mn-lt"/>
              <a:ea typeface="+mj-ea"/>
            </a:endParaRPr>
          </a:p>
          <a:p>
            <a:pPr marL="1200150" lvl="2" indent="-285750">
              <a:spcBef>
                <a:spcPct val="20000"/>
              </a:spcBef>
              <a:buFont typeface="Arial" panose="020B0604020202020204" pitchFamily="34" charset="0"/>
              <a:buChar char="•"/>
            </a:pPr>
            <a:r>
              <a:rPr kumimoji="1" lang="en-US" altLang="ja-JP" sz="1800" b="0" dirty="0">
                <a:latin typeface="+mn-lt"/>
                <a:ea typeface="+mj-ea"/>
              </a:rPr>
              <a:t>(</a:t>
            </a:r>
            <a:r>
              <a:rPr kumimoji="1" lang="ja-JP" altLang="en-US" sz="1800" b="0" dirty="0">
                <a:latin typeface="+mn-lt"/>
                <a:ea typeface="+mj-ea"/>
              </a:rPr>
              <a:t>タスクの難易度による？</a:t>
            </a:r>
            <a:r>
              <a:rPr kumimoji="1" lang="en-US" altLang="ja-JP" sz="1800" b="0" dirty="0">
                <a:latin typeface="+mn-lt"/>
                <a:ea typeface="+mj-ea"/>
              </a:rPr>
              <a:t>)</a:t>
            </a: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 y="3569577"/>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実装してみました</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Pytorch0.4</a:t>
            </a:r>
          </a:p>
          <a:p>
            <a:pPr marL="742950" lvl="1" indent="-285750">
              <a:spcBef>
                <a:spcPct val="20000"/>
              </a:spcBef>
              <a:buFont typeface="Arial" panose="020B0604020202020204" pitchFamily="34" charset="0"/>
              <a:buChar char="•"/>
            </a:pPr>
            <a:r>
              <a:rPr kumimoji="1" lang="en-US" altLang="ja-JP" sz="1800" b="0" dirty="0">
                <a:latin typeface="+mn-lt"/>
                <a:ea typeface="+mj-ea"/>
                <a:hlinkClick r:id="rId3"/>
              </a:rPr>
              <a:t>https://</a:t>
            </a:r>
            <a:r>
              <a:rPr kumimoji="1" lang="en-US" altLang="ja-JP" sz="1800" b="0" dirty="0" err="1">
                <a:latin typeface="+mn-lt"/>
                <a:ea typeface="+mj-ea"/>
                <a:hlinkClick r:id="rId3"/>
              </a:rPr>
              <a:t>github.com</a:t>
            </a:r>
            <a:r>
              <a:rPr kumimoji="1" lang="en-US" altLang="ja-JP" sz="1800" b="0" dirty="0">
                <a:latin typeface="+mn-lt"/>
                <a:ea typeface="+mj-ea"/>
                <a:hlinkClick r:id="rId3"/>
              </a:rPr>
              <a:t>/</a:t>
            </a:r>
            <a:r>
              <a:rPr kumimoji="1" lang="en-US" altLang="ja-JP" sz="1800" b="0" dirty="0" err="1">
                <a:latin typeface="+mn-lt"/>
                <a:ea typeface="+mj-ea"/>
                <a:hlinkClick r:id="rId3"/>
              </a:rPr>
              <a:t>nocotan</a:t>
            </a:r>
            <a:r>
              <a:rPr kumimoji="1" lang="en-US" altLang="ja-JP" sz="1800" b="0" dirty="0">
                <a:latin typeface="+mn-lt"/>
                <a:ea typeface="+mj-ea"/>
                <a:hlinkClick r:id="rId3"/>
              </a:rPr>
              <a:t>/</a:t>
            </a:r>
            <a:r>
              <a:rPr kumimoji="1" lang="en-US" altLang="ja-JP" sz="1800" b="0" dirty="0" err="1">
                <a:latin typeface="+mn-lt"/>
                <a:ea typeface="+mj-ea"/>
                <a:hlinkClick r:id="rId3"/>
              </a:rPr>
              <a:t>born_again_neuralnet</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276608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データセット</a:t>
            </a:r>
            <a:r>
              <a:rPr kumimoji="1" lang="en-US" altLang="ja-JP" sz="1800" b="0" dirty="0">
                <a:latin typeface="+mn-lt"/>
                <a:ea typeface="+mj-ea"/>
              </a:rPr>
              <a:t>: CIFAR-10</a:t>
            </a:r>
          </a:p>
          <a:p>
            <a:pPr marL="742950" lvl="1" indent="-285750">
              <a:spcBef>
                <a:spcPct val="20000"/>
              </a:spcBef>
              <a:buFont typeface="Arial" panose="020B0604020202020204" pitchFamily="34" charset="0"/>
              <a:buChar char="•"/>
            </a:pPr>
            <a:r>
              <a:rPr kumimoji="1" lang="en-US" altLang="ja-JP" sz="1800" b="0" dirty="0">
                <a:latin typeface="+mn-lt"/>
                <a:ea typeface="+mj-ea"/>
              </a:rPr>
              <a:t>Data augmentation</a:t>
            </a:r>
            <a:r>
              <a:rPr kumimoji="1" lang="ja-JP" altLang="en-US" sz="1800" b="0">
                <a:latin typeface="+mn-lt"/>
                <a:ea typeface="+mj-ea"/>
              </a:rPr>
              <a:t>は無し</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a:latin typeface="+mn-lt"/>
                <a:ea typeface="+mj-ea"/>
              </a:rPr>
              <a:t>ベースモデル</a:t>
            </a:r>
            <a:r>
              <a:rPr kumimoji="1" lang="en-US" altLang="ja-JP" sz="1800" b="0" dirty="0">
                <a:latin typeface="+mn-lt"/>
                <a:ea typeface="+mj-ea"/>
              </a:rPr>
              <a:t>: ResNet-50</a:t>
            </a: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r>
              <a:rPr lang="en-US" altLang="ja-JP" sz="2000" b="0" dirty="0">
                <a:latin typeface="+mn-lt"/>
                <a:ea typeface="ＭＳ Ｐゴシック" pitchFamily="50" charset="-128"/>
              </a:rPr>
              <a:t>(</a:t>
            </a:r>
            <a:r>
              <a:rPr lang="ja-JP" altLang="en-US" sz="2000" b="0">
                <a:latin typeface="+mn-lt"/>
                <a:ea typeface="ＭＳ Ｐゴシック" pitchFamily="50" charset="-128"/>
              </a:rPr>
              <a:t>実験</a:t>
            </a:r>
            <a:r>
              <a:rPr lang="en-US" altLang="ja-JP" sz="2000" b="0" dirty="0">
                <a:latin typeface="+mn-lt"/>
                <a:ea typeface="ＭＳ Ｐゴシック" pitchFamily="50" charset="-128"/>
              </a:rPr>
              <a:t>)</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55250EC8-D076-6743-A3E3-807CAFB3C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4" y="2564904"/>
            <a:ext cx="6393160" cy="2940236"/>
          </a:xfrm>
          <a:prstGeom prst="rect">
            <a:avLst/>
          </a:prstGeom>
        </p:spPr>
      </p:pic>
      <p:graphicFrame>
        <p:nvGraphicFramePr>
          <p:cNvPr id="4" name="表 3">
            <a:extLst>
              <a:ext uri="{FF2B5EF4-FFF2-40B4-BE49-F238E27FC236}">
                <a16:creationId xmlns:a16="http://schemas.microsoft.com/office/drawing/2014/main" id="{6B8D914F-8942-A946-8D0C-F1E00B0C0637}"/>
              </a:ext>
            </a:extLst>
          </p:cNvPr>
          <p:cNvGraphicFramePr>
            <a:graphicFrameLocks noGrp="1"/>
          </p:cNvGraphicFramePr>
          <p:nvPr>
            <p:extLst>
              <p:ext uri="{D42A27DB-BD31-4B8C-83A1-F6EECF244321}">
                <p14:modId xmlns:p14="http://schemas.microsoft.com/office/powerpoint/2010/main" val="2271411433"/>
              </p:ext>
            </p:extLst>
          </p:nvPr>
        </p:nvGraphicFramePr>
        <p:xfrm>
          <a:off x="6681192" y="2780928"/>
          <a:ext cx="2953386" cy="2225040"/>
        </p:xfrm>
        <a:graphic>
          <a:graphicData uri="http://schemas.openxmlformats.org/drawingml/2006/table">
            <a:tbl>
              <a:tblPr firstRow="1" bandRow="1">
                <a:tableStyleId>{3B4B98B0-60AC-42C2-AFA5-B58CD77FA1E5}</a:tableStyleId>
              </a:tblPr>
              <a:tblGrid>
                <a:gridCol w="1857693">
                  <a:extLst>
                    <a:ext uri="{9D8B030D-6E8A-4147-A177-3AD203B41FA5}">
                      <a16:colId xmlns:a16="http://schemas.microsoft.com/office/drawing/2014/main" val="3337254775"/>
                    </a:ext>
                  </a:extLst>
                </a:gridCol>
                <a:gridCol w="1095693">
                  <a:extLst>
                    <a:ext uri="{9D8B030D-6E8A-4147-A177-3AD203B41FA5}">
                      <a16:colId xmlns:a16="http://schemas.microsoft.com/office/drawing/2014/main" val="3271998388"/>
                    </a:ext>
                  </a:extLst>
                </a:gridCol>
              </a:tblGrid>
              <a:tr h="370840">
                <a:tc>
                  <a:txBody>
                    <a:bodyPr/>
                    <a:lstStyle/>
                    <a:p>
                      <a:r>
                        <a:rPr kumimoji="1" lang="en-US" altLang="ja-JP" sz="1500" dirty="0"/>
                        <a:t>Model</a:t>
                      </a:r>
                      <a:endParaRPr kumimoji="1" lang="ja-JP" altLang="en-US" sz="1500"/>
                    </a:p>
                  </a:txBody>
                  <a:tcPr/>
                </a:tc>
                <a:tc>
                  <a:txBody>
                    <a:bodyPr/>
                    <a:lstStyle/>
                    <a:p>
                      <a:r>
                        <a:rPr kumimoji="1" lang="en-US" altLang="ja-JP" sz="1500" dirty="0"/>
                        <a:t>Accuracy</a:t>
                      </a:r>
                      <a:endParaRPr kumimoji="1" lang="ja-JP" altLang="en-US" sz="1500"/>
                    </a:p>
                  </a:txBody>
                  <a:tcPr/>
                </a:tc>
                <a:extLst>
                  <a:ext uri="{0D108BD9-81ED-4DB2-BD59-A6C34878D82A}">
                    <a16:rowId xmlns:a16="http://schemas.microsoft.com/office/drawing/2014/main" val="4225022065"/>
                  </a:ext>
                </a:extLst>
              </a:tr>
              <a:tr h="370840">
                <a:tc>
                  <a:txBody>
                    <a:bodyPr/>
                    <a:lstStyle/>
                    <a:p>
                      <a:r>
                        <a:rPr kumimoji="1" lang="ja-JP" altLang="en-US" sz="1500"/>
                        <a:t>第</a:t>
                      </a:r>
                      <a:r>
                        <a:rPr kumimoji="1" lang="en-US" altLang="ja-JP" sz="1500" dirty="0"/>
                        <a:t>1</a:t>
                      </a:r>
                      <a:r>
                        <a:rPr kumimoji="1" lang="ja-JP" altLang="en-US" sz="1500"/>
                        <a:t>世代</a:t>
                      </a:r>
                      <a:r>
                        <a:rPr kumimoji="1" lang="en-US" altLang="ja-JP" sz="1500" dirty="0"/>
                        <a:t>(Baseline)</a:t>
                      </a:r>
                      <a:endParaRPr kumimoji="1" lang="ja-JP" altLang="en-US" sz="1500"/>
                    </a:p>
                  </a:txBody>
                  <a:tcPr/>
                </a:tc>
                <a:tc>
                  <a:txBody>
                    <a:bodyPr/>
                    <a:lstStyle/>
                    <a:p>
                      <a:r>
                        <a:rPr kumimoji="1" lang="en-US" altLang="ja-JP" sz="1500" dirty="0"/>
                        <a:t>81.40</a:t>
                      </a:r>
                      <a:endParaRPr kumimoji="1" lang="ja-JP" altLang="en-US" sz="1500"/>
                    </a:p>
                  </a:txBody>
                  <a:tcPr/>
                </a:tc>
                <a:extLst>
                  <a:ext uri="{0D108BD9-81ED-4DB2-BD59-A6C34878D82A}">
                    <a16:rowId xmlns:a16="http://schemas.microsoft.com/office/drawing/2014/main" val="3660873872"/>
                  </a:ext>
                </a:extLst>
              </a:tr>
              <a:tr h="370840">
                <a:tc>
                  <a:txBody>
                    <a:bodyPr/>
                    <a:lstStyle/>
                    <a:p>
                      <a:r>
                        <a:rPr kumimoji="1" lang="ja-JP" altLang="en-US" sz="1500"/>
                        <a:t>第</a:t>
                      </a:r>
                      <a:r>
                        <a:rPr kumimoji="1" lang="en-US" altLang="ja-JP" sz="1500" dirty="0"/>
                        <a:t>2</a:t>
                      </a:r>
                      <a:r>
                        <a:rPr kumimoji="1" lang="ja-JP" altLang="en-US" sz="1500"/>
                        <a:t>世代</a:t>
                      </a:r>
                    </a:p>
                  </a:txBody>
                  <a:tcPr/>
                </a:tc>
                <a:tc>
                  <a:txBody>
                    <a:bodyPr/>
                    <a:lstStyle/>
                    <a:p>
                      <a:r>
                        <a:rPr kumimoji="1" lang="en-US" altLang="ja-JP" sz="1500" dirty="0"/>
                        <a:t>83.99</a:t>
                      </a:r>
                      <a:endParaRPr kumimoji="1" lang="ja-JP" altLang="en-US" sz="1500"/>
                    </a:p>
                  </a:txBody>
                  <a:tcPr/>
                </a:tc>
                <a:extLst>
                  <a:ext uri="{0D108BD9-81ED-4DB2-BD59-A6C34878D82A}">
                    <a16:rowId xmlns:a16="http://schemas.microsoft.com/office/drawing/2014/main" val="4145295106"/>
                  </a:ext>
                </a:extLst>
              </a:tr>
              <a:tr h="370840">
                <a:tc>
                  <a:txBody>
                    <a:bodyPr/>
                    <a:lstStyle/>
                    <a:p>
                      <a:r>
                        <a:rPr kumimoji="1" lang="ja-JP" altLang="en-US" sz="1500"/>
                        <a:t>第３世代</a:t>
                      </a:r>
                    </a:p>
                  </a:txBody>
                  <a:tcPr/>
                </a:tc>
                <a:tc>
                  <a:txBody>
                    <a:bodyPr/>
                    <a:lstStyle/>
                    <a:p>
                      <a:r>
                        <a:rPr kumimoji="1" lang="en-US" altLang="ja-JP" sz="1500" dirty="0"/>
                        <a:t>81.87</a:t>
                      </a:r>
                      <a:endParaRPr kumimoji="1" lang="ja-JP" altLang="en-US" sz="1500"/>
                    </a:p>
                  </a:txBody>
                  <a:tcPr/>
                </a:tc>
                <a:extLst>
                  <a:ext uri="{0D108BD9-81ED-4DB2-BD59-A6C34878D82A}">
                    <a16:rowId xmlns:a16="http://schemas.microsoft.com/office/drawing/2014/main" val="3429232930"/>
                  </a:ext>
                </a:extLst>
              </a:tr>
              <a:tr h="370840">
                <a:tc>
                  <a:txBody>
                    <a:bodyPr/>
                    <a:lstStyle/>
                    <a:p>
                      <a:r>
                        <a:rPr lang="en" altLang="ja-JP" sz="1500" dirty="0"/>
                        <a:t>Ensemble(1, 2)</a:t>
                      </a:r>
                      <a:endParaRPr kumimoji="1" lang="ja-JP" altLang="en-US" sz="1500"/>
                    </a:p>
                  </a:txBody>
                  <a:tcPr/>
                </a:tc>
                <a:tc>
                  <a:txBody>
                    <a:bodyPr/>
                    <a:lstStyle/>
                    <a:p>
                      <a:r>
                        <a:rPr kumimoji="1" lang="en-US" altLang="ja-JP" sz="1500" dirty="0"/>
                        <a:t>84.17</a:t>
                      </a:r>
                      <a:endParaRPr kumimoji="1" lang="ja-JP" altLang="en-US" sz="1500"/>
                    </a:p>
                  </a:txBody>
                  <a:tcPr/>
                </a:tc>
                <a:extLst>
                  <a:ext uri="{0D108BD9-81ED-4DB2-BD59-A6C34878D82A}">
                    <a16:rowId xmlns:a16="http://schemas.microsoft.com/office/drawing/2014/main" val="2585176641"/>
                  </a:ext>
                </a:extLst>
              </a:tr>
              <a:tr h="370840">
                <a:tc>
                  <a:txBody>
                    <a:bodyPr/>
                    <a:lstStyle/>
                    <a:p>
                      <a:r>
                        <a:rPr kumimoji="1" lang="en-US" altLang="ja-JP" sz="1500" b="1" dirty="0"/>
                        <a:t>Ensemble(1, 2, 3)</a:t>
                      </a:r>
                      <a:endParaRPr kumimoji="1" lang="ja-JP" altLang="en-US" sz="1500" b="1"/>
                    </a:p>
                  </a:txBody>
                  <a:tcPr/>
                </a:tc>
                <a:tc>
                  <a:txBody>
                    <a:bodyPr/>
                    <a:lstStyle/>
                    <a:p>
                      <a:r>
                        <a:rPr kumimoji="1" lang="en-US" altLang="ja-JP" sz="1500" b="1" dirty="0"/>
                        <a:t>84.60</a:t>
                      </a:r>
                      <a:endParaRPr kumimoji="1" lang="ja-JP" altLang="en-US" sz="1500" b="1"/>
                    </a:p>
                  </a:txBody>
                  <a:tcPr/>
                </a:tc>
                <a:extLst>
                  <a:ext uri="{0D108BD9-81ED-4DB2-BD59-A6C34878D82A}">
                    <a16:rowId xmlns:a16="http://schemas.microsoft.com/office/drawing/2014/main" val="153890748"/>
                  </a:ext>
                </a:extLst>
              </a:tr>
            </a:tbl>
          </a:graphicData>
        </a:graphic>
      </p:graphicFrame>
      <p:sp>
        <p:nvSpPr>
          <p:cNvPr id="8" name="上矢印 7">
            <a:extLst>
              <a:ext uri="{FF2B5EF4-FFF2-40B4-BE49-F238E27FC236}">
                <a16:creationId xmlns:a16="http://schemas.microsoft.com/office/drawing/2014/main" id="{3B8873DF-536E-5C46-9DED-32458A3B8046}"/>
              </a:ext>
            </a:extLst>
          </p:cNvPr>
          <p:cNvSpPr/>
          <p:nvPr/>
        </p:nvSpPr>
        <p:spPr>
          <a:xfrm>
            <a:off x="4232920"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上矢印 8">
            <a:extLst>
              <a:ext uri="{FF2B5EF4-FFF2-40B4-BE49-F238E27FC236}">
                <a16:creationId xmlns:a16="http://schemas.microsoft.com/office/drawing/2014/main" id="{B6FAC52B-A71B-8640-BB83-2C2324BCF535}"/>
              </a:ext>
            </a:extLst>
          </p:cNvPr>
          <p:cNvSpPr/>
          <p:nvPr/>
        </p:nvSpPr>
        <p:spPr>
          <a:xfrm>
            <a:off x="2504728"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1" name="テキスト ボックス 10">
            <a:extLst>
              <a:ext uri="{FF2B5EF4-FFF2-40B4-BE49-F238E27FC236}">
                <a16:creationId xmlns:a16="http://schemas.microsoft.com/office/drawing/2014/main" id="{1D4209E8-0DD5-1446-8B47-7AB6C29FB3CA}"/>
              </a:ext>
            </a:extLst>
          </p:cNvPr>
          <p:cNvSpPr txBox="1"/>
          <p:nvPr/>
        </p:nvSpPr>
        <p:spPr>
          <a:xfrm>
            <a:off x="2315319"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2" name="テキスト ボックス 11">
            <a:extLst>
              <a:ext uri="{FF2B5EF4-FFF2-40B4-BE49-F238E27FC236}">
                <a16:creationId xmlns:a16="http://schemas.microsoft.com/office/drawing/2014/main" id="{ADBC562F-0736-0D43-994F-C7CB682D4950}"/>
              </a:ext>
            </a:extLst>
          </p:cNvPr>
          <p:cNvSpPr txBox="1"/>
          <p:nvPr/>
        </p:nvSpPr>
        <p:spPr>
          <a:xfrm>
            <a:off x="4043511"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Tree>
    <p:extLst>
      <p:ext uri="{BB962C8B-B14F-4D97-AF65-F5344CB8AC3E}">
        <p14:creationId xmlns:p14="http://schemas.microsoft.com/office/powerpoint/2010/main" val="30316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2159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en-US" altLang="ja-JP" sz="1800" b="0" dirty="0"/>
              <a:t>ICML2018</a:t>
            </a:r>
            <a:r>
              <a:rPr kumimoji="1" lang="ja-JP" altLang="en-US" sz="1800" b="0" dirty="0"/>
              <a:t>採択論文</a:t>
            </a:r>
            <a:r>
              <a:rPr kumimoji="1" lang="en-US" altLang="ja-JP" sz="1800" b="0" dirty="0"/>
              <a:t>[1]</a:t>
            </a:r>
          </a:p>
          <a:p>
            <a:pPr marL="742950" lvl="1" indent="-285750">
              <a:spcBef>
                <a:spcPct val="20000"/>
              </a:spcBef>
              <a:buFont typeface="Arial" panose="020B0604020202020204" pitchFamily="34" charset="0"/>
              <a:buChar char="•"/>
            </a:pPr>
            <a:r>
              <a:rPr kumimoji="1" lang="en-US" altLang="ja-JP" sz="1800" b="0" dirty="0" err="1"/>
              <a:t>pmlr</a:t>
            </a:r>
            <a:r>
              <a:rPr kumimoji="1" lang="en-US" altLang="ja-JP" sz="1800" b="0" dirty="0"/>
              <a:t>: </a:t>
            </a:r>
            <a:r>
              <a:rPr kumimoji="1" lang="en-US" altLang="ja-JP" sz="1800" b="0" dirty="0">
                <a:hlinkClick r:id="rId3"/>
              </a:rPr>
              <a:t>http://proceedings.mlr.press/v80/furlanello18a/furlanello18a.pdf</a:t>
            </a:r>
            <a:endParaRPr kumimoji="1" lang="en-US" altLang="ja-JP" sz="1800" b="0" dirty="0"/>
          </a:p>
          <a:p>
            <a:pPr marL="742950" lvl="1" indent="-285750">
              <a:spcBef>
                <a:spcPct val="20000"/>
              </a:spcBef>
              <a:buFont typeface="Arial" panose="020B0604020202020204" pitchFamily="34" charset="0"/>
              <a:buChar char="•"/>
            </a:pPr>
            <a:r>
              <a:rPr kumimoji="1" lang="en-US" altLang="ja-JP" sz="1800" b="0" dirty="0" err="1"/>
              <a:t>arxiv</a:t>
            </a:r>
            <a:r>
              <a:rPr kumimoji="1" lang="en-US" altLang="ja-JP" sz="1800" b="0" dirty="0"/>
              <a:t>: </a:t>
            </a:r>
            <a:r>
              <a:rPr kumimoji="1" lang="en-US" altLang="ja-JP" sz="1800" b="0" dirty="0">
                <a:hlinkClick r:id="rId4"/>
              </a:rPr>
              <a:t>https://arxiv.org/pdf/1805.04770.pdf</a:t>
            </a:r>
            <a:endParaRPr kumimoji="1" lang="en-US" altLang="ja-JP" sz="1800" b="0" dirty="0"/>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sp>
        <p:nvSpPr>
          <p:cNvPr id="26" name="下矢印 25">
            <a:extLst>
              <a:ext uri="{FF2B5EF4-FFF2-40B4-BE49-F238E27FC236}">
                <a16:creationId xmlns:a16="http://schemas.microsoft.com/office/drawing/2014/main" id="{2201DAEA-5DBA-1846-BEE8-60026EC1147F}"/>
              </a:ext>
            </a:extLst>
          </p:cNvPr>
          <p:cNvSpPr/>
          <p:nvPr/>
        </p:nvSpPr>
        <p:spPr>
          <a:xfrm>
            <a:off x="6441214" y="4611176"/>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Large Networks</a:t>
            </a:r>
            <a:endParaRPr lang="ja-JP" altLang="en-US" sz="18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Small Networks</a:t>
            </a:r>
            <a:endParaRPr lang="ja-JP" altLang="en-US" sz="18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精度が低い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表現力が低い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パラメータ数が少ない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計算量が小さい</a:t>
            </a:r>
            <a:endParaRPr kumimoji="1" lang="en-US" altLang="ja-JP" sz="1600" b="0" dirty="0">
              <a:solidFill>
                <a:srgbClr val="FF0000"/>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パラメータ数が多い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計算量が大きい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568624" y="5880894"/>
            <a:ext cx="6714629" cy="582612"/>
          </a:xfrm>
          <a:prstGeom prst="rect">
            <a:avLst/>
          </a:prstGeom>
          <a:solidFill>
            <a:schemeClr val="accent4"/>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5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75840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ja-JP" altLang="en-US" sz="1800" b="0" dirty="0">
                    <a:latin typeface="+mn-lt"/>
                    <a:ea typeface="+mj-ea"/>
                  </a:rPr>
                  <a:t>同じアーキテクチャ間で知識蒸留を行うとどうなる？</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758401"/>
              </a:xfrm>
              <a:prstGeom prst="rect">
                <a:avLst/>
              </a:prstGeom>
              <a:blipFill>
                <a:blip r:embed="rId3"/>
                <a:stretch>
                  <a:fillRect l="-1554" t="-2357"/>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
        <p:nvSpPr>
          <p:cNvPr id="6" name="右中かっこ 5">
            <a:extLst>
              <a:ext uri="{FF2B5EF4-FFF2-40B4-BE49-F238E27FC236}">
                <a16:creationId xmlns:a16="http://schemas.microsoft.com/office/drawing/2014/main" id="{3EFB6358-6093-AC44-8BC9-1AFC8B8DB7B4}"/>
              </a:ext>
            </a:extLst>
          </p:cNvPr>
          <p:cNvSpPr/>
          <p:nvPr/>
        </p:nvSpPr>
        <p:spPr>
          <a:xfrm rot="5400000">
            <a:off x="4304928" y="2492896"/>
            <a:ext cx="432047" cy="2880320"/>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9D9E2F4A-5D8B-E24F-94EE-ED3E4987AA51}"/>
              </a:ext>
            </a:extLst>
          </p:cNvPr>
          <p:cNvSpPr/>
          <p:nvPr/>
        </p:nvSpPr>
        <p:spPr>
          <a:xfrm rot="5400000">
            <a:off x="6429164" y="3537012"/>
            <a:ext cx="432048" cy="792088"/>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32CEDA3-D012-4D4D-84E6-8F4A789D0D00}"/>
              </a:ext>
            </a:extLst>
          </p:cNvPr>
          <p:cNvSpPr txBox="1"/>
          <p:nvPr/>
        </p:nvSpPr>
        <p:spPr>
          <a:xfrm>
            <a:off x="3666550" y="4613970"/>
            <a:ext cx="1708801"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k-1</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
        <p:nvSpPr>
          <p:cNvPr id="11" name="テキスト ボックス 10">
            <a:extLst>
              <a:ext uri="{FF2B5EF4-FFF2-40B4-BE49-F238E27FC236}">
                <a16:creationId xmlns:a16="http://schemas.microsoft.com/office/drawing/2014/main" id="{F9393B38-F146-8A43-A4A8-2D9DA40D6F61}"/>
              </a:ext>
            </a:extLst>
          </p:cNvPr>
          <p:cNvSpPr txBox="1"/>
          <p:nvPr/>
        </p:nvSpPr>
        <p:spPr>
          <a:xfrm>
            <a:off x="5961112" y="4613970"/>
            <a:ext cx="1559722"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055965"/>
              </a:xfrm>
              <a:prstGeom prst="rect">
                <a:avLst/>
              </a:prstGeom>
              <a:noFill/>
              <a:ln w="9525" algn="ctr">
                <a:noFill/>
                <a:miter lim="800000"/>
                <a:headEnd/>
                <a:tailEnd/>
              </a:ln>
            </p:spPr>
            <p:txBody>
              <a:bodyPr lIns="0" tIns="0" rIns="0" bIns="0">
                <a:spAutoFit/>
              </a:bodyPr>
              <a:lstStyle/>
              <a:p>
                <a:pPr marL="285750" indent="-285750">
                  <a:spcBef>
                    <a:spcPct val="20000"/>
                  </a:spcBef>
                  <a:buFont typeface="Arial" panose="020B0604020202020204" pitchFamily="34" charset="0"/>
                  <a:buChar char="•"/>
                </a:pPr>
                <a:r>
                  <a:rPr kumimoji="1" lang="ja-JP" altLang="en-US" sz="1800" b="0" dirty="0"/>
                  <a:t>複数世代の予測の平均化によるアンサンブル学習</a:t>
                </a:r>
                <a:endParaRPr kumimoji="1" lang="en-US" altLang="ja-JP" sz="1800" b="0" dirty="0"/>
              </a:p>
              <a:p>
                <a:pPr marL="285750" indent="-285750">
                  <a:spcBef>
                    <a:spcPct val="20000"/>
                  </a:spcBef>
                  <a:buFont typeface="Arial" panose="020B0604020202020204" pitchFamily="34" charset="0"/>
                  <a:buChar char="•"/>
                </a:pPr>
                <a:endParaRPr kumimoji="1" lang="en-US" altLang="ja-JP" sz="1800" b="0" dirty="0"/>
              </a:p>
              <a:p>
                <a:pPr>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1" dirty="0">
                              <a:latin typeface="Cambria Math" panose="02040503050406030204" pitchFamily="18" charset="0"/>
                            </a:rPr>
                          </m:ctrlPr>
                        </m:sSupPr>
                        <m:e>
                          <m:acc>
                            <m:accPr>
                              <m:chr m:val="̂"/>
                              <m:ctrlPr>
                                <a:rPr kumimoji="1" lang="en-US" altLang="ja-JP" sz="1800" b="0" i="1">
                                  <a:latin typeface="Cambria Math" panose="02040503050406030204" pitchFamily="18" charset="0"/>
                                </a:rPr>
                              </m:ctrlPr>
                            </m:accPr>
                            <m:e>
                              <m:r>
                                <a:rPr kumimoji="1" lang="en-US" altLang="ja-JP" sz="1800" b="0" i="1">
                                  <a:latin typeface="Cambria Math" panose="02040503050406030204" pitchFamily="18" charset="0"/>
                                </a:rPr>
                                <m:t>𝑓</m:t>
                              </m:r>
                            </m:e>
                          </m:acc>
                        </m:e>
                        <m:sup>
                          <m:r>
                            <m:rPr>
                              <m:sty m:val="p"/>
                            </m:rPr>
                            <a:rPr kumimoji="1" lang="en-US" altLang="ja-JP" sz="1800" b="0" dirty="0">
                              <a:latin typeface="Cambria Math" panose="02040503050406030204" pitchFamily="18" charset="0"/>
                            </a:rPr>
                            <m:t>k</m:t>
                          </m:r>
                        </m:sup>
                      </m:sSup>
                      <m:d>
                        <m:dPr>
                          <m:ctrlPr>
                            <a:rPr kumimoji="1" lang="en-US" altLang="ja-JP" sz="1800" b="0" i="1" dirty="0">
                              <a:latin typeface="Cambria Math" panose="02040503050406030204" pitchFamily="18" charset="0"/>
                            </a:rPr>
                          </m:ctrlPr>
                        </m:dPr>
                        <m:e>
                          <m:r>
                            <m:rPr>
                              <m:sty m:val="p"/>
                            </m:rPr>
                            <a:rPr kumimoji="1" lang="en-US" altLang="ja-JP" sz="1800" b="0" dirty="0">
                              <a:latin typeface="Cambria Math" panose="02040503050406030204" pitchFamily="18" charset="0"/>
                            </a:rPr>
                            <m:t>x</m:t>
                          </m:r>
                        </m:e>
                      </m:d>
                      <m:r>
                        <a:rPr kumimoji="1" lang="en-US" altLang="ja-JP" sz="1800" b="0" dirty="0">
                          <a:latin typeface="Cambria Math" panose="02040503050406030204" pitchFamily="18" charset="0"/>
                        </a:rPr>
                        <m:t>=</m:t>
                      </m:r>
                      <m:nary>
                        <m:naryPr>
                          <m:chr m:val="∑"/>
                          <m:ctrlPr>
                            <a:rPr kumimoji="1" lang="en-US" altLang="ja-JP" sz="1800" b="0" i="1" dirty="0">
                              <a:latin typeface="Cambria Math" panose="02040503050406030204" pitchFamily="18" charset="0"/>
                            </a:rPr>
                          </m:ctrlPr>
                        </m:naryPr>
                        <m:sub>
                          <m:r>
                            <a:rPr kumimoji="1" lang="en-US" altLang="ja-JP" sz="1800" b="0" i="1" dirty="0">
                              <a:latin typeface="Cambria Math" panose="02040503050406030204" pitchFamily="18" charset="0"/>
                            </a:rPr>
                            <m:t>𝑖</m:t>
                          </m:r>
                          <m:r>
                            <a:rPr kumimoji="1" lang="en-US" altLang="ja-JP" sz="1800" b="0" i="1" dirty="0">
                              <a:latin typeface="Cambria Math" panose="02040503050406030204" pitchFamily="18" charset="0"/>
                            </a:rPr>
                            <m:t>=1</m:t>
                          </m:r>
                        </m:sub>
                        <m:sup>
                          <m:r>
                            <a:rPr kumimoji="1" lang="en-US" altLang="ja-JP" sz="1800" b="0" i="1" dirty="0">
                              <a:latin typeface="Cambria Math" panose="02040503050406030204" pitchFamily="18" charset="0"/>
                            </a:rPr>
                            <m:t>𝑘</m:t>
                          </m:r>
                        </m:sup>
                        <m:e>
                          <m:f>
                            <m:fPr>
                              <m:ctrlPr>
                                <a:rPr kumimoji="1" lang="en-US" altLang="ja-JP" sz="1800" b="0" i="1" dirty="0">
                                  <a:latin typeface="Cambria Math" panose="02040503050406030204" pitchFamily="18" charset="0"/>
                                </a:rPr>
                              </m:ctrlPr>
                            </m:fPr>
                            <m:num>
                              <m:r>
                                <a:rPr kumimoji="1" lang="en-US" altLang="ja-JP" sz="1800" b="0" i="1" dirty="0">
                                  <a:latin typeface="Cambria Math" panose="02040503050406030204" pitchFamily="18" charset="0"/>
                                </a:rPr>
                                <m:t>𝑓</m:t>
                              </m:r>
                              <m:d>
                                <m:dPr>
                                  <m:ctrlPr>
                                    <a:rPr kumimoji="1" lang="en-US" altLang="ja-JP" sz="1800" b="0" i="1" dirty="0">
                                      <a:latin typeface="Cambria Math" panose="02040503050406030204" pitchFamily="18" charset="0"/>
                                    </a:rPr>
                                  </m:ctrlPr>
                                </m:dPr>
                                <m:e>
                                  <m:r>
                                    <a:rPr kumimoji="1" lang="en-US" altLang="ja-JP" sz="1800" b="0" i="1" dirty="0">
                                      <a:latin typeface="Cambria Math" panose="02040503050406030204" pitchFamily="18" charset="0"/>
                                    </a:rPr>
                                    <m:t>𝑥</m:t>
                                  </m:r>
                                  <m:r>
                                    <a:rPr kumimoji="1" lang="en-US" altLang="ja-JP" sz="1800" b="0" i="1" dirty="0">
                                      <a:latin typeface="Cambria Math" panose="02040503050406030204" pitchFamily="18" charset="0"/>
                                    </a:rPr>
                                    <m:t>, </m:t>
                                  </m:r>
                                  <m:sSub>
                                    <m:sSubPr>
                                      <m:ctrlPr>
                                        <a:rPr kumimoji="1" lang="en-US" altLang="ja-JP" sz="1800" b="0" i="1" dirty="0">
                                          <a:latin typeface="Cambria Math" panose="02040503050406030204" pitchFamily="18" charset="0"/>
                                        </a:rPr>
                                      </m:ctrlPr>
                                    </m:sSubPr>
                                    <m:e>
                                      <m:r>
                                        <a:rPr kumimoji="1" lang="en-US" altLang="ja-JP" sz="1800" b="0" i="1" dirty="0">
                                          <a:latin typeface="Cambria Math" panose="02040503050406030204" pitchFamily="18" charset="0"/>
                                        </a:rPr>
                                        <m:t>𝜃</m:t>
                                      </m:r>
                                    </m:e>
                                    <m:sub>
                                      <m:r>
                                        <a:rPr kumimoji="1" lang="en-US" altLang="ja-JP" sz="1800" b="0" i="1" dirty="0">
                                          <a:latin typeface="Cambria Math" panose="02040503050406030204" pitchFamily="18" charset="0"/>
                                        </a:rPr>
                                        <m:t>𝑖</m:t>
                                      </m:r>
                                    </m:sub>
                                  </m:sSub>
                                </m:e>
                              </m:d>
                            </m:num>
                            <m:den>
                              <m:r>
                                <a:rPr kumimoji="1" lang="en-US" altLang="ja-JP" sz="1800" b="0" i="1" dirty="0">
                                  <a:latin typeface="Cambria Math" panose="02040503050406030204" pitchFamily="18" charset="0"/>
                                </a:rPr>
                                <m:t>𝑘</m:t>
                              </m:r>
                            </m:den>
                          </m:f>
                        </m:e>
                      </m:nary>
                    </m:oMath>
                  </m:oMathPara>
                </a14:m>
                <a:endParaRPr kumimoji="1" lang="en-US" altLang="ja-JP" sz="1800" b="0" dirty="0"/>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055965"/>
              </a:xfrm>
              <a:prstGeom prst="rect">
                <a:avLst/>
              </a:prstGeom>
              <a:blipFill>
                <a:blip r:embed="rId3"/>
                <a:stretch>
                  <a:fillRect l="-1554" t="-8714"/>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a:spcBef>
                <a:spcPct val="20000"/>
              </a:spcBef>
            </a:pPr>
            <a:r>
              <a:rPr lang="en-US" altLang="ja-JP" dirty="0"/>
              <a:t>Born-Again Network Ensembles(BANE)</a:t>
            </a:r>
          </a:p>
        </p:txBody>
      </p:sp>
      <p:pic>
        <p:nvPicPr>
          <p:cNvPr id="3" name="図 2">
            <a:extLst>
              <a:ext uri="{FF2B5EF4-FFF2-40B4-BE49-F238E27FC236}">
                <a16:creationId xmlns:a16="http://schemas.microsoft.com/office/drawing/2014/main" id="{54CD6F16-BC5B-6043-8CA0-4A54F69A9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61" y="3284984"/>
            <a:ext cx="7678477" cy="3263067"/>
          </a:xfrm>
          <a:prstGeom prst="rect">
            <a:avLst/>
          </a:prstGeom>
        </p:spPr>
      </p:pic>
    </p:spTree>
    <p:extLst>
      <p:ext uri="{BB962C8B-B14F-4D97-AF65-F5344CB8AC3E}">
        <p14:creationId xmlns:p14="http://schemas.microsoft.com/office/powerpoint/2010/main" val="103245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3392</TotalTime>
  <Words>707</Words>
  <Application>Microsoft Macintosh PowerPoint</Application>
  <PresentationFormat>A4 210 x 297 mm</PresentationFormat>
  <Paragraphs>127</Paragraphs>
  <Slides>14</Slides>
  <Notes>13</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14</vt:i4>
      </vt:variant>
    </vt:vector>
  </HeadingPairs>
  <TitlesOfParts>
    <vt:vector size="25" baseType="lpstr">
      <vt:lpstr>ＭＳ Ｐゴシック</vt:lpstr>
      <vt:lpstr>ＭＳ Ｐゴシック</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  Ridge-i 論文よみかい</vt:lpstr>
      <vt:lpstr>Abstract</vt:lpstr>
      <vt:lpstr>Knowledge Distillation</vt:lpstr>
      <vt:lpstr>Knowledge Distillationのモチベーション</vt:lpstr>
      <vt:lpstr>Knowledge Distillationの概要</vt:lpstr>
      <vt:lpstr>Born-Again Neural Networks (BAN)</vt:lpstr>
      <vt:lpstr>Born-Again Network Ensembles(BANE)</vt:lpstr>
      <vt:lpstr>Dark Knowledge Under the Light</vt:lpstr>
      <vt:lpstr>Experimental Results</vt:lpstr>
      <vt:lpstr>Experimental Results</vt:lpstr>
      <vt:lpstr>Conclusion and Discussion</vt:lpstr>
      <vt:lpstr>おまけ</vt:lpstr>
      <vt:lpstr>おまけ(実験)</vt:lpstr>
      <vt:lpstr>References</vt:lpstr>
    </vt:vector>
  </TitlesOfParts>
  <Company>Roland Berger Strategy Consultants</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Microsoft Office ユーザー</cp:lastModifiedBy>
  <cp:revision>420</cp:revision>
  <cp:lastPrinted>2018-07-24T07:05:01Z</cp:lastPrinted>
  <dcterms:created xsi:type="dcterms:W3CDTF">2014-09-02T08:14:27Z</dcterms:created>
  <dcterms:modified xsi:type="dcterms:W3CDTF">2018-07-25T08:25:27Z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