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4"/>
  </p:notesMasterIdLst>
  <p:handoutMasterIdLst>
    <p:handoutMasterId r:id="rId15"/>
  </p:handoutMasterIdLst>
  <p:sldIdLst>
    <p:sldId id="424" r:id="rId3"/>
    <p:sldId id="374" r:id="rId4"/>
    <p:sldId id="425" r:id="rId5"/>
    <p:sldId id="430" r:id="rId6"/>
    <p:sldId id="426" r:id="rId7"/>
    <p:sldId id="431" r:id="rId8"/>
    <p:sldId id="427" r:id="rId9"/>
    <p:sldId id="432" r:id="rId10"/>
    <p:sldId id="433" r:id="rId11"/>
    <p:sldId id="428" r:id="rId12"/>
    <p:sldId id="429" r:id="rId13"/>
  </p:sldIdLst>
  <p:sldSz cx="9906000" cy="6858000" type="A4"/>
  <p:notesSz cx="9866313" cy="6735763"/>
  <p:custDataLst>
    <p:tags r:id="rId16"/>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3" autoAdjust="0"/>
    <p:restoredTop sz="50000" autoAdjust="0"/>
  </p:normalViewPr>
  <p:slideViewPr>
    <p:cSldViewPr snapToObjects="1">
      <p:cViewPr varScale="1">
        <p:scale>
          <a:sx n="122" d="100"/>
          <a:sy n="122" d="100"/>
        </p:scale>
        <p:origin x="816" y="192"/>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2018/7/22</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2018/7/22</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7"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dirty="0">
                <a:latin typeface="Arial" panose="020B0604020202020204" pitchFamily="34" charset="0"/>
                <a:cs typeface="Arial" panose="020B0604020202020204" pitchFamily="34" charset="0"/>
              </a:rPr>
              <a:t>2018.07.22</a:t>
            </a: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600" b="0" dirty="0">
                <a:solidFill>
                  <a:schemeClr val="bg1"/>
                </a:solidFill>
                <a:ea typeface="ＭＳ Ｐゴシック" pitchFamily="50" charset="-128"/>
              </a:rPr>
              <a:t>Large Networks</a:t>
            </a:r>
            <a:endParaRPr lang="ja-JP" altLang="en-US" sz="16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600" b="0" dirty="0">
                <a:solidFill>
                  <a:schemeClr val="bg1"/>
                </a:solidFill>
                <a:ea typeface="ＭＳ Ｐゴシック" pitchFamily="50" charset="-128"/>
              </a:rPr>
              <a:t>Small Networks</a:t>
            </a:r>
            <a:endParaRPr lang="ja-JP" altLang="en-US" sz="16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精度が低い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表現力が低い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パラメータ数が少ない</a:t>
            </a:r>
            <a:endParaRPr kumimoji="1" lang="en-US" altLang="ja-JP" sz="14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計算量が小さい</a:t>
            </a:r>
            <a:endParaRPr kumimoji="1" lang="en-US" altLang="ja-JP" sz="1400" b="0" dirty="0">
              <a:solidFill>
                <a:schemeClr val="tx2"/>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精度が高い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表現力が高い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パラメータ数が多い</a:t>
            </a:r>
            <a:endParaRPr kumimoji="1" lang="en-US" altLang="ja-JP" sz="14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計算量が大きい</a:t>
            </a:r>
            <a:endParaRPr kumimoji="1" lang="en-US" altLang="ja-JP" sz="14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5577104"/>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algn="l">
                  <a:spcBef>
                    <a:spcPct val="20000"/>
                  </a:spcBef>
                </a:pPr>
                <a:r>
                  <a:rPr kumimoji="1" lang="en-US" altLang="ja-JP" sz="2000" dirty="0">
                    <a:solidFill>
                      <a:schemeClr val="tx2"/>
                    </a:solidFill>
                    <a:latin typeface="+mn-lt"/>
                    <a:ea typeface="+mj-ea"/>
                  </a:rPr>
                  <a:t>Born-Again Network Ensembles(BANE)</a:t>
                </a: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複数世代の予測の平均化</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0" dirty="0" smtClean="0">
                              <a:latin typeface="Cambria Math" panose="02040503050406030204" pitchFamily="18" charset="0"/>
                              <a:ea typeface="+mj-ea"/>
                            </a:rPr>
                          </m:ctrlPr>
                        </m:sSupPr>
                        <m:e>
                          <m:acc>
                            <m:accPr>
                              <m:chr m:val="̂"/>
                              <m:ctrlPr>
                                <a:rPr kumimoji="1" lang="en-US" altLang="ja-JP" sz="1800" b="0" i="1" smtClean="0">
                                  <a:latin typeface="Cambria Math" panose="02040503050406030204" pitchFamily="18" charset="0"/>
                                  <a:ea typeface="+mj-ea"/>
                                </a:rPr>
                              </m:ctrlPr>
                            </m:accPr>
                            <m:e>
                              <m:r>
                                <a:rPr kumimoji="1" lang="en-US" altLang="ja-JP" sz="1800" b="0" i="1" smtClean="0">
                                  <a:latin typeface="Cambria Math" panose="02040503050406030204" pitchFamily="18" charset="0"/>
                                  <a:ea typeface="+mj-ea"/>
                                </a:rPr>
                                <m:t>𝑓</m:t>
                              </m:r>
                            </m:e>
                          </m:acc>
                        </m:e>
                        <m:sup>
                          <m:r>
                            <m:rPr>
                              <m:sty m:val="p"/>
                            </m:rPr>
                            <a:rPr kumimoji="1" lang="en-US" altLang="ja-JP" sz="1800" b="0" i="0" dirty="0" smtClean="0">
                              <a:latin typeface="Cambria Math" panose="02040503050406030204" pitchFamily="18" charset="0"/>
                              <a:ea typeface="+mj-ea"/>
                            </a:rPr>
                            <m:t>k</m:t>
                          </m:r>
                        </m:sup>
                      </m:sSup>
                      <m:d>
                        <m:dPr>
                          <m:ctrlPr>
                            <a:rPr kumimoji="1" lang="en-US" altLang="ja-JP" sz="1800" b="0" i="0" dirty="0" smtClean="0">
                              <a:latin typeface="Cambria Math" panose="02040503050406030204" pitchFamily="18" charset="0"/>
                              <a:ea typeface="+mj-ea"/>
                            </a:rPr>
                          </m:ctrlPr>
                        </m:dPr>
                        <m:e>
                          <m:r>
                            <m:rPr>
                              <m:sty m:val="p"/>
                            </m:rPr>
                            <a:rPr kumimoji="1" lang="en-US" altLang="ja-JP" sz="1800" b="0" i="0" dirty="0" smtClean="0">
                              <a:latin typeface="Cambria Math" panose="02040503050406030204" pitchFamily="18" charset="0"/>
                              <a:ea typeface="+mj-ea"/>
                            </a:rPr>
                            <m:t>x</m:t>
                          </m:r>
                        </m:e>
                      </m:d>
                      <m:r>
                        <a:rPr kumimoji="1" lang="en-US" altLang="ja-JP" sz="1800" b="0" i="0" dirty="0" smtClean="0">
                          <a:latin typeface="Cambria Math" panose="02040503050406030204" pitchFamily="18" charset="0"/>
                          <a:ea typeface="+mj-ea"/>
                        </a:rPr>
                        <m:t>=</m:t>
                      </m:r>
                      <m:nary>
                        <m:naryPr>
                          <m:chr m:val="∑"/>
                          <m:ctrlPr>
                            <a:rPr kumimoji="1" lang="en-US" altLang="ja-JP" sz="1800" b="0" i="1" dirty="0" smtClean="0">
                              <a:latin typeface="Cambria Math" panose="02040503050406030204" pitchFamily="18" charset="0"/>
                              <a:ea typeface="+mj-ea"/>
                            </a:rPr>
                          </m:ctrlPr>
                        </m:naryPr>
                        <m:sub>
                          <m:r>
                            <a:rPr kumimoji="1" lang="en-US" altLang="ja-JP" sz="1800" b="0" i="1" dirty="0" smtClean="0">
                              <a:latin typeface="Cambria Math" panose="02040503050406030204" pitchFamily="18" charset="0"/>
                              <a:ea typeface="+mj-ea"/>
                            </a:rPr>
                            <m:t>𝑖</m:t>
                          </m:r>
                          <m:r>
                            <a:rPr kumimoji="1" lang="en-US" altLang="ja-JP" sz="1800" b="0" i="1" dirty="0" smtClean="0">
                              <a:latin typeface="Cambria Math" panose="02040503050406030204" pitchFamily="18" charset="0"/>
                              <a:ea typeface="+mj-ea"/>
                            </a:rPr>
                            <m:t>=1</m:t>
                          </m:r>
                        </m:sub>
                        <m:sup>
                          <m:r>
                            <a:rPr kumimoji="1" lang="en-US" altLang="ja-JP" sz="1800" b="0" i="1" dirty="0" smtClean="0">
                              <a:latin typeface="Cambria Math" panose="02040503050406030204" pitchFamily="18" charset="0"/>
                              <a:ea typeface="+mj-ea"/>
                            </a:rPr>
                            <m:t>𝑘</m:t>
                          </m:r>
                        </m:sup>
                        <m:e>
                          <m:f>
                            <m:fPr>
                              <m:ctrlPr>
                                <a:rPr kumimoji="1" lang="en-US" altLang="ja-JP" sz="1800" b="0" i="1" dirty="0" smtClean="0">
                                  <a:latin typeface="Cambria Math" panose="02040503050406030204" pitchFamily="18" charset="0"/>
                                  <a:ea typeface="+mj-ea"/>
                                </a:rPr>
                              </m:ctrlPr>
                            </m:fPr>
                            <m:num>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𝑖</m:t>
                                      </m:r>
                                    </m:sub>
                                  </m:sSub>
                                </m:e>
                              </m:d>
                            </m:num>
                            <m:den>
                              <m:r>
                                <a:rPr kumimoji="1" lang="en-US" altLang="ja-JP" sz="1800" b="0" i="1" dirty="0" smtClean="0">
                                  <a:latin typeface="Cambria Math" panose="02040503050406030204" pitchFamily="18" charset="0"/>
                                  <a:ea typeface="+mj-ea"/>
                                </a:rPr>
                                <m:t>𝑘</m:t>
                              </m:r>
                            </m:den>
                          </m:f>
                        </m:e>
                      </m:nary>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5577104"/>
              </a:xfrm>
              <a:prstGeom prst="rect">
                <a:avLst/>
              </a:prstGeom>
              <a:blipFill>
                <a:blip r:embed="rId3"/>
                <a:stretch>
                  <a:fillRect l="-1695" t="-1591"/>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1626</TotalTime>
  <Words>621</Words>
  <Application>Microsoft Macintosh PowerPoint</Application>
  <PresentationFormat>A4 210 x 297 mm</PresentationFormat>
  <Paragraphs>97</Paragraphs>
  <Slides>11</Slides>
  <Notes>10</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11</vt:i4>
      </vt:variant>
    </vt:vector>
  </HeadingPairs>
  <TitlesOfParts>
    <vt:vector size="22" baseType="lpstr">
      <vt:lpstr>MS PGothic</vt:lpstr>
      <vt:lpstr>MS PGothic</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Dark Knowledge Under the Light</vt:lpstr>
      <vt:lpstr>Experimental Results</vt:lpstr>
      <vt:lpstr>Experimental Results</vt:lpstr>
      <vt:lpstr>Conclusion and Discussion</vt:lpstr>
      <vt:lpstr>References</vt:lpstr>
    </vt:vector>
  </TitlesOfParts>
  <Company>Roland Berger Strategy Consultants</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木村正成</cp:lastModifiedBy>
  <cp:revision>405</cp:revision>
  <cp:lastPrinted>2015-06-26T03:44:41Z</cp:lastPrinted>
  <dcterms:created xsi:type="dcterms:W3CDTF">2014-09-02T08:14:27Z</dcterms:created>
  <dcterms:modified xsi:type="dcterms:W3CDTF">2018-07-23T01:48:02Z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